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304" r:id="rId3"/>
    <p:sldId id="305" r:id="rId4"/>
    <p:sldId id="306" r:id="rId5"/>
    <p:sldId id="307" r:id="rId6"/>
    <p:sldId id="257" r:id="rId7"/>
    <p:sldId id="258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</p:sldIdLst>
  <p:sldSz cx="12192000" cy="6858000"/>
  <p:notesSz cx="12192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>
      <p:cViewPr varScale="1">
        <p:scale>
          <a:sx n="69" d="100"/>
          <a:sy n="69" d="100"/>
        </p:scale>
        <p:origin x="82" y="3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8377E-1FEA-4BD7-AA89-10BEB6E61D00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6D715-C4B3-4A2F-8DBC-B8A294AEA5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5602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D98965-63D8-4A9D-BD03-B7E8CCC1A7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81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D98965-63D8-4A9D-BD03-B7E8CCC1A7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19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7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4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30352F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BECD018-4AD3-4E31-A3B2-334B163CE603}"/>
              </a:ext>
            </a:extLst>
          </p:cNvPr>
          <p:cNvGrpSpPr/>
          <p:nvPr userDrawn="1"/>
        </p:nvGrpSpPr>
        <p:grpSpPr>
          <a:xfrm>
            <a:off x="286385" y="706120"/>
            <a:ext cx="11492865" cy="81280"/>
            <a:chOff x="534" y="2078"/>
            <a:chExt cx="11338" cy="128"/>
          </a:xfrm>
        </p:grpSpPr>
        <p:cxnSp>
          <p:nvCxnSpPr>
            <p:cNvPr id="8" name="直接连接符 7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>
              <a:extLst>
                <a:ext uri="{FF2B5EF4-FFF2-40B4-BE49-F238E27FC236}">
                  <a16:creationId xmlns:a16="http://schemas.microsoft.com/office/drawing/2014/main" id="{4494FFC3-7197-420B-9FD9-23D151320093}"/>
                </a:ext>
              </a:extLst>
            </p:cNvPr>
            <p:cNvCxnSpPr/>
            <p:nvPr>
              <p:custDataLst>
                <p:tags r:id="rId1"/>
              </p:custDataLst>
            </p:nvPr>
          </p:nvCxnSpPr>
          <p:spPr>
            <a:xfrm flipH="1">
              <a:off x="534" y="2078"/>
              <a:ext cx="11339" cy="0"/>
            </a:xfrm>
            <a:prstGeom prst="line">
              <a:avLst/>
            </a:prstGeom>
            <a:ln w="12700">
              <a:solidFill>
                <a:srgbClr val="53728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>
              <a:extLst>
                <a:ext uri="{FF2B5EF4-FFF2-40B4-BE49-F238E27FC236}">
                  <a16:creationId xmlns:a16="http://schemas.microsoft.com/office/drawing/2014/main" id="{CDA6C806-FDCC-44DA-9A7C-074557A4415C}"/>
                </a:ext>
              </a:extLst>
            </p:cNvPr>
            <p:cNvCxnSpPr/>
            <p:nvPr>
              <p:custDataLst>
                <p:tags r:id="rId2"/>
              </p:custDataLst>
            </p:nvPr>
          </p:nvCxnSpPr>
          <p:spPr>
            <a:xfrm flipH="1">
              <a:off x="534" y="2206"/>
              <a:ext cx="11339" cy="0"/>
            </a:xfrm>
            <a:prstGeom prst="line">
              <a:avLst/>
            </a:prstGeom>
            <a:ln w="38100">
              <a:solidFill>
                <a:srgbClr val="12406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F0852D03-C8DD-4A6E-B300-773A9C258E21}"/>
              </a:ext>
            </a:extLst>
          </p:cNvPr>
          <p:cNvGrpSpPr/>
          <p:nvPr userDrawn="1"/>
        </p:nvGrpSpPr>
        <p:grpSpPr>
          <a:xfrm>
            <a:off x="286385" y="706120"/>
            <a:ext cx="11492865" cy="81280"/>
            <a:chOff x="534" y="2078"/>
            <a:chExt cx="11338" cy="128"/>
          </a:xfrm>
        </p:grpSpPr>
        <p:cxnSp>
          <p:nvCxnSpPr>
            <p:cNvPr id="9" name="直接连接符 8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>
              <a:extLst>
                <a:ext uri="{FF2B5EF4-FFF2-40B4-BE49-F238E27FC236}">
                  <a16:creationId xmlns:a16="http://schemas.microsoft.com/office/drawing/2014/main" id="{10AE02CA-66E1-47DA-81F4-AE4C04CF7CF9}"/>
                </a:ext>
              </a:extLst>
            </p:cNvPr>
            <p:cNvCxnSpPr/>
            <p:nvPr>
              <p:custDataLst>
                <p:tags r:id="rId1"/>
              </p:custDataLst>
            </p:nvPr>
          </p:nvCxnSpPr>
          <p:spPr>
            <a:xfrm flipH="1">
              <a:off x="534" y="2078"/>
              <a:ext cx="11339" cy="0"/>
            </a:xfrm>
            <a:prstGeom prst="line">
              <a:avLst/>
            </a:prstGeom>
            <a:ln w="12700">
              <a:solidFill>
                <a:srgbClr val="53728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>
              <a:extLst>
                <a:ext uri="{FF2B5EF4-FFF2-40B4-BE49-F238E27FC236}">
                  <a16:creationId xmlns:a16="http://schemas.microsoft.com/office/drawing/2014/main" id="{B7524DE3-ADE6-47FF-9408-7C47AABE587E}"/>
                </a:ext>
              </a:extLst>
            </p:cNvPr>
            <p:cNvCxnSpPr/>
            <p:nvPr>
              <p:custDataLst>
                <p:tags r:id="rId2"/>
              </p:custDataLst>
            </p:nvPr>
          </p:nvCxnSpPr>
          <p:spPr>
            <a:xfrm flipH="1">
              <a:off x="534" y="2206"/>
              <a:ext cx="11339" cy="0"/>
            </a:xfrm>
            <a:prstGeom prst="line">
              <a:avLst/>
            </a:prstGeom>
            <a:ln w="38100">
              <a:solidFill>
                <a:srgbClr val="12406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29647A4B-90CF-4CC8-96FF-D43188CC2449}"/>
              </a:ext>
            </a:extLst>
          </p:cNvPr>
          <p:cNvGrpSpPr/>
          <p:nvPr userDrawn="1"/>
        </p:nvGrpSpPr>
        <p:grpSpPr>
          <a:xfrm>
            <a:off x="286385" y="706120"/>
            <a:ext cx="11492865" cy="81280"/>
            <a:chOff x="534" y="2078"/>
            <a:chExt cx="11338" cy="128"/>
          </a:xfrm>
        </p:grpSpPr>
        <p:cxnSp>
          <p:nvCxnSpPr>
            <p:cNvPr id="7" name="直接连接符 6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>
              <a:extLst>
                <a:ext uri="{FF2B5EF4-FFF2-40B4-BE49-F238E27FC236}">
                  <a16:creationId xmlns:a16="http://schemas.microsoft.com/office/drawing/2014/main" id="{AE32DE45-CF20-4D68-93FF-ED27F1E0A4B8}"/>
                </a:ext>
              </a:extLst>
            </p:cNvPr>
            <p:cNvCxnSpPr/>
            <p:nvPr>
              <p:custDataLst>
                <p:tags r:id="rId2"/>
              </p:custDataLst>
            </p:nvPr>
          </p:nvCxnSpPr>
          <p:spPr>
            <a:xfrm flipH="1">
              <a:off x="534" y="2078"/>
              <a:ext cx="11339" cy="0"/>
            </a:xfrm>
            <a:prstGeom prst="line">
              <a:avLst/>
            </a:prstGeom>
            <a:ln w="12700">
              <a:solidFill>
                <a:srgbClr val="53728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>
              <a:extLst>
                <a:ext uri="{FF2B5EF4-FFF2-40B4-BE49-F238E27FC236}">
                  <a16:creationId xmlns:a16="http://schemas.microsoft.com/office/drawing/2014/main" id="{E61C18EC-5116-4000-897B-0330DBB1BE8A}"/>
                </a:ext>
              </a:extLst>
            </p:cNvPr>
            <p:cNvCxnSpPr/>
            <p:nvPr>
              <p:custDataLst>
                <p:tags r:id="rId3"/>
              </p:custDataLst>
            </p:nvPr>
          </p:nvCxnSpPr>
          <p:spPr>
            <a:xfrm flipH="1">
              <a:off x="534" y="2206"/>
              <a:ext cx="11339" cy="0"/>
            </a:xfrm>
            <a:prstGeom prst="line">
              <a:avLst/>
            </a:prstGeom>
            <a:ln w="38100">
              <a:solidFill>
                <a:srgbClr val="12406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7A978C37-0384-4CF1-8E62-31D85305DC3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286385" y="99060"/>
            <a:ext cx="7194550" cy="58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pPr algn="l">
              <a:buClrTx/>
              <a:buSzTx/>
              <a:buFontTx/>
            </a:pPr>
            <a:endParaRPr lang="zh-CN" altLang="en-US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563868" y="0"/>
            <a:ext cx="5632703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364479" y="0"/>
            <a:ext cx="3634739" cy="5620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402579" y="1321306"/>
            <a:ext cx="3602735" cy="55366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409688" y="0"/>
            <a:ext cx="1590040" cy="3382010"/>
          </a:xfrm>
          <a:custGeom>
            <a:avLst/>
            <a:gdLst/>
            <a:ahLst/>
            <a:cxnLst/>
            <a:rect l="l" t="t" r="r" b="b"/>
            <a:pathLst>
              <a:path w="1590040" h="3382010">
                <a:moveTo>
                  <a:pt x="67182" y="0"/>
                </a:moveTo>
                <a:lnTo>
                  <a:pt x="0" y="0"/>
                </a:lnTo>
                <a:lnTo>
                  <a:pt x="1531492" y="3381755"/>
                </a:lnTo>
                <a:lnTo>
                  <a:pt x="1589531" y="3362705"/>
                </a:lnTo>
                <a:lnTo>
                  <a:pt x="67182" y="0"/>
                </a:lnTo>
                <a:close/>
              </a:path>
            </a:pathLst>
          </a:custGeom>
          <a:solidFill>
            <a:srgbClr val="CA09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303520" y="4895088"/>
            <a:ext cx="923925" cy="1963420"/>
          </a:xfrm>
          <a:custGeom>
            <a:avLst/>
            <a:gdLst/>
            <a:ahLst/>
            <a:cxnLst/>
            <a:rect l="l" t="t" r="r" b="b"/>
            <a:pathLst>
              <a:path w="923925" h="1963420">
                <a:moveTo>
                  <a:pt x="889253" y="0"/>
                </a:moveTo>
                <a:lnTo>
                  <a:pt x="0" y="1962911"/>
                </a:lnTo>
                <a:lnTo>
                  <a:pt x="38988" y="1962911"/>
                </a:lnTo>
                <a:lnTo>
                  <a:pt x="923543" y="10668"/>
                </a:lnTo>
                <a:lnTo>
                  <a:pt x="889253" y="0"/>
                </a:lnTo>
                <a:close/>
              </a:path>
            </a:pathLst>
          </a:custGeom>
          <a:solidFill>
            <a:srgbClr val="CA09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5910" y="161293"/>
            <a:ext cx="10981385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sz="2800" b="1" i="0">
                <a:solidFill>
                  <a:srgbClr val="30352F"/>
                </a:solidFill>
                <a:latin typeface="微软雅黑"/>
                <a:cs typeface="微软雅黑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1784" y="1263372"/>
            <a:ext cx="11174780" cy="3941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30352F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1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4/19/2024</a:t>
            </a:fld>
            <a:endParaRPr 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547ED44-0BB2-414F-9BE2-D70B5DA038DC}"/>
              </a:ext>
            </a:extLst>
          </p:cNvPr>
          <p:cNvGrpSpPr/>
          <p:nvPr userDrawn="1"/>
        </p:nvGrpSpPr>
        <p:grpSpPr>
          <a:xfrm>
            <a:off x="286385" y="706120"/>
            <a:ext cx="11492865" cy="81280"/>
            <a:chOff x="534" y="2078"/>
            <a:chExt cx="11338" cy="128"/>
          </a:xfrm>
        </p:grpSpPr>
        <p:cxnSp>
          <p:nvCxnSpPr>
            <p:cNvPr id="11" name="直接连接符 10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>
              <a:extLst>
                <a:ext uri="{FF2B5EF4-FFF2-40B4-BE49-F238E27FC236}">
                  <a16:creationId xmlns:a16="http://schemas.microsoft.com/office/drawing/2014/main" id="{D572C48E-3C3E-49B4-93C9-74CA167F6BF9}"/>
                </a:ext>
              </a:extLst>
            </p:cNvPr>
            <p:cNvCxnSpPr/>
            <p:nvPr>
              <p:custDataLst>
                <p:tags r:id="rId7"/>
              </p:custDataLst>
            </p:nvPr>
          </p:nvCxnSpPr>
          <p:spPr>
            <a:xfrm flipH="1">
              <a:off x="534" y="2078"/>
              <a:ext cx="11339" cy="0"/>
            </a:xfrm>
            <a:prstGeom prst="line">
              <a:avLst/>
            </a:prstGeom>
            <a:ln w="12700">
              <a:solidFill>
                <a:srgbClr val="53728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>
              <a:extLst>
                <a:ext uri="{FF2B5EF4-FFF2-40B4-BE49-F238E27FC236}">
                  <a16:creationId xmlns:a16="http://schemas.microsoft.com/office/drawing/2014/main" id="{AC0ACEE8-C2B2-4892-A294-524DE8890979}"/>
                </a:ext>
              </a:extLst>
            </p:cNvPr>
            <p:cNvCxnSpPr/>
            <p:nvPr>
              <p:custDataLst>
                <p:tags r:id="rId8"/>
              </p:custDataLst>
            </p:nvPr>
          </p:nvCxnSpPr>
          <p:spPr>
            <a:xfrm flipH="1">
              <a:off x="534" y="2206"/>
              <a:ext cx="11339" cy="0"/>
            </a:xfrm>
            <a:prstGeom prst="line">
              <a:avLst/>
            </a:prstGeom>
            <a:ln w="38100">
              <a:solidFill>
                <a:srgbClr val="12406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jp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jpg"/><Relationship Id="rId17" Type="http://schemas.openxmlformats.org/officeDocument/2006/relationships/image" Target="../media/image38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jp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7" Type="http://schemas.openxmlformats.org/officeDocument/2006/relationships/image" Target="../media/image47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49.png"/><Relationship Id="rId21" Type="http://schemas.openxmlformats.org/officeDocument/2006/relationships/image" Target="../media/image67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74.jpg"/><Relationship Id="rId7" Type="http://schemas.openxmlformats.org/officeDocument/2006/relationships/image" Target="../media/image46.jp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g"/><Relationship Id="rId5" Type="http://schemas.openxmlformats.org/officeDocument/2006/relationships/image" Target="../media/image76.png"/><Relationship Id="rId4" Type="http://schemas.openxmlformats.org/officeDocument/2006/relationships/image" Target="../media/image75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17" Type="http://schemas.openxmlformats.org/officeDocument/2006/relationships/image" Target="../media/image104.png"/><Relationship Id="rId2" Type="http://schemas.openxmlformats.org/officeDocument/2006/relationships/image" Target="../media/image89.png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3" Type="http://schemas.openxmlformats.org/officeDocument/2006/relationships/image" Target="../media/image106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108.png"/><Relationship Id="rId10" Type="http://schemas.openxmlformats.org/officeDocument/2006/relationships/image" Target="../media/image101.png"/><Relationship Id="rId4" Type="http://schemas.openxmlformats.org/officeDocument/2006/relationships/image" Target="../media/image107.png"/><Relationship Id="rId9" Type="http://schemas.openxmlformats.org/officeDocument/2006/relationships/image" Target="../media/image10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6571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27264" y="0"/>
            <a:ext cx="3634739" cy="5620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59268" y="1321306"/>
            <a:ext cx="3602735" cy="55366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884895" y="0"/>
            <a:ext cx="1577340" cy="3354704"/>
          </a:xfrm>
          <a:custGeom>
            <a:avLst/>
            <a:gdLst/>
            <a:ahLst/>
            <a:cxnLst/>
            <a:rect l="l" t="t" r="r" b="b"/>
            <a:pathLst>
              <a:path w="1577340" h="3354704">
                <a:moveTo>
                  <a:pt x="67178" y="0"/>
                </a:moveTo>
                <a:lnTo>
                  <a:pt x="0" y="0"/>
                </a:lnTo>
                <a:lnTo>
                  <a:pt x="1519069" y="3354323"/>
                </a:lnTo>
                <a:lnTo>
                  <a:pt x="1577108" y="3335273"/>
                </a:lnTo>
                <a:lnTo>
                  <a:pt x="67178" y="0"/>
                </a:lnTo>
                <a:close/>
              </a:path>
            </a:pathLst>
          </a:custGeom>
          <a:solidFill>
            <a:srgbClr val="CA09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72983" y="4895088"/>
            <a:ext cx="925194" cy="1963420"/>
          </a:xfrm>
          <a:custGeom>
            <a:avLst/>
            <a:gdLst/>
            <a:ahLst/>
            <a:cxnLst/>
            <a:rect l="l" t="t" r="r" b="b"/>
            <a:pathLst>
              <a:path w="925195" h="1963420">
                <a:moveTo>
                  <a:pt x="890651" y="0"/>
                </a:moveTo>
                <a:lnTo>
                  <a:pt x="0" y="1962912"/>
                </a:lnTo>
                <a:lnTo>
                  <a:pt x="38989" y="1962912"/>
                </a:lnTo>
                <a:lnTo>
                  <a:pt x="925068" y="10668"/>
                </a:lnTo>
                <a:lnTo>
                  <a:pt x="890651" y="0"/>
                </a:lnTo>
                <a:close/>
              </a:path>
            </a:pathLst>
          </a:custGeom>
          <a:solidFill>
            <a:srgbClr val="CA09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 idx="4294967295"/>
          </p:nvPr>
        </p:nvSpPr>
        <p:spPr>
          <a:xfrm>
            <a:off x="1058062" y="2361882"/>
            <a:ext cx="5876138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 err="1">
                <a:solidFill>
                  <a:srgbClr val="C00511"/>
                </a:solidFill>
                <a:latin typeface="微软雅黑"/>
                <a:cs typeface="微软雅黑"/>
              </a:rPr>
              <a:t>xxxxxx</a:t>
            </a:r>
            <a:r>
              <a:rPr sz="4000" spc="-5" dirty="0" err="1">
                <a:solidFill>
                  <a:srgbClr val="C005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zh-CN" altLang="en-US" sz="4000" spc="-5" dirty="0">
                <a:solidFill>
                  <a:srgbClr val="C005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商业计划书</a:t>
            </a:r>
            <a:br>
              <a:rPr lang="en-US" altLang="zh-CN" sz="4000" spc="-5" dirty="0">
                <a:solidFill>
                  <a:srgbClr val="C005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4000" spc="-5" dirty="0">
                <a:solidFill>
                  <a:srgbClr val="C005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写作建议</a:t>
            </a:r>
            <a:r>
              <a:rPr lang="zh-CN" altLang="en-US" sz="4000" spc="-5">
                <a:solidFill>
                  <a:srgbClr val="C005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和参考模板</a:t>
            </a:r>
            <a:endParaRPr sz="4000" spc="-5" dirty="0">
              <a:solidFill>
                <a:srgbClr val="C0051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304800" y="193863"/>
            <a:ext cx="1098138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4"/>
            <a:r>
              <a:rPr lang="en-US" altLang="zh-CN" spc="-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</a:t>
            </a:r>
            <a:r>
              <a:rPr lang="zh-CN" altLang="en-US" spc="-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金属靶材应用背景</a:t>
            </a:r>
            <a:endParaRPr spc="-5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91767" y="1057655"/>
            <a:ext cx="4018787" cy="2639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09644" y="3787140"/>
            <a:ext cx="5993892" cy="29062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5600" y="1088136"/>
            <a:ext cx="3528059" cy="2542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73752" y="2205227"/>
            <a:ext cx="2016760" cy="172720"/>
          </a:xfrm>
          <a:custGeom>
            <a:avLst/>
            <a:gdLst/>
            <a:ahLst/>
            <a:cxnLst/>
            <a:rect l="l" t="t" r="r" b="b"/>
            <a:pathLst>
              <a:path w="2016759" h="172719">
                <a:moveTo>
                  <a:pt x="1930146" y="0"/>
                </a:moveTo>
                <a:lnTo>
                  <a:pt x="1930146" y="43052"/>
                </a:lnTo>
                <a:lnTo>
                  <a:pt x="0" y="43052"/>
                </a:lnTo>
                <a:lnTo>
                  <a:pt x="0" y="129159"/>
                </a:lnTo>
                <a:lnTo>
                  <a:pt x="1930146" y="129159"/>
                </a:lnTo>
                <a:lnTo>
                  <a:pt x="1930146" y="172212"/>
                </a:lnTo>
                <a:lnTo>
                  <a:pt x="2016252" y="86106"/>
                </a:lnTo>
                <a:lnTo>
                  <a:pt x="1930146" y="0"/>
                </a:lnTo>
                <a:close/>
              </a:path>
            </a:pathLst>
          </a:custGeom>
          <a:solidFill>
            <a:srgbClr val="C005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73752" y="2205227"/>
            <a:ext cx="2016760" cy="172720"/>
          </a:xfrm>
          <a:custGeom>
            <a:avLst/>
            <a:gdLst/>
            <a:ahLst/>
            <a:cxnLst/>
            <a:rect l="l" t="t" r="r" b="b"/>
            <a:pathLst>
              <a:path w="2016759" h="172719">
                <a:moveTo>
                  <a:pt x="0" y="43052"/>
                </a:moveTo>
                <a:lnTo>
                  <a:pt x="1930146" y="43052"/>
                </a:lnTo>
                <a:lnTo>
                  <a:pt x="1930146" y="0"/>
                </a:lnTo>
                <a:lnTo>
                  <a:pt x="2016252" y="86106"/>
                </a:lnTo>
                <a:lnTo>
                  <a:pt x="1930146" y="172212"/>
                </a:lnTo>
                <a:lnTo>
                  <a:pt x="1930146" y="129159"/>
                </a:lnTo>
                <a:lnTo>
                  <a:pt x="0" y="129159"/>
                </a:lnTo>
                <a:lnTo>
                  <a:pt x="0" y="43052"/>
                </a:lnTo>
                <a:close/>
              </a:path>
            </a:pathLst>
          </a:custGeom>
          <a:ln w="9144">
            <a:solidFill>
              <a:srgbClr val="C005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488438" y="1173154"/>
            <a:ext cx="1250950" cy="683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25"/>
              </a:lnSpc>
            </a:pPr>
            <a:r>
              <a:rPr sz="2400" b="1" spc="5" dirty="0">
                <a:solidFill>
                  <a:srgbClr val="12D0CA"/>
                </a:solidFill>
                <a:latin typeface="Microsoft JhengHei"/>
                <a:cs typeface="Microsoft JhengHei"/>
              </a:rPr>
              <a:t>磁控溅射</a:t>
            </a:r>
            <a:endParaRPr sz="2400">
              <a:latin typeface="Microsoft JhengHei"/>
              <a:cs typeface="Microsoft JhengHei"/>
            </a:endParaRPr>
          </a:p>
          <a:p>
            <a:pPr marL="12700">
              <a:lnSpc>
                <a:spcPts val="2785"/>
              </a:lnSpc>
            </a:pPr>
            <a:r>
              <a:rPr sz="2400" b="1" spc="10" dirty="0">
                <a:solidFill>
                  <a:srgbClr val="12D0CA"/>
                </a:solidFill>
                <a:latin typeface="Microsoft JhengHei"/>
                <a:cs typeface="Microsoft JhengHei"/>
              </a:rPr>
              <a:t>设备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45100" y="1901118"/>
            <a:ext cx="125095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40"/>
              </a:lnSpc>
            </a:pPr>
            <a:r>
              <a:rPr sz="2400" b="1" spc="5" dirty="0">
                <a:solidFill>
                  <a:srgbClr val="12D0CA"/>
                </a:solidFill>
                <a:latin typeface="Microsoft JhengHei"/>
                <a:cs typeface="Microsoft JhengHei"/>
              </a:rPr>
              <a:t>溅射镀膜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19819" y="1177726"/>
            <a:ext cx="125095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40"/>
              </a:lnSpc>
            </a:pPr>
            <a:r>
              <a:rPr sz="2400" b="1" spc="5" dirty="0">
                <a:solidFill>
                  <a:srgbClr val="12D0CA"/>
                </a:solidFill>
                <a:latin typeface="Microsoft JhengHei"/>
                <a:cs typeface="Microsoft JhengHei"/>
              </a:rPr>
              <a:t>芯片线路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12722" y="5229534"/>
            <a:ext cx="216979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40"/>
              </a:lnSpc>
            </a:pPr>
            <a:r>
              <a:rPr sz="2400" b="1" spc="5" dirty="0">
                <a:solidFill>
                  <a:srgbClr val="12D0CA"/>
                </a:solidFill>
                <a:latin typeface="Microsoft JhengHei"/>
                <a:cs typeface="Microsoft JhengHei"/>
              </a:rPr>
              <a:t>芯片线路示意图</a:t>
            </a:r>
            <a:endParaRPr sz="24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77012" y="1892808"/>
            <a:ext cx="4579620" cy="3354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54911" y="5398861"/>
            <a:ext cx="2557145" cy="266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5"/>
              </a:lnSpc>
            </a:pPr>
            <a:r>
              <a:rPr sz="1800" b="1" spc="1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高纯钨在存储器中的应用</a:t>
            </a:r>
            <a:endParaRPr sz="1800">
              <a:latin typeface="微软雅黑" panose="020B0503020204020204" pitchFamily="34" charset="-122"/>
              <a:ea typeface="微软雅黑" panose="020B0503020204020204" pitchFamily="34" charset="-122"/>
              <a:cs typeface="Microsoft JhengHe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 idx="4294967295"/>
          </p:nvPr>
        </p:nvSpPr>
        <p:spPr>
          <a:xfrm>
            <a:off x="241537" y="247969"/>
            <a:ext cx="1098138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4">
              <a:lnSpc>
                <a:spcPct val="100000"/>
              </a:lnSpc>
            </a:pPr>
            <a:r>
              <a:rPr spc="-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 难熔金属靶材应用背景</a:t>
            </a:r>
          </a:p>
        </p:txBody>
      </p:sp>
      <p:sp>
        <p:nvSpPr>
          <p:cNvPr id="7" name="object 7"/>
          <p:cNvSpPr/>
          <p:nvPr/>
        </p:nvSpPr>
        <p:spPr>
          <a:xfrm>
            <a:off x="3631691" y="2324100"/>
            <a:ext cx="935990" cy="234950"/>
          </a:xfrm>
          <a:custGeom>
            <a:avLst/>
            <a:gdLst/>
            <a:ahLst/>
            <a:cxnLst/>
            <a:rect l="l" t="t" r="r" b="b"/>
            <a:pathLst>
              <a:path w="935989" h="234950">
                <a:moveTo>
                  <a:pt x="0" y="117348"/>
                </a:moveTo>
                <a:lnTo>
                  <a:pt x="23847" y="80272"/>
                </a:lnTo>
                <a:lnTo>
                  <a:pt x="70085" y="55551"/>
                </a:lnTo>
                <a:lnTo>
                  <a:pt x="112607" y="40995"/>
                </a:lnTo>
                <a:lnTo>
                  <a:pt x="163364" y="28260"/>
                </a:lnTo>
                <a:lnTo>
                  <a:pt x="221393" y="17590"/>
                </a:lnTo>
                <a:lnTo>
                  <a:pt x="285732" y="9227"/>
                </a:lnTo>
                <a:lnTo>
                  <a:pt x="355418" y="3412"/>
                </a:lnTo>
                <a:lnTo>
                  <a:pt x="429488" y="389"/>
                </a:lnTo>
                <a:lnTo>
                  <a:pt x="467868" y="0"/>
                </a:lnTo>
                <a:lnTo>
                  <a:pt x="506247" y="389"/>
                </a:lnTo>
                <a:lnTo>
                  <a:pt x="580317" y="3412"/>
                </a:lnTo>
                <a:lnTo>
                  <a:pt x="650003" y="9227"/>
                </a:lnTo>
                <a:lnTo>
                  <a:pt x="714342" y="17590"/>
                </a:lnTo>
                <a:lnTo>
                  <a:pt x="772371" y="28260"/>
                </a:lnTo>
                <a:lnTo>
                  <a:pt x="823128" y="40995"/>
                </a:lnTo>
                <a:lnTo>
                  <a:pt x="865650" y="55551"/>
                </a:lnTo>
                <a:lnTo>
                  <a:pt x="911888" y="80272"/>
                </a:lnTo>
                <a:lnTo>
                  <a:pt x="935736" y="117348"/>
                </a:lnTo>
                <a:lnTo>
                  <a:pt x="934185" y="126967"/>
                </a:lnTo>
                <a:lnTo>
                  <a:pt x="898975" y="163008"/>
                </a:lnTo>
                <a:lnTo>
                  <a:pt x="845478" y="186635"/>
                </a:lnTo>
                <a:lnTo>
                  <a:pt x="798718" y="200310"/>
                </a:lnTo>
                <a:lnTo>
                  <a:pt x="744205" y="212043"/>
                </a:lnTo>
                <a:lnTo>
                  <a:pt x="682901" y="221590"/>
                </a:lnTo>
                <a:lnTo>
                  <a:pt x="615769" y="228709"/>
                </a:lnTo>
                <a:lnTo>
                  <a:pt x="543770" y="233159"/>
                </a:lnTo>
                <a:lnTo>
                  <a:pt x="467868" y="234696"/>
                </a:lnTo>
                <a:lnTo>
                  <a:pt x="429488" y="234306"/>
                </a:lnTo>
                <a:lnTo>
                  <a:pt x="355418" y="231283"/>
                </a:lnTo>
                <a:lnTo>
                  <a:pt x="285732" y="225468"/>
                </a:lnTo>
                <a:lnTo>
                  <a:pt x="221393" y="217105"/>
                </a:lnTo>
                <a:lnTo>
                  <a:pt x="163364" y="206435"/>
                </a:lnTo>
                <a:lnTo>
                  <a:pt x="112607" y="193700"/>
                </a:lnTo>
                <a:lnTo>
                  <a:pt x="70085" y="179144"/>
                </a:lnTo>
                <a:lnTo>
                  <a:pt x="23847" y="154423"/>
                </a:lnTo>
                <a:lnTo>
                  <a:pt x="0" y="117348"/>
                </a:lnTo>
                <a:close/>
              </a:path>
            </a:pathLst>
          </a:custGeom>
          <a:ln w="914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08703" y="3569208"/>
            <a:ext cx="935990" cy="326390"/>
          </a:xfrm>
          <a:custGeom>
            <a:avLst/>
            <a:gdLst/>
            <a:ahLst/>
            <a:cxnLst/>
            <a:rect l="l" t="t" r="r" b="b"/>
            <a:pathLst>
              <a:path w="935989" h="326389">
                <a:moveTo>
                  <a:pt x="0" y="163067"/>
                </a:moveTo>
                <a:lnTo>
                  <a:pt x="13594" y="123886"/>
                </a:lnTo>
                <a:lnTo>
                  <a:pt x="52213" y="88136"/>
                </a:lnTo>
                <a:lnTo>
                  <a:pt x="90257" y="66769"/>
                </a:lnTo>
                <a:lnTo>
                  <a:pt x="137017" y="47767"/>
                </a:lnTo>
                <a:lnTo>
                  <a:pt x="191530" y="31467"/>
                </a:lnTo>
                <a:lnTo>
                  <a:pt x="252834" y="18204"/>
                </a:lnTo>
                <a:lnTo>
                  <a:pt x="319966" y="8314"/>
                </a:lnTo>
                <a:lnTo>
                  <a:pt x="391965" y="2134"/>
                </a:lnTo>
                <a:lnTo>
                  <a:pt x="467868" y="0"/>
                </a:lnTo>
                <a:lnTo>
                  <a:pt x="506247" y="540"/>
                </a:lnTo>
                <a:lnTo>
                  <a:pt x="580317" y="4740"/>
                </a:lnTo>
                <a:lnTo>
                  <a:pt x="650003" y="12817"/>
                </a:lnTo>
                <a:lnTo>
                  <a:pt x="714342" y="24435"/>
                </a:lnTo>
                <a:lnTo>
                  <a:pt x="772371" y="39259"/>
                </a:lnTo>
                <a:lnTo>
                  <a:pt x="823128" y="56952"/>
                </a:lnTo>
                <a:lnTo>
                  <a:pt x="865650" y="77178"/>
                </a:lnTo>
                <a:lnTo>
                  <a:pt x="898975" y="99601"/>
                </a:lnTo>
                <a:lnTo>
                  <a:pt x="929613" y="136621"/>
                </a:lnTo>
                <a:lnTo>
                  <a:pt x="935736" y="163067"/>
                </a:lnTo>
                <a:lnTo>
                  <a:pt x="934185" y="176439"/>
                </a:lnTo>
                <a:lnTo>
                  <a:pt x="911888" y="214603"/>
                </a:lnTo>
                <a:lnTo>
                  <a:pt x="865650" y="248957"/>
                </a:lnTo>
                <a:lnTo>
                  <a:pt x="823128" y="269183"/>
                </a:lnTo>
                <a:lnTo>
                  <a:pt x="772371" y="286876"/>
                </a:lnTo>
                <a:lnTo>
                  <a:pt x="714342" y="301700"/>
                </a:lnTo>
                <a:lnTo>
                  <a:pt x="650003" y="313318"/>
                </a:lnTo>
                <a:lnTo>
                  <a:pt x="580317" y="321395"/>
                </a:lnTo>
                <a:lnTo>
                  <a:pt x="506247" y="325595"/>
                </a:lnTo>
                <a:lnTo>
                  <a:pt x="467868" y="326135"/>
                </a:lnTo>
                <a:lnTo>
                  <a:pt x="429488" y="325595"/>
                </a:lnTo>
                <a:lnTo>
                  <a:pt x="355418" y="321395"/>
                </a:lnTo>
                <a:lnTo>
                  <a:pt x="285732" y="313318"/>
                </a:lnTo>
                <a:lnTo>
                  <a:pt x="221393" y="301700"/>
                </a:lnTo>
                <a:lnTo>
                  <a:pt x="163364" y="286876"/>
                </a:lnTo>
                <a:lnTo>
                  <a:pt x="112607" y="269183"/>
                </a:lnTo>
                <a:lnTo>
                  <a:pt x="70085" y="248957"/>
                </a:lnTo>
                <a:lnTo>
                  <a:pt x="36760" y="226534"/>
                </a:lnTo>
                <a:lnTo>
                  <a:pt x="6122" y="189514"/>
                </a:lnTo>
                <a:lnTo>
                  <a:pt x="0" y="163067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39740" y="5024628"/>
            <a:ext cx="5394960" cy="1135380"/>
          </a:xfrm>
          <a:custGeom>
            <a:avLst/>
            <a:gdLst/>
            <a:ahLst/>
            <a:cxnLst/>
            <a:rect l="l" t="t" r="r" b="b"/>
            <a:pathLst>
              <a:path w="5394959" h="1135379">
                <a:moveTo>
                  <a:pt x="5071364" y="0"/>
                </a:moveTo>
                <a:lnTo>
                  <a:pt x="318262" y="0"/>
                </a:lnTo>
                <a:lnTo>
                  <a:pt x="305577" y="421"/>
                </a:lnTo>
                <a:lnTo>
                  <a:pt x="255863" y="10550"/>
                </a:lnTo>
                <a:lnTo>
                  <a:pt x="219990" y="27013"/>
                </a:lnTo>
                <a:lnTo>
                  <a:pt x="185691" y="51077"/>
                </a:lnTo>
                <a:lnTo>
                  <a:pt x="153292" y="82747"/>
                </a:lnTo>
                <a:lnTo>
                  <a:pt x="123121" y="122023"/>
                </a:lnTo>
                <a:lnTo>
                  <a:pt x="95504" y="168910"/>
                </a:lnTo>
                <a:lnTo>
                  <a:pt x="86198" y="184675"/>
                </a:lnTo>
                <a:lnTo>
                  <a:pt x="61138" y="235131"/>
                </a:lnTo>
                <a:lnTo>
                  <a:pt x="46815" y="271193"/>
                </a:lnTo>
                <a:lnTo>
                  <a:pt x="34399" y="308998"/>
                </a:lnTo>
                <a:lnTo>
                  <a:pt x="23891" y="348376"/>
                </a:lnTo>
                <a:lnTo>
                  <a:pt x="15292" y="389161"/>
                </a:lnTo>
                <a:lnTo>
                  <a:pt x="8603" y="431183"/>
                </a:lnTo>
                <a:lnTo>
                  <a:pt x="3824" y="474274"/>
                </a:lnTo>
                <a:lnTo>
                  <a:pt x="956" y="518266"/>
                </a:lnTo>
                <a:lnTo>
                  <a:pt x="0" y="562991"/>
                </a:lnTo>
                <a:lnTo>
                  <a:pt x="1060" y="610330"/>
                </a:lnTo>
                <a:lnTo>
                  <a:pt x="4186" y="656543"/>
                </a:lnTo>
                <a:lnTo>
                  <a:pt x="9293" y="701490"/>
                </a:lnTo>
                <a:lnTo>
                  <a:pt x="16298" y="745029"/>
                </a:lnTo>
                <a:lnTo>
                  <a:pt x="25118" y="787020"/>
                </a:lnTo>
                <a:lnTo>
                  <a:pt x="35668" y="827322"/>
                </a:lnTo>
                <a:lnTo>
                  <a:pt x="47865" y="865794"/>
                </a:lnTo>
                <a:lnTo>
                  <a:pt x="61626" y="902295"/>
                </a:lnTo>
                <a:lnTo>
                  <a:pt x="93503" y="968824"/>
                </a:lnTo>
                <a:lnTo>
                  <a:pt x="130631" y="1025781"/>
                </a:lnTo>
                <a:lnTo>
                  <a:pt x="172339" y="1072041"/>
                </a:lnTo>
                <a:lnTo>
                  <a:pt x="217960" y="1106479"/>
                </a:lnTo>
                <a:lnTo>
                  <a:pt x="266824" y="1127967"/>
                </a:lnTo>
                <a:lnTo>
                  <a:pt x="318262" y="1135380"/>
                </a:lnTo>
                <a:lnTo>
                  <a:pt x="5071364" y="1135380"/>
                </a:lnTo>
                <a:lnTo>
                  <a:pt x="5124247" y="1127967"/>
                </a:lnTo>
                <a:lnTo>
                  <a:pt x="5174268" y="1106479"/>
                </a:lnTo>
                <a:lnTo>
                  <a:pt x="5220790" y="1072041"/>
                </a:lnTo>
                <a:lnTo>
                  <a:pt x="5263176" y="1025781"/>
                </a:lnTo>
                <a:lnTo>
                  <a:pt x="5300789" y="968824"/>
                </a:lnTo>
                <a:lnTo>
                  <a:pt x="5332992" y="902295"/>
                </a:lnTo>
                <a:lnTo>
                  <a:pt x="5346865" y="865794"/>
                </a:lnTo>
                <a:lnTo>
                  <a:pt x="5359147" y="827322"/>
                </a:lnTo>
                <a:lnTo>
                  <a:pt x="5369758" y="787020"/>
                </a:lnTo>
                <a:lnTo>
                  <a:pt x="5378618" y="745029"/>
                </a:lnTo>
                <a:lnTo>
                  <a:pt x="5385648" y="701490"/>
                </a:lnTo>
                <a:lnTo>
                  <a:pt x="5390768" y="656543"/>
                </a:lnTo>
                <a:lnTo>
                  <a:pt x="5393898" y="610330"/>
                </a:lnTo>
                <a:lnTo>
                  <a:pt x="5394960" y="562991"/>
                </a:lnTo>
                <a:lnTo>
                  <a:pt x="5394683" y="540547"/>
                </a:lnTo>
                <a:lnTo>
                  <a:pt x="5392509" y="496168"/>
                </a:lnTo>
                <a:lnTo>
                  <a:pt x="5388252" y="452606"/>
                </a:lnTo>
                <a:lnTo>
                  <a:pt x="5382006" y="410028"/>
                </a:lnTo>
                <a:lnTo>
                  <a:pt x="5373866" y="368603"/>
                </a:lnTo>
                <a:lnTo>
                  <a:pt x="5363926" y="328501"/>
                </a:lnTo>
                <a:lnTo>
                  <a:pt x="5352280" y="289888"/>
                </a:lnTo>
                <a:lnTo>
                  <a:pt x="5339024" y="252934"/>
                </a:lnTo>
                <a:lnTo>
                  <a:pt x="5324251" y="217807"/>
                </a:lnTo>
                <a:lnTo>
                  <a:pt x="5290515" y="152435"/>
                </a:lnTo>
                <a:lnTo>
                  <a:pt x="5261494" y="108086"/>
                </a:lnTo>
                <a:lnTo>
                  <a:pt x="5229596" y="71345"/>
                </a:lnTo>
                <a:lnTo>
                  <a:pt x="5195363" y="42211"/>
                </a:lnTo>
                <a:lnTo>
                  <a:pt x="5159339" y="20681"/>
                </a:lnTo>
                <a:lnTo>
                  <a:pt x="5122066" y="6752"/>
                </a:lnTo>
                <a:lnTo>
                  <a:pt x="5084087" y="421"/>
                </a:lnTo>
                <a:lnTo>
                  <a:pt x="5071364" y="0"/>
                </a:lnTo>
                <a:close/>
              </a:path>
            </a:pathLst>
          </a:custGeom>
          <a:solidFill>
            <a:srgbClr val="00B3C5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698735" y="5024628"/>
            <a:ext cx="1236345" cy="1135380"/>
          </a:xfrm>
          <a:custGeom>
            <a:avLst/>
            <a:gdLst/>
            <a:ahLst/>
            <a:cxnLst/>
            <a:rect l="l" t="t" r="r" b="b"/>
            <a:pathLst>
              <a:path w="1236345" h="1135379">
                <a:moveTo>
                  <a:pt x="912368" y="0"/>
                </a:moveTo>
                <a:lnTo>
                  <a:pt x="114" y="0"/>
                </a:lnTo>
                <a:lnTo>
                  <a:pt x="0" y="1135380"/>
                </a:lnTo>
                <a:lnTo>
                  <a:pt x="912253" y="1135380"/>
                </a:lnTo>
                <a:lnTo>
                  <a:pt x="939029" y="1133503"/>
                </a:lnTo>
                <a:lnTo>
                  <a:pt x="990589" y="1118912"/>
                </a:lnTo>
                <a:lnTo>
                  <a:pt x="1038962" y="1090808"/>
                </a:lnTo>
                <a:lnTo>
                  <a:pt x="1083513" y="1050319"/>
                </a:lnTo>
                <a:lnTo>
                  <a:pt x="1123604" y="998569"/>
                </a:lnTo>
                <a:lnTo>
                  <a:pt x="1158600" y="936686"/>
                </a:lnTo>
                <a:lnTo>
                  <a:pt x="1187864" y="865794"/>
                </a:lnTo>
                <a:lnTo>
                  <a:pt x="1200148" y="827322"/>
                </a:lnTo>
                <a:lnTo>
                  <a:pt x="1210760" y="787020"/>
                </a:lnTo>
                <a:lnTo>
                  <a:pt x="1219621" y="745029"/>
                </a:lnTo>
                <a:lnTo>
                  <a:pt x="1226652" y="701490"/>
                </a:lnTo>
                <a:lnTo>
                  <a:pt x="1231772" y="656543"/>
                </a:lnTo>
                <a:lnTo>
                  <a:pt x="1234902" y="610330"/>
                </a:lnTo>
                <a:lnTo>
                  <a:pt x="1235964" y="562991"/>
                </a:lnTo>
                <a:lnTo>
                  <a:pt x="1235687" y="540547"/>
                </a:lnTo>
                <a:lnTo>
                  <a:pt x="1233513" y="496168"/>
                </a:lnTo>
                <a:lnTo>
                  <a:pt x="1229256" y="452606"/>
                </a:lnTo>
                <a:lnTo>
                  <a:pt x="1223010" y="410028"/>
                </a:lnTo>
                <a:lnTo>
                  <a:pt x="1214870" y="368603"/>
                </a:lnTo>
                <a:lnTo>
                  <a:pt x="1204930" y="328501"/>
                </a:lnTo>
                <a:lnTo>
                  <a:pt x="1193284" y="289888"/>
                </a:lnTo>
                <a:lnTo>
                  <a:pt x="1180028" y="252934"/>
                </a:lnTo>
                <a:lnTo>
                  <a:pt x="1165255" y="217807"/>
                </a:lnTo>
                <a:lnTo>
                  <a:pt x="1131519" y="152435"/>
                </a:lnTo>
                <a:lnTo>
                  <a:pt x="1102498" y="108086"/>
                </a:lnTo>
                <a:lnTo>
                  <a:pt x="1070600" y="71345"/>
                </a:lnTo>
                <a:lnTo>
                  <a:pt x="1036367" y="42211"/>
                </a:lnTo>
                <a:lnTo>
                  <a:pt x="1000343" y="20681"/>
                </a:lnTo>
                <a:lnTo>
                  <a:pt x="963070" y="6752"/>
                </a:lnTo>
                <a:lnTo>
                  <a:pt x="925091" y="421"/>
                </a:lnTo>
                <a:lnTo>
                  <a:pt x="912368" y="0"/>
                </a:lnTo>
                <a:close/>
              </a:path>
            </a:pathLst>
          </a:custGeom>
          <a:solidFill>
            <a:srgbClr val="45ECFD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36691" y="5023103"/>
            <a:ext cx="603885" cy="1138555"/>
          </a:xfrm>
          <a:custGeom>
            <a:avLst/>
            <a:gdLst/>
            <a:ahLst/>
            <a:cxnLst/>
            <a:rect l="l" t="t" r="r" b="b"/>
            <a:pathLst>
              <a:path w="603885" h="1138554">
                <a:moveTo>
                  <a:pt x="603468" y="0"/>
                </a:moveTo>
                <a:lnTo>
                  <a:pt x="320167" y="0"/>
                </a:lnTo>
                <a:lnTo>
                  <a:pt x="306855" y="425"/>
                </a:lnTo>
                <a:lnTo>
                  <a:pt x="267947" y="6752"/>
                </a:lnTo>
                <a:lnTo>
                  <a:pt x="230747" y="20506"/>
                </a:lnTo>
                <a:lnTo>
                  <a:pt x="195468" y="41497"/>
                </a:lnTo>
                <a:lnTo>
                  <a:pt x="162324" y="69534"/>
                </a:lnTo>
                <a:lnTo>
                  <a:pt x="131528" y="104428"/>
                </a:lnTo>
                <a:lnTo>
                  <a:pt x="103293" y="145988"/>
                </a:lnTo>
                <a:lnTo>
                  <a:pt x="77800" y="196265"/>
                </a:lnTo>
                <a:lnTo>
                  <a:pt x="62471" y="232840"/>
                </a:lnTo>
                <a:lnTo>
                  <a:pt x="48595" y="270900"/>
                </a:lnTo>
                <a:lnTo>
                  <a:pt x="36265" y="310329"/>
                </a:lnTo>
                <a:lnTo>
                  <a:pt x="25574" y="351012"/>
                </a:lnTo>
                <a:lnTo>
                  <a:pt x="16617" y="392834"/>
                </a:lnTo>
                <a:lnTo>
                  <a:pt x="9488" y="435680"/>
                </a:lnTo>
                <a:lnTo>
                  <a:pt x="4279" y="479436"/>
                </a:lnTo>
                <a:lnTo>
                  <a:pt x="1085" y="523985"/>
                </a:lnTo>
                <a:lnTo>
                  <a:pt x="0" y="569214"/>
                </a:lnTo>
                <a:lnTo>
                  <a:pt x="1049" y="615722"/>
                </a:lnTo>
                <a:lnTo>
                  <a:pt x="4146" y="661227"/>
                </a:lnTo>
                <a:lnTo>
                  <a:pt x="9212" y="705579"/>
                </a:lnTo>
                <a:lnTo>
                  <a:pt x="16167" y="748630"/>
                </a:lnTo>
                <a:lnTo>
                  <a:pt x="24934" y="790229"/>
                </a:lnTo>
                <a:lnTo>
                  <a:pt x="35432" y="830227"/>
                </a:lnTo>
                <a:lnTo>
                  <a:pt x="47584" y="868474"/>
                </a:lnTo>
                <a:lnTo>
                  <a:pt x="61311" y="904822"/>
                </a:lnTo>
                <a:lnTo>
                  <a:pt x="93174" y="971221"/>
                </a:lnTo>
                <a:lnTo>
                  <a:pt x="130391" y="1028228"/>
                </a:lnTo>
                <a:lnTo>
                  <a:pt x="172333" y="1074647"/>
                </a:lnTo>
                <a:lnTo>
                  <a:pt x="218368" y="1109284"/>
                </a:lnTo>
                <a:lnTo>
                  <a:pt x="267868" y="1130942"/>
                </a:lnTo>
                <a:lnTo>
                  <a:pt x="320202" y="1138428"/>
                </a:lnTo>
                <a:lnTo>
                  <a:pt x="603504" y="1138428"/>
                </a:lnTo>
                <a:lnTo>
                  <a:pt x="603468" y="0"/>
                </a:lnTo>
                <a:close/>
              </a:path>
            </a:pathLst>
          </a:custGeom>
          <a:solidFill>
            <a:srgbClr val="45ECFD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27320" y="4550662"/>
            <a:ext cx="6181344" cy="2246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26379" y="4649723"/>
            <a:ext cx="5821680" cy="1887220"/>
          </a:xfrm>
          <a:custGeom>
            <a:avLst/>
            <a:gdLst/>
            <a:ahLst/>
            <a:cxnLst/>
            <a:rect l="l" t="t" r="r" b="b"/>
            <a:pathLst>
              <a:path w="5821680" h="1887220">
                <a:moveTo>
                  <a:pt x="5285740" y="0"/>
                </a:moveTo>
                <a:lnTo>
                  <a:pt x="530733" y="0"/>
                </a:lnTo>
                <a:lnTo>
                  <a:pt x="510031" y="769"/>
                </a:lnTo>
                <a:lnTo>
                  <a:pt x="468744" y="6842"/>
                </a:lnTo>
                <a:lnTo>
                  <a:pt x="427797" y="18772"/>
                </a:lnTo>
                <a:lnTo>
                  <a:pt x="387412" y="36332"/>
                </a:lnTo>
                <a:lnTo>
                  <a:pt x="347811" y="59299"/>
                </a:lnTo>
                <a:lnTo>
                  <a:pt x="309216" y="87445"/>
                </a:lnTo>
                <a:lnTo>
                  <a:pt x="271847" y="120546"/>
                </a:lnTo>
                <a:lnTo>
                  <a:pt x="235928" y="158376"/>
                </a:lnTo>
                <a:lnTo>
                  <a:pt x="201679" y="200710"/>
                </a:lnTo>
                <a:lnTo>
                  <a:pt x="169323" y="247321"/>
                </a:lnTo>
                <a:lnTo>
                  <a:pt x="139879" y="299409"/>
                </a:lnTo>
                <a:lnTo>
                  <a:pt x="113522" y="356659"/>
                </a:lnTo>
                <a:lnTo>
                  <a:pt x="89582" y="417252"/>
                </a:lnTo>
                <a:lnTo>
                  <a:pt x="68187" y="480796"/>
                </a:lnTo>
                <a:lnTo>
                  <a:pt x="49466" y="546898"/>
                </a:lnTo>
                <a:lnTo>
                  <a:pt x="33545" y="615167"/>
                </a:lnTo>
                <a:lnTo>
                  <a:pt x="20554" y="685209"/>
                </a:lnTo>
                <a:lnTo>
                  <a:pt x="10620" y="756632"/>
                </a:lnTo>
                <a:lnTo>
                  <a:pt x="3871" y="829044"/>
                </a:lnTo>
                <a:lnTo>
                  <a:pt x="435" y="902052"/>
                </a:lnTo>
                <a:lnTo>
                  <a:pt x="0" y="938657"/>
                </a:lnTo>
                <a:lnTo>
                  <a:pt x="1767" y="1016690"/>
                </a:lnTo>
                <a:lnTo>
                  <a:pt x="6977" y="1092936"/>
                </a:lnTo>
                <a:lnTo>
                  <a:pt x="15490" y="1167154"/>
                </a:lnTo>
                <a:lnTo>
                  <a:pt x="27166" y="1239105"/>
                </a:lnTo>
                <a:lnTo>
                  <a:pt x="41868" y="1308550"/>
                </a:lnTo>
                <a:lnTo>
                  <a:pt x="59455" y="1375249"/>
                </a:lnTo>
                <a:lnTo>
                  <a:pt x="79788" y="1438964"/>
                </a:lnTo>
                <a:lnTo>
                  <a:pt x="102729" y="1499454"/>
                </a:lnTo>
                <a:lnTo>
                  <a:pt x="128138" y="1556480"/>
                </a:lnTo>
                <a:lnTo>
                  <a:pt x="155876" y="1609804"/>
                </a:lnTo>
                <a:lnTo>
                  <a:pt x="185804" y="1659185"/>
                </a:lnTo>
                <a:lnTo>
                  <a:pt x="217782" y="1704384"/>
                </a:lnTo>
                <a:lnTo>
                  <a:pt x="251672" y="1745162"/>
                </a:lnTo>
                <a:lnTo>
                  <a:pt x="287334" y="1781280"/>
                </a:lnTo>
                <a:lnTo>
                  <a:pt x="324629" y="1812498"/>
                </a:lnTo>
                <a:lnTo>
                  <a:pt x="363419" y="1838576"/>
                </a:lnTo>
                <a:lnTo>
                  <a:pt x="403563" y="1859276"/>
                </a:lnTo>
                <a:lnTo>
                  <a:pt x="444923" y="1874359"/>
                </a:lnTo>
                <a:lnTo>
                  <a:pt x="487359" y="1883583"/>
                </a:lnTo>
                <a:lnTo>
                  <a:pt x="530733" y="1886712"/>
                </a:lnTo>
                <a:lnTo>
                  <a:pt x="5285740" y="1886712"/>
                </a:lnTo>
                <a:lnTo>
                  <a:pt x="5329856" y="1883583"/>
                </a:lnTo>
                <a:lnTo>
                  <a:pt x="5372961" y="1874359"/>
                </a:lnTo>
                <a:lnTo>
                  <a:pt x="5414919" y="1859276"/>
                </a:lnTo>
                <a:lnTo>
                  <a:pt x="5455594" y="1838576"/>
                </a:lnTo>
                <a:lnTo>
                  <a:pt x="5494853" y="1812498"/>
                </a:lnTo>
                <a:lnTo>
                  <a:pt x="5532559" y="1781280"/>
                </a:lnTo>
                <a:lnTo>
                  <a:pt x="5568577" y="1745162"/>
                </a:lnTo>
                <a:lnTo>
                  <a:pt x="5602772" y="1704384"/>
                </a:lnTo>
                <a:lnTo>
                  <a:pt x="5635009" y="1659185"/>
                </a:lnTo>
                <a:lnTo>
                  <a:pt x="5665152" y="1609804"/>
                </a:lnTo>
                <a:lnTo>
                  <a:pt x="5693066" y="1556480"/>
                </a:lnTo>
                <a:lnTo>
                  <a:pt x="5713332" y="1511249"/>
                </a:lnTo>
                <a:lnTo>
                  <a:pt x="530733" y="1511249"/>
                </a:lnTo>
                <a:lnTo>
                  <a:pt x="504715" y="1509371"/>
                </a:lnTo>
                <a:lnTo>
                  <a:pt x="454443" y="1494775"/>
                </a:lnTo>
                <a:lnTo>
                  <a:pt x="407080" y="1466662"/>
                </a:lnTo>
                <a:lnTo>
                  <a:pt x="363297" y="1426158"/>
                </a:lnTo>
                <a:lnTo>
                  <a:pt x="323764" y="1374390"/>
                </a:lnTo>
                <a:lnTo>
                  <a:pt x="289149" y="1312485"/>
                </a:lnTo>
                <a:lnTo>
                  <a:pt x="260123" y="1241568"/>
                </a:lnTo>
                <a:lnTo>
                  <a:pt x="247916" y="1203082"/>
                </a:lnTo>
                <a:lnTo>
                  <a:pt x="237357" y="1162766"/>
                </a:lnTo>
                <a:lnTo>
                  <a:pt x="228529" y="1120760"/>
                </a:lnTo>
                <a:lnTo>
                  <a:pt x="221518" y="1077205"/>
                </a:lnTo>
                <a:lnTo>
                  <a:pt x="216406" y="1032243"/>
                </a:lnTo>
                <a:lnTo>
                  <a:pt x="213278" y="986013"/>
                </a:lnTo>
                <a:lnTo>
                  <a:pt x="212217" y="938657"/>
                </a:lnTo>
                <a:lnTo>
                  <a:pt x="212456" y="916195"/>
                </a:lnTo>
                <a:lnTo>
                  <a:pt x="214368" y="871785"/>
                </a:lnTo>
                <a:lnTo>
                  <a:pt x="218193" y="828198"/>
                </a:lnTo>
                <a:lnTo>
                  <a:pt x="223931" y="785602"/>
                </a:lnTo>
                <a:lnTo>
                  <a:pt x="231582" y="744164"/>
                </a:lnTo>
                <a:lnTo>
                  <a:pt x="241145" y="704051"/>
                </a:lnTo>
                <a:lnTo>
                  <a:pt x="252621" y="665433"/>
                </a:lnTo>
                <a:lnTo>
                  <a:pt x="266009" y="628475"/>
                </a:lnTo>
                <a:lnTo>
                  <a:pt x="281310" y="593346"/>
                </a:lnTo>
                <a:lnTo>
                  <a:pt x="307848" y="544449"/>
                </a:lnTo>
                <a:lnTo>
                  <a:pt x="316749" y="527973"/>
                </a:lnTo>
                <a:lnTo>
                  <a:pt x="345256" y="483611"/>
                </a:lnTo>
                <a:lnTo>
                  <a:pt x="376210" y="446848"/>
                </a:lnTo>
                <a:lnTo>
                  <a:pt x="409289" y="417687"/>
                </a:lnTo>
                <a:lnTo>
                  <a:pt x="444168" y="396129"/>
                </a:lnTo>
                <a:lnTo>
                  <a:pt x="480523" y="382177"/>
                </a:lnTo>
                <a:lnTo>
                  <a:pt x="530733" y="375412"/>
                </a:lnTo>
                <a:lnTo>
                  <a:pt x="5712924" y="375412"/>
                </a:lnTo>
                <a:lnTo>
                  <a:pt x="5704881" y="356659"/>
                </a:lnTo>
                <a:lnTo>
                  <a:pt x="5677227" y="299409"/>
                </a:lnTo>
                <a:lnTo>
                  <a:pt x="5647060" y="247321"/>
                </a:lnTo>
                <a:lnTo>
                  <a:pt x="5614972" y="200710"/>
                </a:lnTo>
                <a:lnTo>
                  <a:pt x="5581169" y="158376"/>
                </a:lnTo>
                <a:lnTo>
                  <a:pt x="5545777" y="120546"/>
                </a:lnTo>
                <a:lnTo>
                  <a:pt x="5508923" y="87445"/>
                </a:lnTo>
                <a:lnTo>
                  <a:pt x="5470733" y="59299"/>
                </a:lnTo>
                <a:lnTo>
                  <a:pt x="5431334" y="36332"/>
                </a:lnTo>
                <a:lnTo>
                  <a:pt x="5390852" y="18772"/>
                </a:lnTo>
                <a:lnTo>
                  <a:pt x="5349413" y="6842"/>
                </a:lnTo>
                <a:lnTo>
                  <a:pt x="5307145" y="769"/>
                </a:lnTo>
                <a:lnTo>
                  <a:pt x="5285740" y="0"/>
                </a:lnTo>
                <a:close/>
              </a:path>
              <a:path w="5821680" h="1887220">
                <a:moveTo>
                  <a:pt x="5712924" y="375412"/>
                </a:moveTo>
                <a:lnTo>
                  <a:pt x="5285740" y="375412"/>
                </a:lnTo>
                <a:lnTo>
                  <a:pt x="5298463" y="375834"/>
                </a:lnTo>
                <a:lnTo>
                  <a:pt x="5311167" y="377103"/>
                </a:lnTo>
                <a:lnTo>
                  <a:pt x="5348972" y="385982"/>
                </a:lnTo>
                <a:lnTo>
                  <a:pt x="5385889" y="402470"/>
                </a:lnTo>
                <a:lnTo>
                  <a:pt x="5421376" y="426562"/>
                </a:lnTo>
                <a:lnTo>
                  <a:pt x="5454890" y="458258"/>
                </a:lnTo>
                <a:lnTo>
                  <a:pt x="5485890" y="497554"/>
                </a:lnTo>
                <a:lnTo>
                  <a:pt x="5513832" y="544449"/>
                </a:lnTo>
                <a:lnTo>
                  <a:pt x="5522433" y="560214"/>
                </a:lnTo>
                <a:lnTo>
                  <a:pt x="5546210" y="610671"/>
                </a:lnTo>
                <a:lnTo>
                  <a:pt x="5560251" y="646736"/>
                </a:lnTo>
                <a:lnTo>
                  <a:pt x="5572731" y="684545"/>
                </a:lnTo>
                <a:lnTo>
                  <a:pt x="5583555" y="723931"/>
                </a:lnTo>
                <a:lnTo>
                  <a:pt x="5592625" y="764727"/>
                </a:lnTo>
                <a:lnTo>
                  <a:pt x="5599848" y="806766"/>
                </a:lnTo>
                <a:lnTo>
                  <a:pt x="5605125" y="849878"/>
                </a:lnTo>
                <a:lnTo>
                  <a:pt x="5608362" y="893898"/>
                </a:lnTo>
                <a:lnTo>
                  <a:pt x="5609463" y="938657"/>
                </a:lnTo>
                <a:lnTo>
                  <a:pt x="5608400" y="986013"/>
                </a:lnTo>
                <a:lnTo>
                  <a:pt x="5605267" y="1032243"/>
                </a:lnTo>
                <a:lnTo>
                  <a:pt x="5600143" y="1077205"/>
                </a:lnTo>
                <a:lnTo>
                  <a:pt x="5593108" y="1120760"/>
                </a:lnTo>
                <a:lnTo>
                  <a:pt x="5584241" y="1162766"/>
                </a:lnTo>
                <a:lnTo>
                  <a:pt x="5573623" y="1203082"/>
                </a:lnTo>
                <a:lnTo>
                  <a:pt x="5561332" y="1241568"/>
                </a:lnTo>
                <a:lnTo>
                  <a:pt x="5547450" y="1278082"/>
                </a:lnTo>
                <a:lnTo>
                  <a:pt x="5515229" y="1344634"/>
                </a:lnTo>
                <a:lnTo>
                  <a:pt x="5477597" y="1401612"/>
                </a:lnTo>
                <a:lnTo>
                  <a:pt x="5435194" y="1447888"/>
                </a:lnTo>
                <a:lnTo>
                  <a:pt x="5388657" y="1482338"/>
                </a:lnTo>
                <a:lnTo>
                  <a:pt x="5338626" y="1503833"/>
                </a:lnTo>
                <a:lnTo>
                  <a:pt x="5285740" y="1511249"/>
                </a:lnTo>
                <a:lnTo>
                  <a:pt x="5713332" y="1511249"/>
                </a:lnTo>
                <a:lnTo>
                  <a:pt x="5741667" y="1438964"/>
                </a:lnTo>
                <a:lnTo>
                  <a:pt x="5762083" y="1375249"/>
                </a:lnTo>
                <a:lnTo>
                  <a:pt x="5779730" y="1308550"/>
                </a:lnTo>
                <a:lnTo>
                  <a:pt x="5794471" y="1239105"/>
                </a:lnTo>
                <a:lnTo>
                  <a:pt x="5806172" y="1167154"/>
                </a:lnTo>
                <a:lnTo>
                  <a:pt x="5814697" y="1092936"/>
                </a:lnTo>
                <a:lnTo>
                  <a:pt x="5819911" y="1016690"/>
                </a:lnTo>
                <a:lnTo>
                  <a:pt x="5821680" y="938657"/>
                </a:lnTo>
                <a:lnTo>
                  <a:pt x="5821243" y="902052"/>
                </a:lnTo>
                <a:lnTo>
                  <a:pt x="5817790" y="829044"/>
                </a:lnTo>
                <a:lnTo>
                  <a:pt x="5810976" y="756632"/>
                </a:lnTo>
                <a:lnTo>
                  <a:pt x="5800896" y="685209"/>
                </a:lnTo>
                <a:lnTo>
                  <a:pt x="5787648" y="615167"/>
                </a:lnTo>
                <a:lnTo>
                  <a:pt x="5771326" y="546898"/>
                </a:lnTo>
                <a:lnTo>
                  <a:pt x="5752027" y="480796"/>
                </a:lnTo>
                <a:lnTo>
                  <a:pt x="5729847" y="417252"/>
                </a:lnTo>
                <a:lnTo>
                  <a:pt x="5717706" y="386562"/>
                </a:lnTo>
                <a:lnTo>
                  <a:pt x="5712924" y="3754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49823" y="4797552"/>
            <a:ext cx="5608320" cy="1510665"/>
          </a:xfrm>
          <a:custGeom>
            <a:avLst/>
            <a:gdLst/>
            <a:ahLst/>
            <a:cxnLst/>
            <a:rect l="l" t="t" r="r" b="b"/>
            <a:pathLst>
              <a:path w="5608320" h="1510664">
                <a:moveTo>
                  <a:pt x="5178552" y="0"/>
                </a:moveTo>
                <a:lnTo>
                  <a:pt x="424434" y="0"/>
                </a:lnTo>
                <a:lnTo>
                  <a:pt x="389756" y="2499"/>
                </a:lnTo>
                <a:lnTo>
                  <a:pt x="322757" y="21907"/>
                </a:lnTo>
                <a:lnTo>
                  <a:pt x="259639" y="59213"/>
                </a:lnTo>
                <a:lnTo>
                  <a:pt x="229815" y="84085"/>
                </a:lnTo>
                <a:lnTo>
                  <a:pt x="201296" y="112841"/>
                </a:lnTo>
                <a:lnTo>
                  <a:pt x="174193" y="145283"/>
                </a:lnTo>
                <a:lnTo>
                  <a:pt x="148618" y="181215"/>
                </a:lnTo>
                <a:lnTo>
                  <a:pt x="124682" y="220440"/>
                </a:lnTo>
                <a:lnTo>
                  <a:pt x="102497" y="262760"/>
                </a:lnTo>
                <a:lnTo>
                  <a:pt x="82174" y="307979"/>
                </a:lnTo>
                <a:lnTo>
                  <a:pt x="63824" y="355899"/>
                </a:lnTo>
                <a:lnTo>
                  <a:pt x="47560" y="406324"/>
                </a:lnTo>
                <a:lnTo>
                  <a:pt x="33492" y="459057"/>
                </a:lnTo>
                <a:lnTo>
                  <a:pt x="21732" y="513900"/>
                </a:lnTo>
                <a:lnTo>
                  <a:pt x="12391" y="570658"/>
                </a:lnTo>
                <a:lnTo>
                  <a:pt x="5581" y="629132"/>
                </a:lnTo>
                <a:lnTo>
                  <a:pt x="1413" y="689126"/>
                </a:lnTo>
                <a:lnTo>
                  <a:pt x="0" y="750443"/>
                </a:lnTo>
                <a:lnTo>
                  <a:pt x="1413" y="813098"/>
                </a:lnTo>
                <a:lnTo>
                  <a:pt x="5581" y="874297"/>
                </a:lnTo>
                <a:lnTo>
                  <a:pt x="12391" y="933850"/>
                </a:lnTo>
                <a:lnTo>
                  <a:pt x="21732" y="991566"/>
                </a:lnTo>
                <a:lnTo>
                  <a:pt x="33492" y="1047256"/>
                </a:lnTo>
                <a:lnTo>
                  <a:pt x="47560" y="1100730"/>
                </a:lnTo>
                <a:lnTo>
                  <a:pt x="63824" y="1151797"/>
                </a:lnTo>
                <a:lnTo>
                  <a:pt x="82174" y="1200269"/>
                </a:lnTo>
                <a:lnTo>
                  <a:pt x="102497" y="1245954"/>
                </a:lnTo>
                <a:lnTo>
                  <a:pt x="124682" y="1288664"/>
                </a:lnTo>
                <a:lnTo>
                  <a:pt x="148618" y="1328207"/>
                </a:lnTo>
                <a:lnTo>
                  <a:pt x="174193" y="1364394"/>
                </a:lnTo>
                <a:lnTo>
                  <a:pt x="201296" y="1397036"/>
                </a:lnTo>
                <a:lnTo>
                  <a:pt x="229815" y="1425941"/>
                </a:lnTo>
                <a:lnTo>
                  <a:pt x="259639" y="1450921"/>
                </a:lnTo>
                <a:lnTo>
                  <a:pt x="322757" y="1488343"/>
                </a:lnTo>
                <a:lnTo>
                  <a:pt x="389756" y="1507782"/>
                </a:lnTo>
                <a:lnTo>
                  <a:pt x="424434" y="1510284"/>
                </a:lnTo>
                <a:lnTo>
                  <a:pt x="5178552" y="1510284"/>
                </a:lnTo>
                <a:lnTo>
                  <a:pt x="5248604" y="1500406"/>
                </a:lnTo>
                <a:lnTo>
                  <a:pt x="5314931" y="1471785"/>
                </a:lnTo>
                <a:lnTo>
                  <a:pt x="5376675" y="1425941"/>
                </a:lnTo>
                <a:lnTo>
                  <a:pt x="5405559" y="1397036"/>
                </a:lnTo>
                <a:lnTo>
                  <a:pt x="5432974" y="1364394"/>
                </a:lnTo>
                <a:lnTo>
                  <a:pt x="5458814" y="1328207"/>
                </a:lnTo>
                <a:lnTo>
                  <a:pt x="5462199" y="1322666"/>
                </a:lnTo>
                <a:lnTo>
                  <a:pt x="424434" y="1322666"/>
                </a:lnTo>
                <a:lnTo>
                  <a:pt x="398435" y="1320790"/>
                </a:lnTo>
                <a:lnTo>
                  <a:pt x="348200" y="1306203"/>
                </a:lnTo>
                <a:lnTo>
                  <a:pt x="300874" y="1278108"/>
                </a:lnTo>
                <a:lnTo>
                  <a:pt x="257126" y="1237631"/>
                </a:lnTo>
                <a:lnTo>
                  <a:pt x="217625" y="1185897"/>
                </a:lnTo>
                <a:lnTo>
                  <a:pt x="183039" y="1124031"/>
                </a:lnTo>
                <a:lnTo>
                  <a:pt x="154037" y="1053160"/>
                </a:lnTo>
                <a:lnTo>
                  <a:pt x="141840" y="1014699"/>
                </a:lnTo>
                <a:lnTo>
                  <a:pt x="131290" y="974409"/>
                </a:lnTo>
                <a:lnTo>
                  <a:pt x="122470" y="932430"/>
                </a:lnTo>
                <a:lnTo>
                  <a:pt x="115465" y="888903"/>
                </a:lnTo>
                <a:lnTo>
                  <a:pt x="110358" y="843969"/>
                </a:lnTo>
                <a:lnTo>
                  <a:pt x="107232" y="797769"/>
                </a:lnTo>
                <a:lnTo>
                  <a:pt x="106172" y="750443"/>
                </a:lnTo>
                <a:lnTo>
                  <a:pt x="106410" y="727999"/>
                </a:lnTo>
                <a:lnTo>
                  <a:pt x="108315" y="683621"/>
                </a:lnTo>
                <a:lnTo>
                  <a:pt x="112129" y="640060"/>
                </a:lnTo>
                <a:lnTo>
                  <a:pt x="117851" y="597485"/>
                </a:lnTo>
                <a:lnTo>
                  <a:pt x="125483" y="556067"/>
                </a:lnTo>
                <a:lnTo>
                  <a:pt x="135027" y="515974"/>
                </a:lnTo>
                <a:lnTo>
                  <a:pt x="146484" y="477375"/>
                </a:lnTo>
                <a:lnTo>
                  <a:pt x="159857" y="440439"/>
                </a:lnTo>
                <a:lnTo>
                  <a:pt x="175146" y="405337"/>
                </a:lnTo>
                <a:lnTo>
                  <a:pt x="201675" y="356489"/>
                </a:lnTo>
                <a:lnTo>
                  <a:pt x="210577" y="340014"/>
                </a:lnTo>
                <a:lnTo>
                  <a:pt x="239083" y="295665"/>
                </a:lnTo>
                <a:lnTo>
                  <a:pt x="270033" y="258924"/>
                </a:lnTo>
                <a:lnTo>
                  <a:pt x="303101" y="229790"/>
                </a:lnTo>
                <a:lnTo>
                  <a:pt x="337961" y="208260"/>
                </a:lnTo>
                <a:lnTo>
                  <a:pt x="374286" y="194331"/>
                </a:lnTo>
                <a:lnTo>
                  <a:pt x="424434" y="187579"/>
                </a:lnTo>
                <a:lnTo>
                  <a:pt x="5462733" y="187579"/>
                </a:lnTo>
                <a:lnTo>
                  <a:pt x="5458814" y="181215"/>
                </a:lnTo>
                <a:lnTo>
                  <a:pt x="5432974" y="145283"/>
                </a:lnTo>
                <a:lnTo>
                  <a:pt x="5405559" y="112841"/>
                </a:lnTo>
                <a:lnTo>
                  <a:pt x="5376675" y="84085"/>
                </a:lnTo>
                <a:lnTo>
                  <a:pt x="5346430" y="59213"/>
                </a:lnTo>
                <a:lnTo>
                  <a:pt x="5282287" y="21907"/>
                </a:lnTo>
                <a:lnTo>
                  <a:pt x="5213989" y="2499"/>
                </a:lnTo>
                <a:lnTo>
                  <a:pt x="5178552" y="0"/>
                </a:lnTo>
                <a:close/>
              </a:path>
              <a:path w="5608320" h="1510664">
                <a:moveTo>
                  <a:pt x="5462733" y="187579"/>
                </a:moveTo>
                <a:lnTo>
                  <a:pt x="5178552" y="187579"/>
                </a:lnTo>
                <a:lnTo>
                  <a:pt x="5191275" y="188000"/>
                </a:lnTo>
                <a:lnTo>
                  <a:pt x="5203979" y="189266"/>
                </a:lnTo>
                <a:lnTo>
                  <a:pt x="5241784" y="198129"/>
                </a:lnTo>
                <a:lnTo>
                  <a:pt x="5278701" y="214592"/>
                </a:lnTo>
                <a:lnTo>
                  <a:pt x="5314188" y="238656"/>
                </a:lnTo>
                <a:lnTo>
                  <a:pt x="5347702" y="270326"/>
                </a:lnTo>
                <a:lnTo>
                  <a:pt x="5378702" y="309602"/>
                </a:lnTo>
                <a:lnTo>
                  <a:pt x="5406644" y="356489"/>
                </a:lnTo>
                <a:lnTo>
                  <a:pt x="5415245" y="372236"/>
                </a:lnTo>
                <a:lnTo>
                  <a:pt x="5439009" y="422648"/>
                </a:lnTo>
                <a:lnTo>
                  <a:pt x="5453162" y="459057"/>
                </a:lnTo>
                <a:lnTo>
                  <a:pt x="5465498" y="496477"/>
                </a:lnTo>
                <a:lnTo>
                  <a:pt x="5476303" y="535844"/>
                </a:lnTo>
                <a:lnTo>
                  <a:pt x="5485355" y="576621"/>
                </a:lnTo>
                <a:lnTo>
                  <a:pt x="5492560" y="618639"/>
                </a:lnTo>
                <a:lnTo>
                  <a:pt x="5497823" y="661727"/>
                </a:lnTo>
                <a:lnTo>
                  <a:pt x="5501051" y="705718"/>
                </a:lnTo>
                <a:lnTo>
                  <a:pt x="5502148" y="750443"/>
                </a:lnTo>
                <a:lnTo>
                  <a:pt x="5501086" y="797769"/>
                </a:lnTo>
                <a:lnTo>
                  <a:pt x="5497956" y="843969"/>
                </a:lnTo>
                <a:lnTo>
                  <a:pt x="5492836" y="888903"/>
                </a:lnTo>
                <a:lnTo>
                  <a:pt x="5485806" y="932430"/>
                </a:lnTo>
                <a:lnTo>
                  <a:pt x="5476946" y="974409"/>
                </a:lnTo>
                <a:lnTo>
                  <a:pt x="5466335" y="1014699"/>
                </a:lnTo>
                <a:lnTo>
                  <a:pt x="5454053" y="1053160"/>
                </a:lnTo>
                <a:lnTo>
                  <a:pt x="5440180" y="1089651"/>
                </a:lnTo>
                <a:lnTo>
                  <a:pt x="5407977" y="1156160"/>
                </a:lnTo>
                <a:lnTo>
                  <a:pt x="5370364" y="1213101"/>
                </a:lnTo>
                <a:lnTo>
                  <a:pt x="5327978" y="1259347"/>
                </a:lnTo>
                <a:lnTo>
                  <a:pt x="5281456" y="1293774"/>
                </a:lnTo>
                <a:lnTo>
                  <a:pt x="5231435" y="1315256"/>
                </a:lnTo>
                <a:lnTo>
                  <a:pt x="5178552" y="1322666"/>
                </a:lnTo>
                <a:lnTo>
                  <a:pt x="5462199" y="1322666"/>
                </a:lnTo>
                <a:lnTo>
                  <a:pt x="5482971" y="1288664"/>
                </a:lnTo>
                <a:lnTo>
                  <a:pt x="5505336" y="1245954"/>
                </a:lnTo>
                <a:lnTo>
                  <a:pt x="5525804" y="1200269"/>
                </a:lnTo>
                <a:lnTo>
                  <a:pt x="5544266" y="1151797"/>
                </a:lnTo>
                <a:lnTo>
                  <a:pt x="5560615" y="1100730"/>
                </a:lnTo>
                <a:lnTo>
                  <a:pt x="5574744" y="1047256"/>
                </a:lnTo>
                <a:lnTo>
                  <a:pt x="5586545" y="991566"/>
                </a:lnTo>
                <a:lnTo>
                  <a:pt x="5595910" y="933850"/>
                </a:lnTo>
                <a:lnTo>
                  <a:pt x="5602733" y="874297"/>
                </a:lnTo>
                <a:lnTo>
                  <a:pt x="5606905" y="813098"/>
                </a:lnTo>
                <a:lnTo>
                  <a:pt x="5608320" y="750443"/>
                </a:lnTo>
                <a:lnTo>
                  <a:pt x="5606905" y="689126"/>
                </a:lnTo>
                <a:lnTo>
                  <a:pt x="5602733" y="629132"/>
                </a:lnTo>
                <a:lnTo>
                  <a:pt x="5595910" y="570658"/>
                </a:lnTo>
                <a:lnTo>
                  <a:pt x="5586545" y="513900"/>
                </a:lnTo>
                <a:lnTo>
                  <a:pt x="5574744" y="459057"/>
                </a:lnTo>
                <a:lnTo>
                  <a:pt x="5560615" y="406324"/>
                </a:lnTo>
                <a:lnTo>
                  <a:pt x="5544266" y="355899"/>
                </a:lnTo>
                <a:lnTo>
                  <a:pt x="5525804" y="307979"/>
                </a:lnTo>
                <a:lnTo>
                  <a:pt x="5505336" y="262760"/>
                </a:lnTo>
                <a:lnTo>
                  <a:pt x="5482971" y="220440"/>
                </a:lnTo>
                <a:lnTo>
                  <a:pt x="5462733" y="187579"/>
                </a:lnTo>
                <a:close/>
              </a:path>
            </a:pathLst>
          </a:custGeom>
          <a:solidFill>
            <a:srgbClr val="E4E9EA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50051" y="5183346"/>
            <a:ext cx="3263900" cy="895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7300"/>
              </a:lnSpc>
            </a:pPr>
            <a:r>
              <a:rPr sz="2000" spc="1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存储</a:t>
            </a:r>
            <a:r>
              <a:rPr sz="2000" spc="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器芯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片</a:t>
            </a:r>
            <a:r>
              <a:rPr sz="2000" spc="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的</a:t>
            </a: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g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a</a:t>
            </a: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t</a:t>
            </a:r>
            <a:r>
              <a:rPr sz="2000" spc="-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e</a:t>
            </a:r>
            <a:r>
              <a:rPr sz="2000" spc="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和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写</a:t>
            </a: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入</a:t>
            </a:r>
            <a:r>
              <a:rPr sz="2000" spc="-2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/</a:t>
            </a: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读 </a:t>
            </a:r>
            <a:r>
              <a:rPr sz="2000" spc="1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出的</a:t>
            </a: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Bi</a:t>
            </a:r>
            <a:r>
              <a:rPr sz="2000" spc="-1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t</a:t>
            </a: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line</a:t>
            </a:r>
            <a:r>
              <a:rPr sz="2000" spc="1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中</a:t>
            </a: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，是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存</a:t>
            </a: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储器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件</a:t>
            </a: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制 造的关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键</a:t>
            </a:r>
            <a:r>
              <a:rPr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材料</a:t>
            </a:r>
            <a:endParaRPr sz="200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76138" y="5446855"/>
            <a:ext cx="4330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钨</a:t>
            </a:r>
            <a:endParaRPr sz="3200"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430011" y="1365503"/>
            <a:ext cx="5581015" cy="2247900"/>
          </a:xfrm>
          <a:custGeom>
            <a:avLst/>
            <a:gdLst/>
            <a:ahLst/>
            <a:cxnLst/>
            <a:rect l="l" t="t" r="r" b="b"/>
            <a:pathLst>
              <a:path w="5581015" h="2247900">
                <a:moveTo>
                  <a:pt x="5246116" y="0"/>
                </a:moveTo>
                <a:lnTo>
                  <a:pt x="329311" y="0"/>
                </a:lnTo>
                <a:lnTo>
                  <a:pt x="316172" y="836"/>
                </a:lnTo>
                <a:lnTo>
                  <a:pt x="277382" y="13379"/>
                </a:lnTo>
                <a:lnTo>
                  <a:pt x="239788" y="40973"/>
                </a:lnTo>
                <a:lnTo>
                  <a:pt x="203723" y="83613"/>
                </a:lnTo>
                <a:lnTo>
                  <a:pt x="180693" y="120399"/>
                </a:lnTo>
                <a:lnTo>
                  <a:pt x="158588" y="163870"/>
                </a:lnTo>
                <a:lnTo>
                  <a:pt x="137506" y="214026"/>
                </a:lnTo>
                <a:lnTo>
                  <a:pt x="117546" y="270866"/>
                </a:lnTo>
                <a:lnTo>
                  <a:pt x="98805" y="334391"/>
                </a:lnTo>
                <a:lnTo>
                  <a:pt x="89166" y="365592"/>
                </a:lnTo>
                <a:lnTo>
                  <a:pt x="71373" y="431172"/>
                </a:lnTo>
                <a:lnTo>
                  <a:pt x="55560" y="500709"/>
                </a:lnTo>
                <a:lnTo>
                  <a:pt x="41726" y="573869"/>
                </a:lnTo>
                <a:lnTo>
                  <a:pt x="35551" y="611704"/>
                </a:lnTo>
                <a:lnTo>
                  <a:pt x="29871" y="650319"/>
                </a:lnTo>
                <a:lnTo>
                  <a:pt x="24685" y="689673"/>
                </a:lnTo>
                <a:lnTo>
                  <a:pt x="19994" y="729724"/>
                </a:lnTo>
                <a:lnTo>
                  <a:pt x="15796" y="770431"/>
                </a:lnTo>
                <a:lnTo>
                  <a:pt x="12093" y="811752"/>
                </a:lnTo>
                <a:lnTo>
                  <a:pt x="8884" y="853645"/>
                </a:lnTo>
                <a:lnTo>
                  <a:pt x="6169" y="896068"/>
                </a:lnTo>
                <a:lnTo>
                  <a:pt x="3948" y="938980"/>
                </a:lnTo>
                <a:lnTo>
                  <a:pt x="2220" y="982338"/>
                </a:lnTo>
                <a:lnTo>
                  <a:pt x="986" y="1026102"/>
                </a:lnTo>
                <a:lnTo>
                  <a:pt x="246" y="1070229"/>
                </a:lnTo>
                <a:lnTo>
                  <a:pt x="0" y="1114679"/>
                </a:lnTo>
                <a:lnTo>
                  <a:pt x="1097" y="1208393"/>
                </a:lnTo>
                <a:lnTo>
                  <a:pt x="4330" y="1299880"/>
                </a:lnTo>
                <a:lnTo>
                  <a:pt x="9614" y="1388861"/>
                </a:lnTo>
                <a:lnTo>
                  <a:pt x="16862" y="1475057"/>
                </a:lnTo>
                <a:lnTo>
                  <a:pt x="25987" y="1558188"/>
                </a:lnTo>
                <a:lnTo>
                  <a:pt x="36902" y="1637977"/>
                </a:lnTo>
                <a:lnTo>
                  <a:pt x="49522" y="1714144"/>
                </a:lnTo>
                <a:lnTo>
                  <a:pt x="63760" y="1786411"/>
                </a:lnTo>
                <a:lnTo>
                  <a:pt x="79528" y="1854499"/>
                </a:lnTo>
                <a:lnTo>
                  <a:pt x="96742" y="1918128"/>
                </a:lnTo>
                <a:lnTo>
                  <a:pt x="115313" y="1977021"/>
                </a:lnTo>
                <a:lnTo>
                  <a:pt x="135157" y="2030898"/>
                </a:lnTo>
                <a:lnTo>
                  <a:pt x="156186" y="2079481"/>
                </a:lnTo>
                <a:lnTo>
                  <a:pt x="178313" y="2122491"/>
                </a:lnTo>
                <a:lnTo>
                  <a:pt x="201453" y="2159648"/>
                </a:lnTo>
                <a:lnTo>
                  <a:pt x="225519" y="2190675"/>
                </a:lnTo>
                <a:lnTo>
                  <a:pt x="276082" y="2233222"/>
                </a:lnTo>
                <a:lnTo>
                  <a:pt x="329311" y="2247900"/>
                </a:lnTo>
                <a:lnTo>
                  <a:pt x="5246116" y="2247900"/>
                </a:lnTo>
                <a:lnTo>
                  <a:pt x="5300824" y="2233222"/>
                </a:lnTo>
                <a:lnTo>
                  <a:pt x="5352572" y="2190675"/>
                </a:lnTo>
                <a:lnTo>
                  <a:pt x="5377130" y="2159648"/>
                </a:lnTo>
                <a:lnTo>
                  <a:pt x="5400701" y="2122491"/>
                </a:lnTo>
                <a:lnTo>
                  <a:pt x="5423202" y="2079481"/>
                </a:lnTo>
                <a:lnTo>
                  <a:pt x="5444550" y="2030898"/>
                </a:lnTo>
                <a:lnTo>
                  <a:pt x="5464665" y="1977021"/>
                </a:lnTo>
                <a:lnTo>
                  <a:pt x="5483463" y="1918128"/>
                </a:lnTo>
                <a:lnTo>
                  <a:pt x="5500861" y="1854499"/>
                </a:lnTo>
                <a:lnTo>
                  <a:pt x="5516778" y="1786411"/>
                </a:lnTo>
                <a:lnTo>
                  <a:pt x="5531131" y="1714144"/>
                </a:lnTo>
                <a:lnTo>
                  <a:pt x="5543837" y="1637977"/>
                </a:lnTo>
                <a:lnTo>
                  <a:pt x="5554815" y="1558188"/>
                </a:lnTo>
                <a:lnTo>
                  <a:pt x="5563981" y="1475057"/>
                </a:lnTo>
                <a:lnTo>
                  <a:pt x="5571254" y="1388861"/>
                </a:lnTo>
                <a:lnTo>
                  <a:pt x="5576551" y="1299880"/>
                </a:lnTo>
                <a:lnTo>
                  <a:pt x="5579790" y="1208393"/>
                </a:lnTo>
                <a:lnTo>
                  <a:pt x="5580888" y="1114679"/>
                </a:lnTo>
                <a:lnTo>
                  <a:pt x="5580602" y="1070229"/>
                </a:lnTo>
                <a:lnTo>
                  <a:pt x="5579753" y="1026102"/>
                </a:lnTo>
                <a:lnTo>
                  <a:pt x="5578353" y="982338"/>
                </a:lnTo>
                <a:lnTo>
                  <a:pt x="5576415" y="938980"/>
                </a:lnTo>
                <a:lnTo>
                  <a:pt x="5573950" y="896068"/>
                </a:lnTo>
                <a:lnTo>
                  <a:pt x="5570971" y="853645"/>
                </a:lnTo>
                <a:lnTo>
                  <a:pt x="5567489" y="811752"/>
                </a:lnTo>
                <a:lnTo>
                  <a:pt x="5563518" y="770431"/>
                </a:lnTo>
                <a:lnTo>
                  <a:pt x="5559069" y="729724"/>
                </a:lnTo>
                <a:lnTo>
                  <a:pt x="5554154" y="689673"/>
                </a:lnTo>
                <a:lnTo>
                  <a:pt x="5548786" y="650319"/>
                </a:lnTo>
                <a:lnTo>
                  <a:pt x="5542976" y="611704"/>
                </a:lnTo>
                <a:lnTo>
                  <a:pt x="5536738" y="573869"/>
                </a:lnTo>
                <a:lnTo>
                  <a:pt x="5523023" y="500709"/>
                </a:lnTo>
                <a:lnTo>
                  <a:pt x="5507738" y="431172"/>
                </a:lnTo>
                <a:lnTo>
                  <a:pt x="5490982" y="365592"/>
                </a:lnTo>
                <a:lnTo>
                  <a:pt x="5482082" y="334391"/>
                </a:lnTo>
                <a:lnTo>
                  <a:pt x="5472830" y="301793"/>
                </a:lnTo>
                <a:lnTo>
                  <a:pt x="5453176" y="241611"/>
                </a:lnTo>
                <a:lnTo>
                  <a:pt x="5432121" y="188112"/>
                </a:lnTo>
                <a:lnTo>
                  <a:pt x="5409830" y="141298"/>
                </a:lnTo>
                <a:lnTo>
                  <a:pt x="5386466" y="101170"/>
                </a:lnTo>
                <a:lnTo>
                  <a:pt x="5362194" y="67728"/>
                </a:lnTo>
                <a:lnTo>
                  <a:pt x="5324440" y="30103"/>
                </a:lnTo>
                <a:lnTo>
                  <a:pt x="5285563" y="7526"/>
                </a:lnTo>
                <a:lnTo>
                  <a:pt x="5259294" y="836"/>
                </a:lnTo>
                <a:lnTo>
                  <a:pt x="5246116" y="0"/>
                </a:lnTo>
                <a:close/>
              </a:path>
            </a:pathLst>
          </a:custGeom>
          <a:solidFill>
            <a:srgbClr val="F07475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730740" y="1365503"/>
            <a:ext cx="1280160" cy="2247900"/>
          </a:xfrm>
          <a:custGeom>
            <a:avLst/>
            <a:gdLst/>
            <a:ahLst/>
            <a:cxnLst/>
            <a:rect l="l" t="t" r="r" b="b"/>
            <a:pathLst>
              <a:path w="1280159" h="2247900">
                <a:moveTo>
                  <a:pt x="945006" y="0"/>
                </a:moveTo>
                <a:lnTo>
                  <a:pt x="118" y="0"/>
                </a:lnTo>
                <a:lnTo>
                  <a:pt x="0" y="2247900"/>
                </a:lnTo>
                <a:lnTo>
                  <a:pt x="944888" y="2247900"/>
                </a:lnTo>
                <a:lnTo>
                  <a:pt x="972625" y="2244184"/>
                </a:lnTo>
                <a:lnTo>
                  <a:pt x="1026033" y="2215293"/>
                </a:lnTo>
                <a:lnTo>
                  <a:pt x="1076138" y="2159648"/>
                </a:lnTo>
                <a:lnTo>
                  <a:pt x="1099745" y="2122491"/>
                </a:lnTo>
                <a:lnTo>
                  <a:pt x="1122280" y="2079481"/>
                </a:lnTo>
                <a:lnTo>
                  <a:pt x="1143660" y="2030898"/>
                </a:lnTo>
                <a:lnTo>
                  <a:pt x="1163802" y="1977021"/>
                </a:lnTo>
                <a:lnTo>
                  <a:pt x="1182625" y="1918128"/>
                </a:lnTo>
                <a:lnTo>
                  <a:pt x="1200045" y="1854499"/>
                </a:lnTo>
                <a:lnTo>
                  <a:pt x="1215981" y="1786411"/>
                </a:lnTo>
                <a:lnTo>
                  <a:pt x="1230351" y="1714144"/>
                </a:lnTo>
                <a:lnTo>
                  <a:pt x="1243072" y="1637977"/>
                </a:lnTo>
                <a:lnTo>
                  <a:pt x="1254061" y="1558188"/>
                </a:lnTo>
                <a:lnTo>
                  <a:pt x="1263237" y="1475057"/>
                </a:lnTo>
                <a:lnTo>
                  <a:pt x="1270517" y="1388861"/>
                </a:lnTo>
                <a:lnTo>
                  <a:pt x="1275819" y="1299880"/>
                </a:lnTo>
                <a:lnTo>
                  <a:pt x="1279061" y="1208393"/>
                </a:lnTo>
                <a:lnTo>
                  <a:pt x="1280159" y="1114679"/>
                </a:lnTo>
                <a:lnTo>
                  <a:pt x="1279873" y="1070229"/>
                </a:lnTo>
                <a:lnTo>
                  <a:pt x="1279022" y="1026102"/>
                </a:lnTo>
                <a:lnTo>
                  <a:pt x="1277618" y="982338"/>
                </a:lnTo>
                <a:lnTo>
                  <a:pt x="1275674" y="938980"/>
                </a:lnTo>
                <a:lnTo>
                  <a:pt x="1273202" y="896068"/>
                </a:lnTo>
                <a:lnTo>
                  <a:pt x="1270215" y="853645"/>
                </a:lnTo>
                <a:lnTo>
                  <a:pt x="1266726" y="811752"/>
                </a:lnTo>
                <a:lnTo>
                  <a:pt x="1262745" y="770431"/>
                </a:lnTo>
                <a:lnTo>
                  <a:pt x="1258287" y="729724"/>
                </a:lnTo>
                <a:lnTo>
                  <a:pt x="1253362" y="689673"/>
                </a:lnTo>
                <a:lnTo>
                  <a:pt x="1247985" y="650319"/>
                </a:lnTo>
                <a:lnTo>
                  <a:pt x="1242166" y="611704"/>
                </a:lnTo>
                <a:lnTo>
                  <a:pt x="1235919" y="573869"/>
                </a:lnTo>
                <a:lnTo>
                  <a:pt x="1222188" y="500709"/>
                </a:lnTo>
                <a:lnTo>
                  <a:pt x="1206891" y="431172"/>
                </a:lnTo>
                <a:lnTo>
                  <a:pt x="1190127" y="365592"/>
                </a:lnTo>
                <a:lnTo>
                  <a:pt x="1181227" y="334391"/>
                </a:lnTo>
                <a:lnTo>
                  <a:pt x="1171956" y="301793"/>
                </a:lnTo>
                <a:lnTo>
                  <a:pt x="1152264" y="241611"/>
                </a:lnTo>
                <a:lnTo>
                  <a:pt x="1131173" y="188112"/>
                </a:lnTo>
                <a:lnTo>
                  <a:pt x="1108847" y="141298"/>
                </a:lnTo>
                <a:lnTo>
                  <a:pt x="1085451" y="101170"/>
                </a:lnTo>
                <a:lnTo>
                  <a:pt x="1061150" y="67728"/>
                </a:lnTo>
                <a:lnTo>
                  <a:pt x="1023361" y="30103"/>
                </a:lnTo>
                <a:lnTo>
                  <a:pt x="984462" y="7526"/>
                </a:lnTo>
                <a:lnTo>
                  <a:pt x="958186" y="836"/>
                </a:lnTo>
                <a:lnTo>
                  <a:pt x="945006" y="0"/>
                </a:lnTo>
                <a:close/>
              </a:path>
            </a:pathLst>
          </a:custGeom>
          <a:solidFill>
            <a:srgbClr val="F7ACAC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426964" y="1362455"/>
            <a:ext cx="624840" cy="2254250"/>
          </a:xfrm>
          <a:custGeom>
            <a:avLst/>
            <a:gdLst/>
            <a:ahLst/>
            <a:cxnLst/>
            <a:rect l="l" t="t" r="r" b="b"/>
            <a:pathLst>
              <a:path w="624839" h="2254250">
                <a:moveTo>
                  <a:pt x="624803" y="0"/>
                </a:moveTo>
                <a:lnTo>
                  <a:pt x="331470" y="0"/>
                </a:lnTo>
                <a:lnTo>
                  <a:pt x="290646" y="7540"/>
                </a:lnTo>
                <a:lnTo>
                  <a:pt x="251527" y="29911"/>
                </a:lnTo>
                <a:lnTo>
                  <a:pt x="214327" y="66733"/>
                </a:lnTo>
                <a:lnTo>
                  <a:pt x="190698" y="99122"/>
                </a:lnTo>
                <a:lnTo>
                  <a:pt x="168080" y="137655"/>
                </a:lnTo>
                <a:lnTo>
                  <a:pt x="146536" y="182219"/>
                </a:lnTo>
                <a:lnTo>
                  <a:pt x="126129" y="232701"/>
                </a:lnTo>
                <a:lnTo>
                  <a:pt x="106923" y="288990"/>
                </a:lnTo>
                <a:lnTo>
                  <a:pt x="88983" y="353509"/>
                </a:lnTo>
                <a:lnTo>
                  <a:pt x="72401" y="424398"/>
                </a:lnTo>
                <a:lnTo>
                  <a:pt x="57275" y="498330"/>
                </a:lnTo>
                <a:lnTo>
                  <a:pt x="50288" y="536366"/>
                </a:lnTo>
                <a:lnTo>
                  <a:pt x="43701" y="575079"/>
                </a:lnTo>
                <a:lnTo>
                  <a:pt x="37526" y="614440"/>
                </a:lnTo>
                <a:lnTo>
                  <a:pt x="31777" y="654420"/>
                </a:lnTo>
                <a:lnTo>
                  <a:pt x="26463" y="694991"/>
                </a:lnTo>
                <a:lnTo>
                  <a:pt x="21598" y="736125"/>
                </a:lnTo>
                <a:lnTo>
                  <a:pt x="17194" y="777794"/>
                </a:lnTo>
                <a:lnTo>
                  <a:pt x="13263" y="819969"/>
                </a:lnTo>
                <a:lnTo>
                  <a:pt x="9817" y="862623"/>
                </a:lnTo>
                <a:lnTo>
                  <a:pt x="6867" y="905726"/>
                </a:lnTo>
                <a:lnTo>
                  <a:pt x="4427" y="949250"/>
                </a:lnTo>
                <a:lnTo>
                  <a:pt x="2508" y="993168"/>
                </a:lnTo>
                <a:lnTo>
                  <a:pt x="1123" y="1037451"/>
                </a:lnTo>
                <a:lnTo>
                  <a:pt x="282" y="1082070"/>
                </a:lnTo>
                <a:lnTo>
                  <a:pt x="0" y="1126998"/>
                </a:lnTo>
                <a:lnTo>
                  <a:pt x="1086" y="1219085"/>
                </a:lnTo>
                <a:lnTo>
                  <a:pt x="4292" y="1309186"/>
                </a:lnTo>
                <a:lnTo>
                  <a:pt x="9534" y="1397003"/>
                </a:lnTo>
                <a:lnTo>
                  <a:pt x="16733" y="1482242"/>
                </a:lnTo>
                <a:lnTo>
                  <a:pt x="25807" y="1564606"/>
                </a:lnTo>
                <a:lnTo>
                  <a:pt x="36674" y="1643799"/>
                </a:lnTo>
                <a:lnTo>
                  <a:pt x="49252" y="1719527"/>
                </a:lnTo>
                <a:lnTo>
                  <a:pt x="63461" y="1791492"/>
                </a:lnTo>
                <a:lnTo>
                  <a:pt x="79219" y="1859400"/>
                </a:lnTo>
                <a:lnTo>
                  <a:pt x="96445" y="1922954"/>
                </a:lnTo>
                <a:lnTo>
                  <a:pt x="115056" y="1981859"/>
                </a:lnTo>
                <a:lnTo>
                  <a:pt x="134973" y="2035820"/>
                </a:lnTo>
                <a:lnTo>
                  <a:pt x="156113" y="2084539"/>
                </a:lnTo>
                <a:lnTo>
                  <a:pt x="178394" y="2127723"/>
                </a:lnTo>
                <a:lnTo>
                  <a:pt x="201737" y="2165074"/>
                </a:lnTo>
                <a:lnTo>
                  <a:pt x="226058" y="2196297"/>
                </a:lnTo>
                <a:lnTo>
                  <a:pt x="277312" y="2239177"/>
                </a:lnTo>
                <a:lnTo>
                  <a:pt x="331506" y="2253996"/>
                </a:lnTo>
                <a:lnTo>
                  <a:pt x="624839" y="2253996"/>
                </a:lnTo>
                <a:lnTo>
                  <a:pt x="624803" y="0"/>
                </a:lnTo>
                <a:close/>
              </a:path>
            </a:pathLst>
          </a:custGeom>
          <a:solidFill>
            <a:srgbClr val="F7ACAC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109971" y="521208"/>
            <a:ext cx="6380987" cy="4096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209032" y="620268"/>
            <a:ext cx="6021705" cy="3736975"/>
          </a:xfrm>
          <a:custGeom>
            <a:avLst/>
            <a:gdLst/>
            <a:ahLst/>
            <a:cxnLst/>
            <a:rect l="l" t="t" r="r" b="b"/>
            <a:pathLst>
              <a:path w="6021705" h="3736975">
                <a:moveTo>
                  <a:pt x="5466969" y="0"/>
                </a:moveTo>
                <a:lnTo>
                  <a:pt x="548893" y="0"/>
                </a:lnTo>
                <a:lnTo>
                  <a:pt x="527487" y="1524"/>
                </a:lnTo>
                <a:lnTo>
                  <a:pt x="484794" y="13550"/>
                </a:lnTo>
                <a:lnTo>
                  <a:pt x="442452" y="37177"/>
                </a:lnTo>
                <a:lnTo>
                  <a:pt x="400688" y="71957"/>
                </a:lnTo>
                <a:lnTo>
                  <a:pt x="359733" y="117445"/>
                </a:lnTo>
                <a:lnTo>
                  <a:pt x="319813" y="173195"/>
                </a:lnTo>
                <a:lnTo>
                  <a:pt x="281159" y="238762"/>
                </a:lnTo>
                <a:lnTo>
                  <a:pt x="262378" y="275087"/>
                </a:lnTo>
                <a:lnTo>
                  <a:pt x="243998" y="313699"/>
                </a:lnTo>
                <a:lnTo>
                  <a:pt x="226049" y="354543"/>
                </a:lnTo>
                <a:lnTo>
                  <a:pt x="208560" y="397562"/>
                </a:lnTo>
                <a:lnTo>
                  <a:pt x="191557" y="442701"/>
                </a:lnTo>
                <a:lnTo>
                  <a:pt x="175072" y="489903"/>
                </a:lnTo>
                <a:lnTo>
                  <a:pt x="159130" y="539115"/>
                </a:lnTo>
                <a:lnTo>
                  <a:pt x="144601" y="593071"/>
                </a:lnTo>
                <a:lnTo>
                  <a:pt x="130665" y="648880"/>
                </a:lnTo>
                <a:lnTo>
                  <a:pt x="117339" y="706445"/>
                </a:lnTo>
                <a:lnTo>
                  <a:pt x="104639" y="765668"/>
                </a:lnTo>
                <a:lnTo>
                  <a:pt x="92582" y="826452"/>
                </a:lnTo>
                <a:lnTo>
                  <a:pt x="81185" y="888699"/>
                </a:lnTo>
                <a:lnTo>
                  <a:pt x="70463" y="952311"/>
                </a:lnTo>
                <a:lnTo>
                  <a:pt x="60432" y="1017191"/>
                </a:lnTo>
                <a:lnTo>
                  <a:pt x="51110" y="1083242"/>
                </a:lnTo>
                <a:lnTo>
                  <a:pt x="42513" y="1150366"/>
                </a:lnTo>
                <a:lnTo>
                  <a:pt x="34656" y="1218464"/>
                </a:lnTo>
                <a:lnTo>
                  <a:pt x="27557" y="1287441"/>
                </a:lnTo>
                <a:lnTo>
                  <a:pt x="21232" y="1357198"/>
                </a:lnTo>
                <a:lnTo>
                  <a:pt x="15697" y="1427638"/>
                </a:lnTo>
                <a:lnTo>
                  <a:pt x="10969" y="1498663"/>
                </a:lnTo>
                <a:lnTo>
                  <a:pt x="7064" y="1570176"/>
                </a:lnTo>
                <a:lnTo>
                  <a:pt x="3998" y="1642079"/>
                </a:lnTo>
                <a:lnTo>
                  <a:pt x="1787" y="1714274"/>
                </a:lnTo>
                <a:lnTo>
                  <a:pt x="449" y="1786664"/>
                </a:lnTo>
                <a:lnTo>
                  <a:pt x="0" y="1859153"/>
                </a:lnTo>
                <a:lnTo>
                  <a:pt x="1828" y="2013711"/>
                </a:lnTo>
                <a:lnTo>
                  <a:pt x="7218" y="2164726"/>
                </a:lnTo>
                <a:lnTo>
                  <a:pt x="16025" y="2311725"/>
                </a:lnTo>
                <a:lnTo>
                  <a:pt x="28104" y="2454233"/>
                </a:lnTo>
                <a:lnTo>
                  <a:pt x="43312" y="2591776"/>
                </a:lnTo>
                <a:lnTo>
                  <a:pt x="61505" y="2723880"/>
                </a:lnTo>
                <a:lnTo>
                  <a:pt x="82539" y="2850071"/>
                </a:lnTo>
                <a:lnTo>
                  <a:pt x="106269" y="2969876"/>
                </a:lnTo>
                <a:lnTo>
                  <a:pt x="132551" y="3082820"/>
                </a:lnTo>
                <a:lnTo>
                  <a:pt x="161242" y="3188430"/>
                </a:lnTo>
                <a:lnTo>
                  <a:pt x="192196" y="3286231"/>
                </a:lnTo>
                <a:lnTo>
                  <a:pt x="225271" y="3375749"/>
                </a:lnTo>
                <a:lnTo>
                  <a:pt x="260322" y="3456511"/>
                </a:lnTo>
                <a:lnTo>
                  <a:pt x="297204" y="3528042"/>
                </a:lnTo>
                <a:lnTo>
                  <a:pt x="335774" y="3589869"/>
                </a:lnTo>
                <a:lnTo>
                  <a:pt x="375887" y="3641517"/>
                </a:lnTo>
                <a:lnTo>
                  <a:pt x="417400" y="3682513"/>
                </a:lnTo>
                <a:lnTo>
                  <a:pt x="460168" y="3712383"/>
                </a:lnTo>
                <a:lnTo>
                  <a:pt x="504047" y="3730652"/>
                </a:lnTo>
                <a:lnTo>
                  <a:pt x="548893" y="3736848"/>
                </a:lnTo>
                <a:lnTo>
                  <a:pt x="5466969" y="3736848"/>
                </a:lnTo>
                <a:lnTo>
                  <a:pt x="5512594" y="3730652"/>
                </a:lnTo>
                <a:lnTo>
                  <a:pt x="5557174" y="3712383"/>
                </a:lnTo>
                <a:lnTo>
                  <a:pt x="5600569" y="3682513"/>
                </a:lnTo>
                <a:lnTo>
                  <a:pt x="5642640" y="3641517"/>
                </a:lnTo>
                <a:lnTo>
                  <a:pt x="5683246" y="3589869"/>
                </a:lnTo>
                <a:lnTo>
                  <a:pt x="5722246" y="3528042"/>
                </a:lnTo>
                <a:lnTo>
                  <a:pt x="5759502" y="3456511"/>
                </a:lnTo>
                <a:lnTo>
                  <a:pt x="5794872" y="3375749"/>
                </a:lnTo>
                <a:lnTo>
                  <a:pt x="5828218" y="3286231"/>
                </a:lnTo>
                <a:lnTo>
                  <a:pt x="5859399" y="3188430"/>
                </a:lnTo>
                <a:lnTo>
                  <a:pt x="5888274" y="3082820"/>
                </a:lnTo>
                <a:lnTo>
                  <a:pt x="5909261" y="2993136"/>
                </a:lnTo>
                <a:lnTo>
                  <a:pt x="548893" y="2993136"/>
                </a:lnTo>
                <a:lnTo>
                  <a:pt x="521989" y="2989418"/>
                </a:lnTo>
                <a:lnTo>
                  <a:pt x="470007" y="2960512"/>
                </a:lnTo>
                <a:lnTo>
                  <a:pt x="421036" y="2904837"/>
                </a:lnTo>
                <a:lnTo>
                  <a:pt x="397896" y="2867658"/>
                </a:lnTo>
                <a:lnTo>
                  <a:pt x="375769" y="2824624"/>
                </a:lnTo>
                <a:lnTo>
                  <a:pt x="354740" y="2776012"/>
                </a:lnTo>
                <a:lnTo>
                  <a:pt x="334896" y="2722103"/>
                </a:lnTo>
                <a:lnTo>
                  <a:pt x="316325" y="2663174"/>
                </a:lnTo>
                <a:lnTo>
                  <a:pt x="299111" y="2599504"/>
                </a:lnTo>
                <a:lnTo>
                  <a:pt x="283343" y="2531373"/>
                </a:lnTo>
                <a:lnTo>
                  <a:pt x="269105" y="2459058"/>
                </a:lnTo>
                <a:lnTo>
                  <a:pt x="256485" y="2382840"/>
                </a:lnTo>
                <a:lnTo>
                  <a:pt x="245570" y="2302996"/>
                </a:lnTo>
                <a:lnTo>
                  <a:pt x="236445" y="2219805"/>
                </a:lnTo>
                <a:lnTo>
                  <a:pt x="229197" y="2133547"/>
                </a:lnTo>
                <a:lnTo>
                  <a:pt x="223913" y="2044499"/>
                </a:lnTo>
                <a:lnTo>
                  <a:pt x="220680" y="1952942"/>
                </a:lnTo>
                <a:lnTo>
                  <a:pt x="219582" y="1859153"/>
                </a:lnTo>
                <a:lnTo>
                  <a:pt x="219829" y="1814683"/>
                </a:lnTo>
                <a:lnTo>
                  <a:pt x="220569" y="1770534"/>
                </a:lnTo>
                <a:lnTo>
                  <a:pt x="221803" y="1726747"/>
                </a:lnTo>
                <a:lnTo>
                  <a:pt x="223531" y="1683364"/>
                </a:lnTo>
                <a:lnTo>
                  <a:pt x="225752" y="1640427"/>
                </a:lnTo>
                <a:lnTo>
                  <a:pt x="228467" y="1597977"/>
                </a:lnTo>
                <a:lnTo>
                  <a:pt x="231676" y="1556057"/>
                </a:lnTo>
                <a:lnTo>
                  <a:pt x="235379" y="1514708"/>
                </a:lnTo>
                <a:lnTo>
                  <a:pt x="239577" y="1473973"/>
                </a:lnTo>
                <a:lnTo>
                  <a:pt x="244268" y="1433893"/>
                </a:lnTo>
                <a:lnTo>
                  <a:pt x="249454" y="1394510"/>
                </a:lnTo>
                <a:lnTo>
                  <a:pt x="255134" y="1355867"/>
                </a:lnTo>
                <a:lnTo>
                  <a:pt x="261309" y="1318004"/>
                </a:lnTo>
                <a:lnTo>
                  <a:pt x="275143" y="1244790"/>
                </a:lnTo>
                <a:lnTo>
                  <a:pt x="290956" y="1175203"/>
                </a:lnTo>
                <a:lnTo>
                  <a:pt x="308749" y="1109578"/>
                </a:lnTo>
                <a:lnTo>
                  <a:pt x="318388" y="1078357"/>
                </a:lnTo>
                <a:lnTo>
                  <a:pt x="327600" y="1045723"/>
                </a:lnTo>
                <a:lnTo>
                  <a:pt x="346962" y="985479"/>
                </a:lnTo>
                <a:lnTo>
                  <a:pt x="367496" y="931931"/>
                </a:lnTo>
                <a:lnTo>
                  <a:pt x="389102" y="885080"/>
                </a:lnTo>
                <a:lnTo>
                  <a:pt x="411682" y="844924"/>
                </a:lnTo>
                <a:lnTo>
                  <a:pt x="435138" y="811463"/>
                </a:lnTo>
                <a:lnTo>
                  <a:pt x="471749" y="773822"/>
                </a:lnTo>
                <a:lnTo>
                  <a:pt x="509778" y="751239"/>
                </a:lnTo>
                <a:lnTo>
                  <a:pt x="548893" y="743712"/>
                </a:lnTo>
                <a:lnTo>
                  <a:pt x="5908903" y="743712"/>
                </a:lnTo>
                <a:lnTo>
                  <a:pt x="5900552" y="706445"/>
                </a:lnTo>
                <a:lnTo>
                  <a:pt x="5886584" y="648880"/>
                </a:lnTo>
                <a:lnTo>
                  <a:pt x="5871931" y="593071"/>
                </a:lnTo>
                <a:lnTo>
                  <a:pt x="5856604" y="539115"/>
                </a:lnTo>
                <a:lnTo>
                  <a:pt x="5840720" y="489903"/>
                </a:lnTo>
                <a:lnTo>
                  <a:pt x="5824359" y="442701"/>
                </a:lnTo>
                <a:lnTo>
                  <a:pt x="5807538" y="397562"/>
                </a:lnTo>
                <a:lnTo>
                  <a:pt x="5790272" y="354543"/>
                </a:lnTo>
                <a:lnTo>
                  <a:pt x="5772578" y="313699"/>
                </a:lnTo>
                <a:lnTo>
                  <a:pt x="5754473" y="275087"/>
                </a:lnTo>
                <a:lnTo>
                  <a:pt x="5735973" y="238762"/>
                </a:lnTo>
                <a:lnTo>
                  <a:pt x="5717093" y="204779"/>
                </a:lnTo>
                <a:lnTo>
                  <a:pt x="5678265" y="144065"/>
                </a:lnTo>
                <a:lnTo>
                  <a:pt x="5638118" y="93390"/>
                </a:lnTo>
                <a:lnTo>
                  <a:pt x="5596784" y="53200"/>
                </a:lnTo>
                <a:lnTo>
                  <a:pt x="5554393" y="23942"/>
                </a:lnTo>
                <a:lnTo>
                  <a:pt x="5511078" y="6059"/>
                </a:lnTo>
                <a:lnTo>
                  <a:pt x="5489114" y="1524"/>
                </a:lnTo>
                <a:lnTo>
                  <a:pt x="5466969" y="0"/>
                </a:lnTo>
                <a:close/>
              </a:path>
              <a:path w="6021705" h="3736975">
                <a:moveTo>
                  <a:pt x="5908903" y="743712"/>
                </a:moveTo>
                <a:lnTo>
                  <a:pt x="5466969" y="743712"/>
                </a:lnTo>
                <a:lnTo>
                  <a:pt x="5480130" y="744548"/>
                </a:lnTo>
                <a:lnTo>
                  <a:pt x="5493272" y="747057"/>
                </a:lnTo>
                <a:lnTo>
                  <a:pt x="5532377" y="764621"/>
                </a:lnTo>
                <a:lnTo>
                  <a:pt x="5570566" y="797243"/>
                </a:lnTo>
                <a:lnTo>
                  <a:pt x="5595239" y="827357"/>
                </a:lnTo>
                <a:lnTo>
                  <a:pt x="5619088" y="864165"/>
                </a:lnTo>
                <a:lnTo>
                  <a:pt x="5641949" y="907669"/>
                </a:lnTo>
                <a:lnTo>
                  <a:pt x="5663654" y="957868"/>
                </a:lnTo>
                <a:lnTo>
                  <a:pt x="5684038" y="1014764"/>
                </a:lnTo>
                <a:lnTo>
                  <a:pt x="5702935" y="1078357"/>
                </a:lnTo>
                <a:lnTo>
                  <a:pt x="5711835" y="1109578"/>
                </a:lnTo>
                <a:lnTo>
                  <a:pt x="5728591" y="1175203"/>
                </a:lnTo>
                <a:lnTo>
                  <a:pt x="5743876" y="1244790"/>
                </a:lnTo>
                <a:lnTo>
                  <a:pt x="5757591" y="1318004"/>
                </a:lnTo>
                <a:lnTo>
                  <a:pt x="5763829" y="1355867"/>
                </a:lnTo>
                <a:lnTo>
                  <a:pt x="5769639" y="1394510"/>
                </a:lnTo>
                <a:lnTo>
                  <a:pt x="5775007" y="1433893"/>
                </a:lnTo>
                <a:lnTo>
                  <a:pt x="5779922" y="1473973"/>
                </a:lnTo>
                <a:lnTo>
                  <a:pt x="5784371" y="1514708"/>
                </a:lnTo>
                <a:lnTo>
                  <a:pt x="5788342" y="1556057"/>
                </a:lnTo>
                <a:lnTo>
                  <a:pt x="5791824" y="1597977"/>
                </a:lnTo>
                <a:lnTo>
                  <a:pt x="5794803" y="1640427"/>
                </a:lnTo>
                <a:lnTo>
                  <a:pt x="5797268" y="1683364"/>
                </a:lnTo>
                <a:lnTo>
                  <a:pt x="5799206" y="1726747"/>
                </a:lnTo>
                <a:lnTo>
                  <a:pt x="5800606" y="1770534"/>
                </a:lnTo>
                <a:lnTo>
                  <a:pt x="5801455" y="1814683"/>
                </a:lnTo>
                <a:lnTo>
                  <a:pt x="5801741" y="1859153"/>
                </a:lnTo>
                <a:lnTo>
                  <a:pt x="5800643" y="1952942"/>
                </a:lnTo>
                <a:lnTo>
                  <a:pt x="5797404" y="2044499"/>
                </a:lnTo>
                <a:lnTo>
                  <a:pt x="5792107" y="2133547"/>
                </a:lnTo>
                <a:lnTo>
                  <a:pt x="5784834" y="2219805"/>
                </a:lnTo>
                <a:lnTo>
                  <a:pt x="5775668" y="2302996"/>
                </a:lnTo>
                <a:lnTo>
                  <a:pt x="5764690" y="2382840"/>
                </a:lnTo>
                <a:lnTo>
                  <a:pt x="5751984" y="2459058"/>
                </a:lnTo>
                <a:lnTo>
                  <a:pt x="5737631" y="2531373"/>
                </a:lnTo>
                <a:lnTo>
                  <a:pt x="5721714" y="2599504"/>
                </a:lnTo>
                <a:lnTo>
                  <a:pt x="5704316" y="2663174"/>
                </a:lnTo>
                <a:lnTo>
                  <a:pt x="5685518" y="2722103"/>
                </a:lnTo>
                <a:lnTo>
                  <a:pt x="5665403" y="2776012"/>
                </a:lnTo>
                <a:lnTo>
                  <a:pt x="5644055" y="2824624"/>
                </a:lnTo>
                <a:lnTo>
                  <a:pt x="5621554" y="2867658"/>
                </a:lnTo>
                <a:lnTo>
                  <a:pt x="5597983" y="2904837"/>
                </a:lnTo>
                <a:lnTo>
                  <a:pt x="5573425" y="2935881"/>
                </a:lnTo>
                <a:lnTo>
                  <a:pt x="5521677" y="2978450"/>
                </a:lnTo>
                <a:lnTo>
                  <a:pt x="5466969" y="2993136"/>
                </a:lnTo>
                <a:lnTo>
                  <a:pt x="5909261" y="2993136"/>
                </a:lnTo>
                <a:lnTo>
                  <a:pt x="5938550" y="2850071"/>
                </a:lnTo>
                <a:lnTo>
                  <a:pt x="5959670" y="2723880"/>
                </a:lnTo>
                <a:lnTo>
                  <a:pt x="5977925" y="2591776"/>
                </a:lnTo>
                <a:lnTo>
                  <a:pt x="5993175" y="2454233"/>
                </a:lnTo>
                <a:lnTo>
                  <a:pt x="6005280" y="2311725"/>
                </a:lnTo>
                <a:lnTo>
                  <a:pt x="6014100" y="2164726"/>
                </a:lnTo>
                <a:lnTo>
                  <a:pt x="6019494" y="2013711"/>
                </a:lnTo>
                <a:lnTo>
                  <a:pt x="6021323" y="1859153"/>
                </a:lnTo>
                <a:lnTo>
                  <a:pt x="6020873" y="1786664"/>
                </a:lnTo>
                <a:lnTo>
                  <a:pt x="6019530" y="1714274"/>
                </a:lnTo>
                <a:lnTo>
                  <a:pt x="6017306" y="1642079"/>
                </a:lnTo>
                <a:lnTo>
                  <a:pt x="6014215" y="1570176"/>
                </a:lnTo>
                <a:lnTo>
                  <a:pt x="6010267" y="1498663"/>
                </a:lnTo>
                <a:lnTo>
                  <a:pt x="6005475" y="1427638"/>
                </a:lnTo>
                <a:lnTo>
                  <a:pt x="5999851" y="1357198"/>
                </a:lnTo>
                <a:lnTo>
                  <a:pt x="5993408" y="1287441"/>
                </a:lnTo>
                <a:lnTo>
                  <a:pt x="5986157" y="1218464"/>
                </a:lnTo>
                <a:lnTo>
                  <a:pt x="5978112" y="1150365"/>
                </a:lnTo>
                <a:lnTo>
                  <a:pt x="5969283" y="1083242"/>
                </a:lnTo>
                <a:lnTo>
                  <a:pt x="5959684" y="1017191"/>
                </a:lnTo>
                <a:lnTo>
                  <a:pt x="5949326" y="952311"/>
                </a:lnTo>
                <a:lnTo>
                  <a:pt x="5938222" y="888699"/>
                </a:lnTo>
                <a:lnTo>
                  <a:pt x="5926383" y="826452"/>
                </a:lnTo>
                <a:lnTo>
                  <a:pt x="5913823" y="765668"/>
                </a:lnTo>
                <a:lnTo>
                  <a:pt x="5908903" y="7437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64885" y="1485495"/>
            <a:ext cx="4029710" cy="1309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3740" marR="5080" algn="just">
              <a:lnSpc>
                <a:spcPct val="100000"/>
              </a:lnSpc>
            </a:pPr>
            <a:r>
              <a:rPr sz="200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铜导线</a:t>
            </a:r>
            <a:r>
              <a:rPr sz="2000" spc="-1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大</a:t>
            </a:r>
            <a:r>
              <a:rPr sz="200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马</a:t>
            </a:r>
            <a:r>
              <a:rPr sz="2000" spc="-1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士</a:t>
            </a:r>
            <a:r>
              <a:rPr sz="200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革工艺</a:t>
            </a:r>
            <a:r>
              <a:rPr sz="2000" spc="-1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，</a:t>
            </a:r>
            <a:r>
              <a:rPr sz="200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是</a:t>
            </a:r>
            <a:r>
              <a:rPr sz="2000" spc="-1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铜</a:t>
            </a:r>
            <a:r>
              <a:rPr sz="200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导 线的阻</a:t>
            </a:r>
            <a:r>
              <a:rPr sz="2000" spc="-1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挡</a:t>
            </a:r>
            <a:r>
              <a:rPr sz="200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层</a:t>
            </a:r>
            <a:r>
              <a:rPr sz="2000" spc="-1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，</a:t>
            </a:r>
            <a:r>
              <a:rPr sz="200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防止由</a:t>
            </a:r>
            <a:r>
              <a:rPr sz="2000" spc="-1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Cu</a:t>
            </a:r>
            <a:r>
              <a:rPr sz="200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原</a:t>
            </a:r>
            <a:r>
              <a:rPr sz="2000" spc="-1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子</a:t>
            </a:r>
            <a:r>
              <a:rPr sz="200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扩 散导致</a:t>
            </a:r>
            <a:r>
              <a:rPr sz="2000" spc="-1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的</a:t>
            </a:r>
            <a:r>
              <a:rPr sz="200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晶</a:t>
            </a:r>
            <a:r>
              <a:rPr sz="2000" spc="-1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体</a:t>
            </a:r>
            <a:r>
              <a:rPr sz="200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管失效</a:t>
            </a:r>
            <a:endParaRPr sz="200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  <a:p>
            <a:pPr marL="12700">
              <a:lnSpc>
                <a:spcPts val="3005"/>
              </a:lnSpc>
            </a:pPr>
            <a:r>
              <a:rPr sz="3200" spc="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钽</a:t>
            </a:r>
            <a:endParaRPr sz="3200"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66179" y="2705076"/>
            <a:ext cx="3328035" cy="877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5300"/>
              </a:lnSpc>
            </a:pPr>
            <a:r>
              <a:rPr sz="200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正日渐</a:t>
            </a:r>
            <a:r>
              <a:rPr sz="2000" spc="-1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取</a:t>
            </a:r>
            <a:r>
              <a:rPr sz="200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代</a:t>
            </a:r>
            <a:r>
              <a:rPr sz="2000" spc="-1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铝</a:t>
            </a:r>
            <a:r>
              <a:rPr sz="200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导线</a:t>
            </a:r>
            <a:r>
              <a:rPr sz="2000" spc="-1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-</a:t>
            </a:r>
            <a:r>
              <a:rPr sz="200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钛阻</a:t>
            </a:r>
            <a:r>
              <a:rPr sz="2000" spc="-1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挡</a:t>
            </a:r>
            <a:r>
              <a:rPr sz="200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层 成为先</a:t>
            </a:r>
            <a:r>
              <a:rPr sz="2000" spc="-1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进</a:t>
            </a:r>
            <a:r>
              <a:rPr sz="200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集</a:t>
            </a:r>
            <a:r>
              <a:rPr sz="2000" spc="-1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成</a:t>
            </a:r>
            <a:r>
              <a:rPr sz="200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电路制</a:t>
            </a:r>
            <a:r>
              <a:rPr sz="2000" spc="-1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造</a:t>
            </a:r>
            <a:r>
              <a:rPr sz="200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工</a:t>
            </a:r>
            <a:r>
              <a:rPr sz="2000" spc="-1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艺</a:t>
            </a:r>
            <a:r>
              <a:rPr sz="200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中 的主流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311140" y="1048511"/>
            <a:ext cx="5800725" cy="2897505"/>
          </a:xfrm>
          <a:custGeom>
            <a:avLst/>
            <a:gdLst/>
            <a:ahLst/>
            <a:cxnLst/>
            <a:rect l="l" t="t" r="r" b="b"/>
            <a:pathLst>
              <a:path w="5800725" h="2897504">
                <a:moveTo>
                  <a:pt x="5355844" y="0"/>
                </a:moveTo>
                <a:lnTo>
                  <a:pt x="439038" y="0"/>
                </a:lnTo>
                <a:lnTo>
                  <a:pt x="403172" y="4795"/>
                </a:lnTo>
                <a:lnTo>
                  <a:pt x="333873" y="42027"/>
                </a:lnTo>
                <a:lnTo>
                  <a:pt x="300670" y="73707"/>
                </a:lnTo>
                <a:lnTo>
                  <a:pt x="268587" y="113593"/>
                </a:lnTo>
                <a:lnTo>
                  <a:pt x="237737" y="161307"/>
                </a:lnTo>
                <a:lnTo>
                  <a:pt x="208236" y="216470"/>
                </a:lnTo>
                <a:lnTo>
                  <a:pt x="180200" y="278705"/>
                </a:lnTo>
                <a:lnTo>
                  <a:pt x="153744" y="347633"/>
                </a:lnTo>
                <a:lnTo>
                  <a:pt x="128984" y="422878"/>
                </a:lnTo>
                <a:lnTo>
                  <a:pt x="106034" y="504060"/>
                </a:lnTo>
                <a:lnTo>
                  <a:pt x="85010" y="590802"/>
                </a:lnTo>
                <a:lnTo>
                  <a:pt x="66028" y="682727"/>
                </a:lnTo>
                <a:lnTo>
                  <a:pt x="49202" y="779455"/>
                </a:lnTo>
                <a:lnTo>
                  <a:pt x="34649" y="880610"/>
                </a:lnTo>
                <a:lnTo>
                  <a:pt x="22483" y="985812"/>
                </a:lnTo>
                <a:lnTo>
                  <a:pt x="12819" y="1094685"/>
                </a:lnTo>
                <a:lnTo>
                  <a:pt x="5774" y="1206850"/>
                </a:lnTo>
                <a:lnTo>
                  <a:pt x="1462" y="1321929"/>
                </a:lnTo>
                <a:lnTo>
                  <a:pt x="0" y="1439545"/>
                </a:lnTo>
                <a:lnTo>
                  <a:pt x="1462" y="1559732"/>
                </a:lnTo>
                <a:lnTo>
                  <a:pt x="5774" y="1677126"/>
                </a:lnTo>
                <a:lnTo>
                  <a:pt x="12819" y="1791363"/>
                </a:lnTo>
                <a:lnTo>
                  <a:pt x="22483" y="1902077"/>
                </a:lnTo>
                <a:lnTo>
                  <a:pt x="34649" y="2008905"/>
                </a:lnTo>
                <a:lnTo>
                  <a:pt x="49202" y="2111482"/>
                </a:lnTo>
                <a:lnTo>
                  <a:pt x="66028" y="2209444"/>
                </a:lnTo>
                <a:lnTo>
                  <a:pt x="85010" y="2302425"/>
                </a:lnTo>
                <a:lnTo>
                  <a:pt x="106034" y="2390062"/>
                </a:lnTo>
                <a:lnTo>
                  <a:pt x="128984" y="2471991"/>
                </a:lnTo>
                <a:lnTo>
                  <a:pt x="153744" y="2547846"/>
                </a:lnTo>
                <a:lnTo>
                  <a:pt x="180200" y="2617264"/>
                </a:lnTo>
                <a:lnTo>
                  <a:pt x="208236" y="2679880"/>
                </a:lnTo>
                <a:lnTo>
                  <a:pt x="237737" y="2735330"/>
                </a:lnTo>
                <a:lnTo>
                  <a:pt x="268587" y="2783248"/>
                </a:lnTo>
                <a:lnTo>
                  <a:pt x="300670" y="2823271"/>
                </a:lnTo>
                <a:lnTo>
                  <a:pt x="333873" y="2855035"/>
                </a:lnTo>
                <a:lnTo>
                  <a:pt x="368079" y="2878175"/>
                </a:lnTo>
                <a:lnTo>
                  <a:pt x="439038" y="2897124"/>
                </a:lnTo>
                <a:lnTo>
                  <a:pt x="5355844" y="2897124"/>
                </a:lnTo>
                <a:lnTo>
                  <a:pt x="5428283" y="2878175"/>
                </a:lnTo>
                <a:lnTo>
                  <a:pt x="5463116" y="2855035"/>
                </a:lnTo>
                <a:lnTo>
                  <a:pt x="5496876" y="2823271"/>
                </a:lnTo>
                <a:lnTo>
                  <a:pt x="5529452" y="2783248"/>
                </a:lnTo>
                <a:lnTo>
                  <a:pt x="5560733" y="2735330"/>
                </a:lnTo>
                <a:lnTo>
                  <a:pt x="5590607" y="2679880"/>
                </a:lnTo>
                <a:lnTo>
                  <a:pt x="5618963" y="2617264"/>
                </a:lnTo>
                <a:lnTo>
                  <a:pt x="5645690" y="2547846"/>
                </a:lnTo>
                <a:lnTo>
                  <a:pt x="5649195" y="2537205"/>
                </a:lnTo>
                <a:lnTo>
                  <a:pt x="439038" y="2537205"/>
                </a:lnTo>
                <a:lnTo>
                  <a:pt x="412134" y="2533607"/>
                </a:lnTo>
                <a:lnTo>
                  <a:pt x="360152" y="2505630"/>
                </a:lnTo>
                <a:lnTo>
                  <a:pt x="311181" y="2451742"/>
                </a:lnTo>
                <a:lnTo>
                  <a:pt x="288041" y="2415757"/>
                </a:lnTo>
                <a:lnTo>
                  <a:pt x="265914" y="2374104"/>
                </a:lnTo>
                <a:lnTo>
                  <a:pt x="244885" y="2327052"/>
                </a:lnTo>
                <a:lnTo>
                  <a:pt x="225041" y="2274872"/>
                </a:lnTo>
                <a:lnTo>
                  <a:pt x="206470" y="2217832"/>
                </a:lnTo>
                <a:lnTo>
                  <a:pt x="189256" y="2156204"/>
                </a:lnTo>
                <a:lnTo>
                  <a:pt x="173488" y="2090256"/>
                </a:lnTo>
                <a:lnTo>
                  <a:pt x="159250" y="2020258"/>
                </a:lnTo>
                <a:lnTo>
                  <a:pt x="146630" y="1946481"/>
                </a:lnTo>
                <a:lnTo>
                  <a:pt x="135715" y="1869193"/>
                </a:lnTo>
                <a:lnTo>
                  <a:pt x="126590" y="1788665"/>
                </a:lnTo>
                <a:lnTo>
                  <a:pt x="119342" y="1705167"/>
                </a:lnTo>
                <a:lnTo>
                  <a:pt x="114058" y="1618967"/>
                </a:lnTo>
                <a:lnTo>
                  <a:pt x="110825" y="1530337"/>
                </a:lnTo>
                <a:lnTo>
                  <a:pt x="109727" y="1439545"/>
                </a:lnTo>
                <a:lnTo>
                  <a:pt x="109974" y="1396500"/>
                </a:lnTo>
                <a:lnTo>
                  <a:pt x="110714" y="1353767"/>
                </a:lnTo>
                <a:lnTo>
                  <a:pt x="111948" y="1311384"/>
                </a:lnTo>
                <a:lnTo>
                  <a:pt x="113676" y="1269394"/>
                </a:lnTo>
                <a:lnTo>
                  <a:pt x="115897" y="1227836"/>
                </a:lnTo>
                <a:lnTo>
                  <a:pt x="118612" y="1186749"/>
                </a:lnTo>
                <a:lnTo>
                  <a:pt x="121821" y="1146176"/>
                </a:lnTo>
                <a:lnTo>
                  <a:pt x="125524" y="1106156"/>
                </a:lnTo>
                <a:lnTo>
                  <a:pt x="129722" y="1066730"/>
                </a:lnTo>
                <a:lnTo>
                  <a:pt x="134413" y="1027938"/>
                </a:lnTo>
                <a:lnTo>
                  <a:pt x="139599" y="989819"/>
                </a:lnTo>
                <a:lnTo>
                  <a:pt x="151454" y="915768"/>
                </a:lnTo>
                <a:lnTo>
                  <a:pt x="165288" y="844899"/>
                </a:lnTo>
                <a:lnTo>
                  <a:pt x="181101" y="777535"/>
                </a:lnTo>
                <a:lnTo>
                  <a:pt x="198894" y="713999"/>
                </a:lnTo>
                <a:lnTo>
                  <a:pt x="208534" y="683767"/>
                </a:lnTo>
                <a:lnTo>
                  <a:pt x="217745" y="652192"/>
                </a:lnTo>
                <a:lnTo>
                  <a:pt x="237107" y="593899"/>
                </a:lnTo>
                <a:lnTo>
                  <a:pt x="257641" y="542083"/>
                </a:lnTo>
                <a:lnTo>
                  <a:pt x="279247" y="496744"/>
                </a:lnTo>
                <a:lnTo>
                  <a:pt x="301827" y="457882"/>
                </a:lnTo>
                <a:lnTo>
                  <a:pt x="325283" y="425497"/>
                </a:lnTo>
                <a:lnTo>
                  <a:pt x="361894" y="389064"/>
                </a:lnTo>
                <a:lnTo>
                  <a:pt x="399923" y="367204"/>
                </a:lnTo>
                <a:lnTo>
                  <a:pt x="439038" y="359917"/>
                </a:lnTo>
                <a:lnTo>
                  <a:pt x="5649769" y="359917"/>
                </a:lnTo>
                <a:lnTo>
                  <a:pt x="5645690" y="347633"/>
                </a:lnTo>
                <a:lnTo>
                  <a:pt x="5618963" y="278705"/>
                </a:lnTo>
                <a:lnTo>
                  <a:pt x="5590607" y="216470"/>
                </a:lnTo>
                <a:lnTo>
                  <a:pt x="5560733" y="161307"/>
                </a:lnTo>
                <a:lnTo>
                  <a:pt x="5529452" y="113593"/>
                </a:lnTo>
                <a:lnTo>
                  <a:pt x="5496876" y="73707"/>
                </a:lnTo>
                <a:lnTo>
                  <a:pt x="5463116" y="42027"/>
                </a:lnTo>
                <a:lnTo>
                  <a:pt x="5428283" y="18930"/>
                </a:lnTo>
                <a:lnTo>
                  <a:pt x="5392489" y="4795"/>
                </a:lnTo>
                <a:lnTo>
                  <a:pt x="5355844" y="0"/>
                </a:lnTo>
                <a:close/>
              </a:path>
              <a:path w="5800725" h="2897504">
                <a:moveTo>
                  <a:pt x="5649769" y="359917"/>
                </a:moveTo>
                <a:lnTo>
                  <a:pt x="5355844" y="359917"/>
                </a:lnTo>
                <a:lnTo>
                  <a:pt x="5369005" y="360727"/>
                </a:lnTo>
                <a:lnTo>
                  <a:pt x="5382147" y="363156"/>
                </a:lnTo>
                <a:lnTo>
                  <a:pt x="5421252" y="380158"/>
                </a:lnTo>
                <a:lnTo>
                  <a:pt x="5459441" y="411733"/>
                </a:lnTo>
                <a:lnTo>
                  <a:pt x="5484114" y="440880"/>
                </a:lnTo>
                <a:lnTo>
                  <a:pt x="5507963" y="476503"/>
                </a:lnTo>
                <a:lnTo>
                  <a:pt x="5530824" y="518604"/>
                </a:lnTo>
                <a:lnTo>
                  <a:pt x="5552529" y="567181"/>
                </a:lnTo>
                <a:lnTo>
                  <a:pt x="5572913" y="622236"/>
                </a:lnTo>
                <a:lnTo>
                  <a:pt x="5600692" y="713999"/>
                </a:lnTo>
                <a:lnTo>
                  <a:pt x="5617425" y="777535"/>
                </a:lnTo>
                <a:lnTo>
                  <a:pt x="5632698" y="844899"/>
                </a:lnTo>
                <a:lnTo>
                  <a:pt x="5646410" y="915768"/>
                </a:lnTo>
                <a:lnTo>
                  <a:pt x="5658462" y="989819"/>
                </a:lnTo>
                <a:lnTo>
                  <a:pt x="5663834" y="1027938"/>
                </a:lnTo>
                <a:lnTo>
                  <a:pt x="5668754" y="1066730"/>
                </a:lnTo>
                <a:lnTo>
                  <a:pt x="5673209" y="1106156"/>
                </a:lnTo>
                <a:lnTo>
                  <a:pt x="5677187" y="1146176"/>
                </a:lnTo>
                <a:lnTo>
                  <a:pt x="5680675" y="1186749"/>
                </a:lnTo>
                <a:lnTo>
                  <a:pt x="5683660" y="1227836"/>
                </a:lnTo>
                <a:lnTo>
                  <a:pt x="5686131" y="1269394"/>
                </a:lnTo>
                <a:lnTo>
                  <a:pt x="5688074" y="1311384"/>
                </a:lnTo>
                <a:lnTo>
                  <a:pt x="5689478" y="1353767"/>
                </a:lnTo>
                <a:lnTo>
                  <a:pt x="5690329" y="1396500"/>
                </a:lnTo>
                <a:lnTo>
                  <a:pt x="5690616" y="1439545"/>
                </a:lnTo>
                <a:lnTo>
                  <a:pt x="5689518" y="1530337"/>
                </a:lnTo>
                <a:lnTo>
                  <a:pt x="5686279" y="1618967"/>
                </a:lnTo>
                <a:lnTo>
                  <a:pt x="5680982" y="1705167"/>
                </a:lnTo>
                <a:lnTo>
                  <a:pt x="5673709" y="1788665"/>
                </a:lnTo>
                <a:lnTo>
                  <a:pt x="5664543" y="1869193"/>
                </a:lnTo>
                <a:lnTo>
                  <a:pt x="5653565" y="1946481"/>
                </a:lnTo>
                <a:lnTo>
                  <a:pt x="5640859" y="2020258"/>
                </a:lnTo>
                <a:lnTo>
                  <a:pt x="5626506" y="2090256"/>
                </a:lnTo>
                <a:lnTo>
                  <a:pt x="5610589" y="2156204"/>
                </a:lnTo>
                <a:lnTo>
                  <a:pt x="5593191" y="2217832"/>
                </a:lnTo>
                <a:lnTo>
                  <a:pt x="5574393" y="2274872"/>
                </a:lnTo>
                <a:lnTo>
                  <a:pt x="5554278" y="2327052"/>
                </a:lnTo>
                <a:lnTo>
                  <a:pt x="5532930" y="2374104"/>
                </a:lnTo>
                <a:lnTo>
                  <a:pt x="5510429" y="2415757"/>
                </a:lnTo>
                <a:lnTo>
                  <a:pt x="5486858" y="2451742"/>
                </a:lnTo>
                <a:lnTo>
                  <a:pt x="5462300" y="2481790"/>
                </a:lnTo>
                <a:lnTo>
                  <a:pt x="5410552" y="2522992"/>
                </a:lnTo>
                <a:lnTo>
                  <a:pt x="5355844" y="2537205"/>
                </a:lnTo>
                <a:lnTo>
                  <a:pt x="5649195" y="2537205"/>
                </a:lnTo>
                <a:lnTo>
                  <a:pt x="5670677" y="2471991"/>
                </a:lnTo>
                <a:lnTo>
                  <a:pt x="5693811" y="2390062"/>
                </a:lnTo>
                <a:lnTo>
                  <a:pt x="5714983" y="2302425"/>
                </a:lnTo>
                <a:lnTo>
                  <a:pt x="5734081" y="2209444"/>
                </a:lnTo>
                <a:lnTo>
                  <a:pt x="5750993" y="2111482"/>
                </a:lnTo>
                <a:lnTo>
                  <a:pt x="5765609" y="2008905"/>
                </a:lnTo>
                <a:lnTo>
                  <a:pt x="5777817" y="1902077"/>
                </a:lnTo>
                <a:lnTo>
                  <a:pt x="5787505" y="1791363"/>
                </a:lnTo>
                <a:lnTo>
                  <a:pt x="5794563" y="1677126"/>
                </a:lnTo>
                <a:lnTo>
                  <a:pt x="5798880" y="1559732"/>
                </a:lnTo>
                <a:lnTo>
                  <a:pt x="5800344" y="1439545"/>
                </a:lnTo>
                <a:lnTo>
                  <a:pt x="5798880" y="1321929"/>
                </a:lnTo>
                <a:lnTo>
                  <a:pt x="5794563" y="1206850"/>
                </a:lnTo>
                <a:lnTo>
                  <a:pt x="5787505" y="1094685"/>
                </a:lnTo>
                <a:lnTo>
                  <a:pt x="5777817" y="985812"/>
                </a:lnTo>
                <a:lnTo>
                  <a:pt x="5765609" y="880610"/>
                </a:lnTo>
                <a:lnTo>
                  <a:pt x="5750993" y="779455"/>
                </a:lnTo>
                <a:lnTo>
                  <a:pt x="5734081" y="682727"/>
                </a:lnTo>
                <a:lnTo>
                  <a:pt x="5714983" y="590802"/>
                </a:lnTo>
                <a:lnTo>
                  <a:pt x="5693811" y="504060"/>
                </a:lnTo>
                <a:lnTo>
                  <a:pt x="5670677" y="422878"/>
                </a:lnTo>
                <a:lnTo>
                  <a:pt x="5649769" y="359917"/>
                </a:lnTo>
                <a:close/>
              </a:path>
            </a:pathLst>
          </a:custGeom>
          <a:solidFill>
            <a:srgbClr val="E4E9EA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848088" y="2086355"/>
            <a:ext cx="984503" cy="9433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781031" y="5140452"/>
            <a:ext cx="967740" cy="9037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466076" y="1106424"/>
            <a:ext cx="393700" cy="486409"/>
          </a:xfrm>
          <a:custGeom>
            <a:avLst/>
            <a:gdLst/>
            <a:ahLst/>
            <a:cxnLst/>
            <a:rect l="l" t="t" r="r" b="b"/>
            <a:pathLst>
              <a:path w="393700" h="486409">
                <a:moveTo>
                  <a:pt x="196596" y="0"/>
                </a:moveTo>
                <a:lnTo>
                  <a:pt x="149349" y="7065"/>
                </a:lnTo>
                <a:lnTo>
                  <a:pt x="106245" y="27133"/>
                </a:lnTo>
                <a:lnTo>
                  <a:pt x="68650" y="58516"/>
                </a:lnTo>
                <a:lnTo>
                  <a:pt x="37929" y="99523"/>
                </a:lnTo>
                <a:lnTo>
                  <a:pt x="15448" y="148464"/>
                </a:lnTo>
                <a:lnTo>
                  <a:pt x="2572" y="203651"/>
                </a:lnTo>
                <a:lnTo>
                  <a:pt x="0" y="243077"/>
                </a:lnTo>
                <a:lnTo>
                  <a:pt x="651" y="263012"/>
                </a:lnTo>
                <a:lnTo>
                  <a:pt x="5713" y="301489"/>
                </a:lnTo>
                <a:lnTo>
                  <a:pt x="21942" y="354782"/>
                </a:lnTo>
                <a:lnTo>
                  <a:pt x="47321" y="401266"/>
                </a:lnTo>
                <a:lnTo>
                  <a:pt x="80485" y="439253"/>
                </a:lnTo>
                <a:lnTo>
                  <a:pt x="120068" y="467052"/>
                </a:lnTo>
                <a:lnTo>
                  <a:pt x="164705" y="482974"/>
                </a:lnTo>
                <a:lnTo>
                  <a:pt x="196596" y="486155"/>
                </a:lnTo>
                <a:lnTo>
                  <a:pt x="212721" y="485350"/>
                </a:lnTo>
                <a:lnTo>
                  <a:pt x="258738" y="473762"/>
                </a:lnTo>
                <a:lnTo>
                  <a:pt x="300157" y="449735"/>
                </a:lnTo>
                <a:lnTo>
                  <a:pt x="335613" y="414956"/>
                </a:lnTo>
                <a:lnTo>
                  <a:pt x="363739" y="371117"/>
                </a:lnTo>
                <a:lnTo>
                  <a:pt x="383170" y="319905"/>
                </a:lnTo>
                <a:lnTo>
                  <a:pt x="390619" y="282504"/>
                </a:lnTo>
                <a:lnTo>
                  <a:pt x="393192" y="243077"/>
                </a:lnTo>
                <a:lnTo>
                  <a:pt x="392540" y="223143"/>
                </a:lnTo>
                <a:lnTo>
                  <a:pt x="387478" y="184666"/>
                </a:lnTo>
                <a:lnTo>
                  <a:pt x="371249" y="131373"/>
                </a:lnTo>
                <a:lnTo>
                  <a:pt x="345870" y="84889"/>
                </a:lnTo>
                <a:lnTo>
                  <a:pt x="312706" y="46902"/>
                </a:lnTo>
                <a:lnTo>
                  <a:pt x="273123" y="19103"/>
                </a:lnTo>
                <a:lnTo>
                  <a:pt x="228486" y="3181"/>
                </a:lnTo>
                <a:lnTo>
                  <a:pt x="196596" y="0"/>
                </a:lnTo>
                <a:close/>
              </a:path>
            </a:pathLst>
          </a:custGeom>
          <a:solidFill>
            <a:srgbClr val="5FBCD5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46213" y="1541027"/>
            <a:ext cx="143510" cy="909319"/>
          </a:xfrm>
          <a:custGeom>
            <a:avLst/>
            <a:gdLst/>
            <a:ahLst/>
            <a:cxnLst/>
            <a:rect l="l" t="t" r="r" b="b"/>
            <a:pathLst>
              <a:path w="143509" h="909319">
                <a:moveTo>
                  <a:pt x="30973" y="834980"/>
                </a:moveTo>
                <a:lnTo>
                  <a:pt x="1225" y="861636"/>
                </a:lnTo>
                <a:lnTo>
                  <a:pt x="0" y="868670"/>
                </a:lnTo>
                <a:lnTo>
                  <a:pt x="1391" y="882384"/>
                </a:lnTo>
                <a:lnTo>
                  <a:pt x="7253" y="894290"/>
                </a:lnTo>
                <a:lnTo>
                  <a:pt x="16757" y="903435"/>
                </a:lnTo>
                <a:lnTo>
                  <a:pt x="29076" y="908869"/>
                </a:lnTo>
                <a:lnTo>
                  <a:pt x="44631" y="908244"/>
                </a:lnTo>
                <a:lnTo>
                  <a:pt x="57558" y="903588"/>
                </a:lnTo>
                <a:lnTo>
                  <a:pt x="67407" y="895596"/>
                </a:lnTo>
                <a:lnTo>
                  <a:pt x="73725" y="884964"/>
                </a:lnTo>
                <a:lnTo>
                  <a:pt x="73834" y="872607"/>
                </a:lnTo>
                <a:lnTo>
                  <a:pt x="47878" y="872607"/>
                </a:lnTo>
                <a:lnTo>
                  <a:pt x="28066" y="870956"/>
                </a:lnTo>
                <a:lnTo>
                  <a:pt x="30973" y="834980"/>
                </a:lnTo>
                <a:close/>
              </a:path>
              <a:path w="143509" h="909319">
                <a:moveTo>
                  <a:pt x="42615" y="834031"/>
                </a:moveTo>
                <a:lnTo>
                  <a:pt x="30973" y="834980"/>
                </a:lnTo>
                <a:lnTo>
                  <a:pt x="28066" y="870956"/>
                </a:lnTo>
                <a:lnTo>
                  <a:pt x="47878" y="872607"/>
                </a:lnTo>
                <a:lnTo>
                  <a:pt x="50795" y="836436"/>
                </a:lnTo>
                <a:lnTo>
                  <a:pt x="42615" y="834031"/>
                </a:lnTo>
                <a:close/>
              </a:path>
              <a:path w="143509" h="909319">
                <a:moveTo>
                  <a:pt x="50795" y="836436"/>
                </a:moveTo>
                <a:lnTo>
                  <a:pt x="47878" y="872607"/>
                </a:lnTo>
                <a:lnTo>
                  <a:pt x="73834" y="872607"/>
                </a:lnTo>
                <a:lnTo>
                  <a:pt x="73872" y="868291"/>
                </a:lnTo>
                <a:lnTo>
                  <a:pt x="70206" y="854677"/>
                </a:lnTo>
                <a:lnTo>
                  <a:pt x="63355" y="844306"/>
                </a:lnTo>
                <a:lnTo>
                  <a:pt x="53948" y="837363"/>
                </a:lnTo>
                <a:lnTo>
                  <a:pt x="50795" y="836436"/>
                </a:lnTo>
                <a:close/>
              </a:path>
              <a:path w="143509" h="909319">
                <a:moveTo>
                  <a:pt x="50989" y="834031"/>
                </a:moveTo>
                <a:lnTo>
                  <a:pt x="42615" y="834031"/>
                </a:lnTo>
                <a:lnTo>
                  <a:pt x="50795" y="836436"/>
                </a:lnTo>
                <a:lnTo>
                  <a:pt x="50989" y="834031"/>
                </a:lnTo>
                <a:close/>
              </a:path>
              <a:path w="143509" h="909319">
                <a:moveTo>
                  <a:pt x="92578" y="72518"/>
                </a:moveTo>
                <a:lnTo>
                  <a:pt x="30973" y="834980"/>
                </a:lnTo>
                <a:lnTo>
                  <a:pt x="42615" y="834031"/>
                </a:lnTo>
                <a:lnTo>
                  <a:pt x="50989" y="834031"/>
                </a:lnTo>
                <a:lnTo>
                  <a:pt x="112201" y="74888"/>
                </a:lnTo>
                <a:lnTo>
                  <a:pt x="100641" y="74888"/>
                </a:lnTo>
                <a:lnTo>
                  <a:pt x="92578" y="72518"/>
                </a:lnTo>
                <a:close/>
              </a:path>
              <a:path w="143509" h="909319">
                <a:moveTo>
                  <a:pt x="95503" y="36312"/>
                </a:moveTo>
                <a:lnTo>
                  <a:pt x="92578" y="72518"/>
                </a:lnTo>
                <a:lnTo>
                  <a:pt x="100641" y="74888"/>
                </a:lnTo>
                <a:lnTo>
                  <a:pt x="112281" y="73889"/>
                </a:lnTo>
                <a:lnTo>
                  <a:pt x="115188" y="37836"/>
                </a:lnTo>
                <a:lnTo>
                  <a:pt x="95503" y="36312"/>
                </a:lnTo>
                <a:close/>
              </a:path>
              <a:path w="143509" h="909319">
                <a:moveTo>
                  <a:pt x="112281" y="73889"/>
                </a:moveTo>
                <a:lnTo>
                  <a:pt x="100641" y="74888"/>
                </a:lnTo>
                <a:lnTo>
                  <a:pt x="112201" y="74888"/>
                </a:lnTo>
                <a:lnTo>
                  <a:pt x="112281" y="73889"/>
                </a:lnTo>
                <a:close/>
              </a:path>
              <a:path w="143509" h="909319">
                <a:moveTo>
                  <a:pt x="142993" y="36312"/>
                </a:moveTo>
                <a:lnTo>
                  <a:pt x="95503" y="36312"/>
                </a:lnTo>
                <a:lnTo>
                  <a:pt x="115188" y="37836"/>
                </a:lnTo>
                <a:lnTo>
                  <a:pt x="112281" y="73889"/>
                </a:lnTo>
                <a:lnTo>
                  <a:pt x="142121" y="47165"/>
                </a:lnTo>
                <a:lnTo>
                  <a:pt x="143382" y="40122"/>
                </a:lnTo>
                <a:lnTo>
                  <a:pt x="142993" y="36312"/>
                </a:lnTo>
                <a:close/>
              </a:path>
              <a:path w="143509" h="909319">
                <a:moveTo>
                  <a:pt x="114216" y="0"/>
                </a:moveTo>
                <a:lnTo>
                  <a:pt x="75930" y="13367"/>
                </a:lnTo>
                <a:lnTo>
                  <a:pt x="69433" y="40669"/>
                </a:lnTo>
                <a:lnTo>
                  <a:pt x="73071" y="54260"/>
                </a:lnTo>
                <a:lnTo>
                  <a:pt x="79907" y="64618"/>
                </a:lnTo>
                <a:lnTo>
                  <a:pt x="89308" y="71557"/>
                </a:lnTo>
                <a:lnTo>
                  <a:pt x="92578" y="72518"/>
                </a:lnTo>
                <a:lnTo>
                  <a:pt x="95503" y="36312"/>
                </a:lnTo>
                <a:lnTo>
                  <a:pt x="142993" y="36312"/>
                </a:lnTo>
                <a:lnTo>
                  <a:pt x="141985" y="26440"/>
                </a:lnTo>
                <a:lnTo>
                  <a:pt x="136103" y="14531"/>
                </a:lnTo>
                <a:lnTo>
                  <a:pt x="126570" y="5387"/>
                </a:lnTo>
                <a:lnTo>
                  <a:pt x="114216" y="0"/>
                </a:lnTo>
                <a:close/>
              </a:path>
            </a:pathLst>
          </a:custGeom>
          <a:solidFill>
            <a:srgbClr val="5FBCD5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02279" y="2048255"/>
            <a:ext cx="413384" cy="588645"/>
          </a:xfrm>
          <a:custGeom>
            <a:avLst/>
            <a:gdLst/>
            <a:ahLst/>
            <a:cxnLst/>
            <a:rect l="l" t="t" r="r" b="b"/>
            <a:pathLst>
              <a:path w="413385" h="588644">
                <a:moveTo>
                  <a:pt x="206501" y="0"/>
                </a:moveTo>
                <a:lnTo>
                  <a:pt x="156877" y="8548"/>
                </a:lnTo>
                <a:lnTo>
                  <a:pt x="111603" y="32832"/>
                </a:lnTo>
                <a:lnTo>
                  <a:pt x="72113" y="70806"/>
                </a:lnTo>
                <a:lnTo>
                  <a:pt x="49709" y="102718"/>
                </a:lnTo>
                <a:lnTo>
                  <a:pt x="30939" y="139200"/>
                </a:lnTo>
                <a:lnTo>
                  <a:pt x="16228" y="179647"/>
                </a:lnTo>
                <a:lnTo>
                  <a:pt x="6001" y="223452"/>
                </a:lnTo>
                <a:lnTo>
                  <a:pt x="684" y="270010"/>
                </a:lnTo>
                <a:lnTo>
                  <a:pt x="0" y="294132"/>
                </a:lnTo>
                <a:lnTo>
                  <a:pt x="684" y="318253"/>
                </a:lnTo>
                <a:lnTo>
                  <a:pt x="6001" y="364811"/>
                </a:lnTo>
                <a:lnTo>
                  <a:pt x="16228" y="408616"/>
                </a:lnTo>
                <a:lnTo>
                  <a:pt x="30939" y="449063"/>
                </a:lnTo>
                <a:lnTo>
                  <a:pt x="49709" y="485545"/>
                </a:lnTo>
                <a:lnTo>
                  <a:pt x="72113" y="517457"/>
                </a:lnTo>
                <a:lnTo>
                  <a:pt x="111603" y="555431"/>
                </a:lnTo>
                <a:lnTo>
                  <a:pt x="156877" y="579715"/>
                </a:lnTo>
                <a:lnTo>
                  <a:pt x="206501" y="588264"/>
                </a:lnTo>
                <a:lnTo>
                  <a:pt x="223438" y="587288"/>
                </a:lnTo>
                <a:lnTo>
                  <a:pt x="271771" y="573267"/>
                </a:lnTo>
                <a:lnTo>
                  <a:pt x="315277" y="544193"/>
                </a:lnTo>
                <a:lnTo>
                  <a:pt x="352520" y="502110"/>
                </a:lnTo>
                <a:lnTo>
                  <a:pt x="373160" y="467837"/>
                </a:lnTo>
                <a:lnTo>
                  <a:pt x="389954" y="429297"/>
                </a:lnTo>
                <a:lnTo>
                  <a:pt x="402476" y="387095"/>
                </a:lnTo>
                <a:lnTo>
                  <a:pt x="410301" y="341838"/>
                </a:lnTo>
                <a:lnTo>
                  <a:pt x="413004" y="294132"/>
                </a:lnTo>
                <a:lnTo>
                  <a:pt x="412319" y="270010"/>
                </a:lnTo>
                <a:lnTo>
                  <a:pt x="407002" y="223452"/>
                </a:lnTo>
                <a:lnTo>
                  <a:pt x="396775" y="179647"/>
                </a:lnTo>
                <a:lnTo>
                  <a:pt x="382064" y="139200"/>
                </a:lnTo>
                <a:lnTo>
                  <a:pt x="363294" y="102718"/>
                </a:lnTo>
                <a:lnTo>
                  <a:pt x="340890" y="70806"/>
                </a:lnTo>
                <a:lnTo>
                  <a:pt x="301400" y="32832"/>
                </a:lnTo>
                <a:lnTo>
                  <a:pt x="256126" y="8548"/>
                </a:lnTo>
                <a:lnTo>
                  <a:pt x="206501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69499" y="2296032"/>
            <a:ext cx="909319" cy="143510"/>
          </a:xfrm>
          <a:custGeom>
            <a:avLst/>
            <a:gdLst/>
            <a:ahLst/>
            <a:cxnLst/>
            <a:rect l="l" t="t" r="r" b="b"/>
            <a:pathLst>
              <a:path w="909319" h="143510">
                <a:moveTo>
                  <a:pt x="834980" y="112287"/>
                </a:moveTo>
                <a:lnTo>
                  <a:pt x="861497" y="142084"/>
                </a:lnTo>
                <a:lnTo>
                  <a:pt x="868670" y="143382"/>
                </a:lnTo>
                <a:lnTo>
                  <a:pt x="882384" y="141991"/>
                </a:lnTo>
                <a:lnTo>
                  <a:pt x="894290" y="136129"/>
                </a:lnTo>
                <a:lnTo>
                  <a:pt x="903435" y="126625"/>
                </a:lnTo>
                <a:lnTo>
                  <a:pt x="908479" y="115188"/>
                </a:lnTo>
                <a:lnTo>
                  <a:pt x="870956" y="115188"/>
                </a:lnTo>
                <a:lnTo>
                  <a:pt x="834980" y="112287"/>
                </a:lnTo>
                <a:close/>
              </a:path>
              <a:path w="909319" h="143510">
                <a:moveTo>
                  <a:pt x="836405" y="92579"/>
                </a:moveTo>
                <a:lnTo>
                  <a:pt x="834040" y="100567"/>
                </a:lnTo>
                <a:lnTo>
                  <a:pt x="834980" y="112287"/>
                </a:lnTo>
                <a:lnTo>
                  <a:pt x="870956" y="115188"/>
                </a:lnTo>
                <a:lnTo>
                  <a:pt x="872607" y="95503"/>
                </a:lnTo>
                <a:lnTo>
                  <a:pt x="836405" y="92579"/>
                </a:lnTo>
                <a:close/>
              </a:path>
              <a:path w="909319" h="143510">
                <a:moveTo>
                  <a:pt x="868310" y="69447"/>
                </a:moveTo>
                <a:lnTo>
                  <a:pt x="854706" y="73065"/>
                </a:lnTo>
                <a:lnTo>
                  <a:pt x="844338" y="79879"/>
                </a:lnTo>
                <a:lnTo>
                  <a:pt x="837388" y="89257"/>
                </a:lnTo>
                <a:lnTo>
                  <a:pt x="836405" y="92579"/>
                </a:lnTo>
                <a:lnTo>
                  <a:pt x="872607" y="95503"/>
                </a:lnTo>
                <a:lnTo>
                  <a:pt x="870956" y="115188"/>
                </a:lnTo>
                <a:lnTo>
                  <a:pt x="908479" y="115188"/>
                </a:lnTo>
                <a:lnTo>
                  <a:pt x="908869" y="114306"/>
                </a:lnTo>
                <a:lnTo>
                  <a:pt x="908244" y="98751"/>
                </a:lnTo>
                <a:lnTo>
                  <a:pt x="903588" y="85824"/>
                </a:lnTo>
                <a:lnTo>
                  <a:pt x="895596" y="75975"/>
                </a:lnTo>
                <a:lnTo>
                  <a:pt x="884964" y="69657"/>
                </a:lnTo>
                <a:lnTo>
                  <a:pt x="868310" y="69447"/>
                </a:lnTo>
                <a:close/>
              </a:path>
              <a:path w="909319" h="143510">
                <a:moveTo>
                  <a:pt x="73889" y="30979"/>
                </a:moveTo>
                <a:lnTo>
                  <a:pt x="74897" y="42541"/>
                </a:lnTo>
                <a:lnTo>
                  <a:pt x="72488" y="50796"/>
                </a:lnTo>
                <a:lnTo>
                  <a:pt x="834980" y="112287"/>
                </a:lnTo>
                <a:lnTo>
                  <a:pt x="834040" y="100567"/>
                </a:lnTo>
                <a:lnTo>
                  <a:pt x="836405" y="92579"/>
                </a:lnTo>
                <a:lnTo>
                  <a:pt x="73889" y="30979"/>
                </a:lnTo>
                <a:close/>
              </a:path>
              <a:path w="909319" h="143510">
                <a:moveTo>
                  <a:pt x="40122" y="0"/>
                </a:moveTo>
                <a:lnTo>
                  <a:pt x="26440" y="1397"/>
                </a:lnTo>
                <a:lnTo>
                  <a:pt x="14531" y="7279"/>
                </a:lnTo>
                <a:lnTo>
                  <a:pt x="5387" y="16812"/>
                </a:lnTo>
                <a:lnTo>
                  <a:pt x="0" y="29166"/>
                </a:lnTo>
                <a:lnTo>
                  <a:pt x="655" y="44699"/>
                </a:lnTo>
                <a:lnTo>
                  <a:pt x="5343" y="57614"/>
                </a:lnTo>
                <a:lnTo>
                  <a:pt x="13367" y="67452"/>
                </a:lnTo>
                <a:lnTo>
                  <a:pt x="24033" y="73755"/>
                </a:lnTo>
                <a:lnTo>
                  <a:pt x="40687" y="73886"/>
                </a:lnTo>
                <a:lnTo>
                  <a:pt x="54289" y="70200"/>
                </a:lnTo>
                <a:lnTo>
                  <a:pt x="64650" y="63327"/>
                </a:lnTo>
                <a:lnTo>
                  <a:pt x="71582" y="53898"/>
                </a:lnTo>
                <a:lnTo>
                  <a:pt x="72488" y="50796"/>
                </a:lnTo>
                <a:lnTo>
                  <a:pt x="36312" y="47878"/>
                </a:lnTo>
                <a:lnTo>
                  <a:pt x="37836" y="28066"/>
                </a:lnTo>
                <a:lnTo>
                  <a:pt x="73536" y="28066"/>
                </a:lnTo>
                <a:lnTo>
                  <a:pt x="68073" y="16150"/>
                </a:lnTo>
                <a:lnTo>
                  <a:pt x="58932" y="6826"/>
                </a:lnTo>
                <a:lnTo>
                  <a:pt x="47024" y="1189"/>
                </a:lnTo>
                <a:lnTo>
                  <a:pt x="40122" y="0"/>
                </a:lnTo>
                <a:close/>
              </a:path>
              <a:path w="909319" h="143510">
                <a:moveTo>
                  <a:pt x="37836" y="28066"/>
                </a:moveTo>
                <a:lnTo>
                  <a:pt x="36312" y="47878"/>
                </a:lnTo>
                <a:lnTo>
                  <a:pt x="72488" y="50796"/>
                </a:lnTo>
                <a:lnTo>
                  <a:pt x="74897" y="42541"/>
                </a:lnTo>
                <a:lnTo>
                  <a:pt x="73889" y="30979"/>
                </a:lnTo>
                <a:lnTo>
                  <a:pt x="37836" y="28066"/>
                </a:lnTo>
                <a:close/>
              </a:path>
              <a:path w="909319" h="143510">
                <a:moveTo>
                  <a:pt x="73536" y="28066"/>
                </a:moveTo>
                <a:lnTo>
                  <a:pt x="37836" y="28066"/>
                </a:lnTo>
                <a:lnTo>
                  <a:pt x="73889" y="30979"/>
                </a:lnTo>
                <a:lnTo>
                  <a:pt x="73658" y="28332"/>
                </a:lnTo>
                <a:lnTo>
                  <a:pt x="73536" y="28066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1690" y="2168017"/>
            <a:ext cx="978535" cy="149225"/>
          </a:xfrm>
          <a:custGeom>
            <a:avLst/>
            <a:gdLst/>
            <a:ahLst/>
            <a:cxnLst/>
            <a:rect l="l" t="t" r="r" b="b"/>
            <a:pathLst>
              <a:path w="978535" h="149225">
                <a:moveTo>
                  <a:pt x="904052" y="117864"/>
                </a:moveTo>
                <a:lnTo>
                  <a:pt x="930608" y="147657"/>
                </a:lnTo>
                <a:lnTo>
                  <a:pt x="937874" y="148971"/>
                </a:lnTo>
                <a:lnTo>
                  <a:pt x="951542" y="147573"/>
                </a:lnTo>
                <a:lnTo>
                  <a:pt x="963423" y="141691"/>
                </a:lnTo>
                <a:lnTo>
                  <a:pt x="972553" y="132158"/>
                </a:lnTo>
                <a:lnTo>
                  <a:pt x="977541" y="120777"/>
                </a:lnTo>
                <a:lnTo>
                  <a:pt x="940160" y="120777"/>
                </a:lnTo>
                <a:lnTo>
                  <a:pt x="904052" y="117864"/>
                </a:lnTo>
                <a:close/>
              </a:path>
              <a:path w="978535" h="149225">
                <a:moveTo>
                  <a:pt x="905480" y="98166"/>
                </a:moveTo>
                <a:lnTo>
                  <a:pt x="903113" y="106186"/>
                </a:lnTo>
                <a:lnTo>
                  <a:pt x="904052" y="117864"/>
                </a:lnTo>
                <a:lnTo>
                  <a:pt x="940160" y="120777"/>
                </a:lnTo>
                <a:lnTo>
                  <a:pt x="941684" y="101092"/>
                </a:lnTo>
                <a:lnTo>
                  <a:pt x="905480" y="98166"/>
                </a:lnTo>
                <a:close/>
              </a:path>
              <a:path w="978535" h="149225">
                <a:moveTo>
                  <a:pt x="937385" y="74999"/>
                </a:moveTo>
                <a:lnTo>
                  <a:pt x="923774" y="78643"/>
                </a:lnTo>
                <a:lnTo>
                  <a:pt x="913402" y="85475"/>
                </a:lnTo>
                <a:lnTo>
                  <a:pt x="906454" y="94866"/>
                </a:lnTo>
                <a:lnTo>
                  <a:pt x="905480" y="98166"/>
                </a:lnTo>
                <a:lnTo>
                  <a:pt x="941684" y="101092"/>
                </a:lnTo>
                <a:lnTo>
                  <a:pt x="940160" y="120777"/>
                </a:lnTo>
                <a:lnTo>
                  <a:pt x="977541" y="120777"/>
                </a:lnTo>
                <a:lnTo>
                  <a:pt x="977967" y="119804"/>
                </a:lnTo>
                <a:lnTo>
                  <a:pt x="977332" y="104297"/>
                </a:lnTo>
                <a:lnTo>
                  <a:pt x="972672" y="91391"/>
                </a:lnTo>
                <a:lnTo>
                  <a:pt x="964681" y="81534"/>
                </a:lnTo>
                <a:lnTo>
                  <a:pt x="954052" y="75175"/>
                </a:lnTo>
                <a:lnTo>
                  <a:pt x="937385" y="74999"/>
                </a:lnTo>
                <a:close/>
              </a:path>
              <a:path w="978535" h="149225">
                <a:moveTo>
                  <a:pt x="73893" y="30978"/>
                </a:moveTo>
                <a:lnTo>
                  <a:pt x="74875" y="42610"/>
                </a:lnTo>
                <a:lnTo>
                  <a:pt x="72460" y="50798"/>
                </a:lnTo>
                <a:lnTo>
                  <a:pt x="904052" y="117864"/>
                </a:lnTo>
                <a:lnTo>
                  <a:pt x="903113" y="106186"/>
                </a:lnTo>
                <a:lnTo>
                  <a:pt x="905480" y="98166"/>
                </a:lnTo>
                <a:lnTo>
                  <a:pt x="73893" y="30978"/>
                </a:lnTo>
                <a:close/>
              </a:path>
              <a:path w="978535" h="149225">
                <a:moveTo>
                  <a:pt x="40124" y="0"/>
                </a:moveTo>
                <a:lnTo>
                  <a:pt x="26441" y="1397"/>
                </a:lnTo>
                <a:lnTo>
                  <a:pt x="14538" y="7276"/>
                </a:lnTo>
                <a:lnTo>
                  <a:pt x="5397" y="16807"/>
                </a:lnTo>
                <a:lnTo>
                  <a:pt x="0" y="29157"/>
                </a:lnTo>
                <a:lnTo>
                  <a:pt x="622" y="44678"/>
                </a:lnTo>
                <a:lnTo>
                  <a:pt x="5285" y="57586"/>
                </a:lnTo>
                <a:lnTo>
                  <a:pt x="13291" y="67423"/>
                </a:lnTo>
                <a:lnTo>
                  <a:pt x="23944" y="73735"/>
                </a:lnTo>
                <a:lnTo>
                  <a:pt x="40614" y="73877"/>
                </a:lnTo>
                <a:lnTo>
                  <a:pt x="54222" y="70207"/>
                </a:lnTo>
                <a:lnTo>
                  <a:pt x="64587" y="63354"/>
                </a:lnTo>
                <a:lnTo>
                  <a:pt x="71532" y="53945"/>
                </a:lnTo>
                <a:lnTo>
                  <a:pt x="72460" y="50798"/>
                </a:lnTo>
                <a:lnTo>
                  <a:pt x="36263" y="47879"/>
                </a:lnTo>
                <a:lnTo>
                  <a:pt x="37863" y="28067"/>
                </a:lnTo>
                <a:lnTo>
                  <a:pt x="73526" y="28067"/>
                </a:lnTo>
                <a:lnTo>
                  <a:pt x="68126" y="16207"/>
                </a:lnTo>
                <a:lnTo>
                  <a:pt x="59019" y="6875"/>
                </a:lnTo>
                <a:lnTo>
                  <a:pt x="47142" y="1218"/>
                </a:lnTo>
                <a:lnTo>
                  <a:pt x="40124" y="0"/>
                </a:lnTo>
                <a:close/>
              </a:path>
              <a:path w="978535" h="149225">
                <a:moveTo>
                  <a:pt x="37863" y="28067"/>
                </a:moveTo>
                <a:lnTo>
                  <a:pt x="36263" y="47879"/>
                </a:lnTo>
                <a:lnTo>
                  <a:pt x="72460" y="50798"/>
                </a:lnTo>
                <a:lnTo>
                  <a:pt x="74875" y="42610"/>
                </a:lnTo>
                <a:lnTo>
                  <a:pt x="73893" y="30978"/>
                </a:lnTo>
                <a:lnTo>
                  <a:pt x="37863" y="28067"/>
                </a:lnTo>
                <a:close/>
              </a:path>
              <a:path w="978535" h="149225">
                <a:moveTo>
                  <a:pt x="73526" y="28067"/>
                </a:moveTo>
                <a:lnTo>
                  <a:pt x="37863" y="28067"/>
                </a:lnTo>
                <a:lnTo>
                  <a:pt x="73893" y="30978"/>
                </a:lnTo>
                <a:lnTo>
                  <a:pt x="73674" y="28392"/>
                </a:lnTo>
                <a:lnTo>
                  <a:pt x="73526" y="28067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8327" y="1926335"/>
            <a:ext cx="480059" cy="609600"/>
          </a:xfrm>
          <a:custGeom>
            <a:avLst/>
            <a:gdLst/>
            <a:ahLst/>
            <a:cxnLst/>
            <a:rect l="l" t="t" r="r" b="b"/>
            <a:pathLst>
              <a:path w="480059" h="609600">
                <a:moveTo>
                  <a:pt x="240029" y="0"/>
                </a:moveTo>
                <a:lnTo>
                  <a:pt x="201096" y="3990"/>
                </a:lnTo>
                <a:lnTo>
                  <a:pt x="164162" y="15544"/>
                </a:lnTo>
                <a:lnTo>
                  <a:pt x="129723" y="34032"/>
                </a:lnTo>
                <a:lnTo>
                  <a:pt x="98272" y="58826"/>
                </a:lnTo>
                <a:lnTo>
                  <a:pt x="70304" y="89296"/>
                </a:lnTo>
                <a:lnTo>
                  <a:pt x="46312" y="124815"/>
                </a:lnTo>
                <a:lnTo>
                  <a:pt x="26792" y="164753"/>
                </a:lnTo>
                <a:lnTo>
                  <a:pt x="12237" y="208483"/>
                </a:lnTo>
                <a:lnTo>
                  <a:pt x="3141" y="255374"/>
                </a:lnTo>
                <a:lnTo>
                  <a:pt x="0" y="304800"/>
                </a:lnTo>
                <a:lnTo>
                  <a:pt x="795" y="329790"/>
                </a:lnTo>
                <a:lnTo>
                  <a:pt x="6976" y="378027"/>
                </a:lnTo>
                <a:lnTo>
                  <a:pt x="18863" y="423416"/>
                </a:lnTo>
                <a:lnTo>
                  <a:pt x="35962" y="465328"/>
                </a:lnTo>
                <a:lnTo>
                  <a:pt x="57780" y="503135"/>
                </a:lnTo>
                <a:lnTo>
                  <a:pt x="83821" y="536208"/>
                </a:lnTo>
                <a:lnTo>
                  <a:pt x="113593" y="563919"/>
                </a:lnTo>
                <a:lnTo>
                  <a:pt x="146600" y="585638"/>
                </a:lnTo>
                <a:lnTo>
                  <a:pt x="182348" y="600738"/>
                </a:lnTo>
                <a:lnTo>
                  <a:pt x="220344" y="608589"/>
                </a:lnTo>
                <a:lnTo>
                  <a:pt x="240029" y="609600"/>
                </a:lnTo>
                <a:lnTo>
                  <a:pt x="259715" y="608589"/>
                </a:lnTo>
                <a:lnTo>
                  <a:pt x="297711" y="600738"/>
                </a:lnTo>
                <a:lnTo>
                  <a:pt x="333459" y="585638"/>
                </a:lnTo>
                <a:lnTo>
                  <a:pt x="366466" y="563919"/>
                </a:lnTo>
                <a:lnTo>
                  <a:pt x="396238" y="536208"/>
                </a:lnTo>
                <a:lnTo>
                  <a:pt x="422279" y="503135"/>
                </a:lnTo>
                <a:lnTo>
                  <a:pt x="444097" y="465328"/>
                </a:lnTo>
                <a:lnTo>
                  <a:pt x="461196" y="423416"/>
                </a:lnTo>
                <a:lnTo>
                  <a:pt x="473083" y="378027"/>
                </a:lnTo>
                <a:lnTo>
                  <a:pt x="479264" y="329790"/>
                </a:lnTo>
                <a:lnTo>
                  <a:pt x="480059" y="304800"/>
                </a:lnTo>
                <a:lnTo>
                  <a:pt x="479264" y="279809"/>
                </a:lnTo>
                <a:lnTo>
                  <a:pt x="473083" y="231572"/>
                </a:lnTo>
                <a:lnTo>
                  <a:pt x="461196" y="186183"/>
                </a:lnTo>
                <a:lnTo>
                  <a:pt x="444097" y="144271"/>
                </a:lnTo>
                <a:lnTo>
                  <a:pt x="422279" y="106464"/>
                </a:lnTo>
                <a:lnTo>
                  <a:pt x="396238" y="73391"/>
                </a:lnTo>
                <a:lnTo>
                  <a:pt x="366466" y="45680"/>
                </a:lnTo>
                <a:lnTo>
                  <a:pt x="333459" y="23961"/>
                </a:lnTo>
                <a:lnTo>
                  <a:pt x="297711" y="8861"/>
                </a:lnTo>
                <a:lnTo>
                  <a:pt x="259715" y="1010"/>
                </a:lnTo>
                <a:lnTo>
                  <a:pt x="240029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86794" y="3154628"/>
            <a:ext cx="1612900" cy="3035300"/>
          </a:xfrm>
          <a:custGeom>
            <a:avLst/>
            <a:gdLst/>
            <a:ahLst/>
            <a:cxnLst/>
            <a:rect l="l" t="t" r="r" b="b"/>
            <a:pathLst>
              <a:path w="1612900" h="3035300">
                <a:moveTo>
                  <a:pt x="1505439" y="0"/>
                </a:moveTo>
                <a:lnTo>
                  <a:pt x="1441975" y="2845"/>
                </a:lnTo>
                <a:lnTo>
                  <a:pt x="1317178" y="16089"/>
                </a:lnTo>
                <a:lnTo>
                  <a:pt x="1195714" y="38931"/>
                </a:lnTo>
                <a:lnTo>
                  <a:pt x="1077954" y="70957"/>
                </a:lnTo>
                <a:lnTo>
                  <a:pt x="964269" y="111751"/>
                </a:lnTo>
                <a:lnTo>
                  <a:pt x="855028" y="160896"/>
                </a:lnTo>
                <a:lnTo>
                  <a:pt x="750604" y="217978"/>
                </a:lnTo>
                <a:lnTo>
                  <a:pt x="651365" y="282580"/>
                </a:lnTo>
                <a:lnTo>
                  <a:pt x="557685" y="354287"/>
                </a:lnTo>
                <a:lnTo>
                  <a:pt x="469932" y="432684"/>
                </a:lnTo>
                <a:lnTo>
                  <a:pt x="388478" y="517354"/>
                </a:lnTo>
                <a:lnTo>
                  <a:pt x="313693" y="607881"/>
                </a:lnTo>
                <a:lnTo>
                  <a:pt x="245948" y="703851"/>
                </a:lnTo>
                <a:lnTo>
                  <a:pt x="185615" y="804848"/>
                </a:lnTo>
                <a:lnTo>
                  <a:pt x="133062" y="910455"/>
                </a:lnTo>
                <a:lnTo>
                  <a:pt x="88663" y="1020258"/>
                </a:lnTo>
                <a:lnTo>
                  <a:pt x="52786" y="1133840"/>
                </a:lnTo>
                <a:lnTo>
                  <a:pt x="25802" y="1250786"/>
                </a:lnTo>
                <a:lnTo>
                  <a:pt x="8083" y="1370680"/>
                </a:lnTo>
                <a:lnTo>
                  <a:pt x="0" y="1493106"/>
                </a:lnTo>
                <a:lnTo>
                  <a:pt x="1922" y="1617650"/>
                </a:lnTo>
                <a:lnTo>
                  <a:pt x="13974" y="1741547"/>
                </a:lnTo>
                <a:lnTo>
                  <a:pt x="35720" y="1862031"/>
                </a:lnTo>
                <a:lnTo>
                  <a:pt x="66745" y="1978737"/>
                </a:lnTo>
                <a:lnTo>
                  <a:pt x="106636" y="2091302"/>
                </a:lnTo>
                <a:lnTo>
                  <a:pt x="154976" y="2199362"/>
                </a:lnTo>
                <a:lnTo>
                  <a:pt x="211353" y="2302552"/>
                </a:lnTo>
                <a:lnTo>
                  <a:pt x="275352" y="2400509"/>
                </a:lnTo>
                <a:lnTo>
                  <a:pt x="346559" y="2492868"/>
                </a:lnTo>
                <a:lnTo>
                  <a:pt x="424559" y="2579266"/>
                </a:lnTo>
                <a:lnTo>
                  <a:pt x="508937" y="2659339"/>
                </a:lnTo>
                <a:lnTo>
                  <a:pt x="599280" y="2732722"/>
                </a:lnTo>
                <a:lnTo>
                  <a:pt x="695174" y="2799052"/>
                </a:lnTo>
                <a:lnTo>
                  <a:pt x="796203" y="2857964"/>
                </a:lnTo>
                <a:lnTo>
                  <a:pt x="901954" y="2909095"/>
                </a:lnTo>
                <a:lnTo>
                  <a:pt x="1012012" y="2952081"/>
                </a:lnTo>
                <a:lnTo>
                  <a:pt x="1125963" y="2986557"/>
                </a:lnTo>
                <a:lnTo>
                  <a:pt x="1243392" y="3012160"/>
                </a:lnTo>
                <a:lnTo>
                  <a:pt x="1363886" y="3028525"/>
                </a:lnTo>
                <a:lnTo>
                  <a:pt x="1487030" y="3035289"/>
                </a:lnTo>
                <a:lnTo>
                  <a:pt x="1612409" y="3032087"/>
                </a:lnTo>
                <a:lnTo>
                  <a:pt x="1587296" y="2762936"/>
                </a:lnTo>
                <a:lnTo>
                  <a:pt x="1536336" y="2762936"/>
                </a:lnTo>
                <a:lnTo>
                  <a:pt x="1433349" y="2760835"/>
                </a:lnTo>
                <a:lnTo>
                  <a:pt x="1332595" y="2750645"/>
                </a:lnTo>
                <a:lnTo>
                  <a:pt x="1234399" y="2732680"/>
                </a:lnTo>
                <a:lnTo>
                  <a:pt x="1139087" y="2707255"/>
                </a:lnTo>
                <a:lnTo>
                  <a:pt x="1046983" y="2674684"/>
                </a:lnTo>
                <a:lnTo>
                  <a:pt x="958413" y="2635281"/>
                </a:lnTo>
                <a:lnTo>
                  <a:pt x="873703" y="2589359"/>
                </a:lnTo>
                <a:lnTo>
                  <a:pt x="793178" y="2537235"/>
                </a:lnTo>
                <a:lnTo>
                  <a:pt x="717164" y="2479220"/>
                </a:lnTo>
                <a:lnTo>
                  <a:pt x="645986" y="2415631"/>
                </a:lnTo>
                <a:lnTo>
                  <a:pt x="579970" y="2346780"/>
                </a:lnTo>
                <a:lnTo>
                  <a:pt x="519440" y="2272982"/>
                </a:lnTo>
                <a:lnTo>
                  <a:pt x="464724" y="2194552"/>
                </a:lnTo>
                <a:lnTo>
                  <a:pt x="416145" y="2111803"/>
                </a:lnTo>
                <a:lnTo>
                  <a:pt x="374030" y="2025049"/>
                </a:lnTo>
                <a:lnTo>
                  <a:pt x="338703" y="1934605"/>
                </a:lnTo>
                <a:lnTo>
                  <a:pt x="310491" y="1840786"/>
                </a:lnTo>
                <a:lnTo>
                  <a:pt x="289719" y="1743904"/>
                </a:lnTo>
                <a:lnTo>
                  <a:pt x="276712" y="1644275"/>
                </a:lnTo>
                <a:lnTo>
                  <a:pt x="271797" y="1542212"/>
                </a:lnTo>
                <a:lnTo>
                  <a:pt x="275204" y="1439968"/>
                </a:lnTo>
                <a:lnTo>
                  <a:pt x="286738" y="1339841"/>
                </a:lnTo>
                <a:lnTo>
                  <a:pt x="306077" y="1242158"/>
                </a:lnTo>
                <a:lnTo>
                  <a:pt x="332900" y="1147246"/>
                </a:lnTo>
                <a:lnTo>
                  <a:pt x="366886" y="1055431"/>
                </a:lnTo>
                <a:lnTo>
                  <a:pt x="407714" y="967039"/>
                </a:lnTo>
                <a:lnTo>
                  <a:pt x="455064" y="882398"/>
                </a:lnTo>
                <a:lnTo>
                  <a:pt x="508614" y="801834"/>
                </a:lnTo>
                <a:lnTo>
                  <a:pt x="568044" y="725674"/>
                </a:lnTo>
                <a:lnTo>
                  <a:pt x="633032" y="654244"/>
                </a:lnTo>
                <a:lnTo>
                  <a:pt x="703258" y="587870"/>
                </a:lnTo>
                <a:lnTo>
                  <a:pt x="778402" y="526880"/>
                </a:lnTo>
                <a:lnTo>
                  <a:pt x="858141" y="471601"/>
                </a:lnTo>
                <a:lnTo>
                  <a:pt x="942155" y="422357"/>
                </a:lnTo>
                <a:lnTo>
                  <a:pt x="1030123" y="379477"/>
                </a:lnTo>
                <a:lnTo>
                  <a:pt x="1121725" y="343287"/>
                </a:lnTo>
                <a:lnTo>
                  <a:pt x="1216639" y="314114"/>
                </a:lnTo>
                <a:lnTo>
                  <a:pt x="1314545" y="292283"/>
                </a:lnTo>
                <a:lnTo>
                  <a:pt x="1415121" y="278122"/>
                </a:lnTo>
                <a:lnTo>
                  <a:pt x="1518048" y="271958"/>
                </a:lnTo>
                <a:lnTo>
                  <a:pt x="1505439" y="0"/>
                </a:lnTo>
                <a:close/>
              </a:path>
              <a:path w="1612900" h="3035300">
                <a:moveTo>
                  <a:pt x="1587107" y="2760917"/>
                </a:moveTo>
                <a:lnTo>
                  <a:pt x="1574440" y="2761614"/>
                </a:lnTo>
                <a:lnTo>
                  <a:pt x="1561760" y="2762184"/>
                </a:lnTo>
                <a:lnTo>
                  <a:pt x="1549061" y="2762624"/>
                </a:lnTo>
                <a:lnTo>
                  <a:pt x="1536336" y="2762936"/>
                </a:lnTo>
                <a:lnTo>
                  <a:pt x="1587296" y="2762936"/>
                </a:lnTo>
                <a:lnTo>
                  <a:pt x="1587107" y="2760917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41468" y="3151758"/>
            <a:ext cx="1587500" cy="3043555"/>
          </a:xfrm>
          <a:custGeom>
            <a:avLst/>
            <a:gdLst/>
            <a:ahLst/>
            <a:cxnLst/>
            <a:rect l="l" t="t" r="r" b="b"/>
            <a:pathLst>
              <a:path w="1587500" h="3043554">
                <a:moveTo>
                  <a:pt x="53975" y="0"/>
                </a:moveTo>
                <a:lnTo>
                  <a:pt x="63393" y="282682"/>
                </a:lnTo>
                <a:lnTo>
                  <a:pt x="76089" y="282747"/>
                </a:lnTo>
                <a:lnTo>
                  <a:pt x="101481" y="283241"/>
                </a:lnTo>
                <a:lnTo>
                  <a:pt x="228190" y="293363"/>
                </a:lnTo>
                <a:lnTo>
                  <a:pt x="326845" y="310381"/>
                </a:lnTo>
                <a:lnTo>
                  <a:pt x="422537" y="334945"/>
                </a:lnTo>
                <a:lnTo>
                  <a:pt x="514964" y="366720"/>
                </a:lnTo>
                <a:lnTo>
                  <a:pt x="603822" y="405372"/>
                </a:lnTo>
                <a:lnTo>
                  <a:pt x="688808" y="450566"/>
                </a:lnTo>
                <a:lnTo>
                  <a:pt x="769622" y="501969"/>
                </a:lnTo>
                <a:lnTo>
                  <a:pt x="845959" y="559247"/>
                </a:lnTo>
                <a:lnTo>
                  <a:pt x="917518" y="622063"/>
                </a:lnTo>
                <a:lnTo>
                  <a:pt x="983996" y="690086"/>
                </a:lnTo>
                <a:lnTo>
                  <a:pt x="1045090" y="762979"/>
                </a:lnTo>
                <a:lnTo>
                  <a:pt x="1100499" y="840409"/>
                </a:lnTo>
                <a:lnTo>
                  <a:pt x="1149918" y="922042"/>
                </a:lnTo>
                <a:lnTo>
                  <a:pt x="1193047" y="1007543"/>
                </a:lnTo>
                <a:lnTo>
                  <a:pt x="1229582" y="1096577"/>
                </a:lnTo>
                <a:lnTo>
                  <a:pt x="1259221" y="1188811"/>
                </a:lnTo>
                <a:lnTo>
                  <a:pt x="1281662" y="1283910"/>
                </a:lnTo>
                <a:lnTo>
                  <a:pt x="1296601" y="1381540"/>
                </a:lnTo>
                <a:lnTo>
                  <a:pt x="1303737" y="1481366"/>
                </a:lnTo>
                <a:lnTo>
                  <a:pt x="1302766" y="1583054"/>
                </a:lnTo>
                <a:lnTo>
                  <a:pt x="1293590" y="1684354"/>
                </a:lnTo>
                <a:lnTo>
                  <a:pt x="1276534" y="1782995"/>
                </a:lnTo>
                <a:lnTo>
                  <a:pt x="1251933" y="1878677"/>
                </a:lnTo>
                <a:lnTo>
                  <a:pt x="1220119" y="1971096"/>
                </a:lnTo>
                <a:lnTo>
                  <a:pt x="1181429" y="2059950"/>
                </a:lnTo>
                <a:lnTo>
                  <a:pt x="1136197" y="2144936"/>
                </a:lnTo>
                <a:lnTo>
                  <a:pt x="1084755" y="2225752"/>
                </a:lnTo>
                <a:lnTo>
                  <a:pt x="1027440" y="2302095"/>
                </a:lnTo>
                <a:lnTo>
                  <a:pt x="964585" y="2373662"/>
                </a:lnTo>
                <a:lnTo>
                  <a:pt x="896525" y="2440152"/>
                </a:lnTo>
                <a:lnTo>
                  <a:pt x="823593" y="2501261"/>
                </a:lnTo>
                <a:lnTo>
                  <a:pt x="746125" y="2556688"/>
                </a:lnTo>
                <a:lnTo>
                  <a:pt x="664454" y="2606128"/>
                </a:lnTo>
                <a:lnTo>
                  <a:pt x="578916" y="2649281"/>
                </a:lnTo>
                <a:lnTo>
                  <a:pt x="489843" y="2685842"/>
                </a:lnTo>
                <a:lnTo>
                  <a:pt x="397571" y="2715511"/>
                </a:lnTo>
                <a:lnTo>
                  <a:pt x="302434" y="2737984"/>
                </a:lnTo>
                <a:lnTo>
                  <a:pt x="204766" y="2752958"/>
                </a:lnTo>
                <a:lnTo>
                  <a:pt x="104902" y="2760131"/>
                </a:lnTo>
                <a:lnTo>
                  <a:pt x="3165" y="2760131"/>
                </a:lnTo>
                <a:lnTo>
                  <a:pt x="0" y="3042024"/>
                </a:lnTo>
                <a:lnTo>
                  <a:pt x="25368" y="3042887"/>
                </a:lnTo>
                <a:lnTo>
                  <a:pt x="50775" y="3043330"/>
                </a:lnTo>
                <a:lnTo>
                  <a:pt x="76200" y="3043351"/>
                </a:lnTo>
                <a:lnTo>
                  <a:pt x="200977" y="3037358"/>
                </a:lnTo>
                <a:lnTo>
                  <a:pt x="322905" y="3021559"/>
                </a:lnTo>
                <a:lnTo>
                  <a:pt x="441593" y="2996348"/>
                </a:lnTo>
                <a:lnTo>
                  <a:pt x="556654" y="2962120"/>
                </a:lnTo>
                <a:lnTo>
                  <a:pt x="667699" y="2919270"/>
                </a:lnTo>
                <a:lnTo>
                  <a:pt x="774338" y="2868192"/>
                </a:lnTo>
                <a:lnTo>
                  <a:pt x="876182" y="2809281"/>
                </a:lnTo>
                <a:lnTo>
                  <a:pt x="947785" y="2760131"/>
                </a:lnTo>
                <a:lnTo>
                  <a:pt x="104902" y="2760131"/>
                </a:lnTo>
                <a:lnTo>
                  <a:pt x="949140" y="2759202"/>
                </a:lnTo>
                <a:lnTo>
                  <a:pt x="1063935" y="2669536"/>
                </a:lnTo>
                <a:lnTo>
                  <a:pt x="1149064" y="2589493"/>
                </a:lnTo>
                <a:lnTo>
                  <a:pt x="1227845" y="2503195"/>
                </a:lnTo>
                <a:lnTo>
                  <a:pt x="1299887" y="2411036"/>
                </a:lnTo>
                <a:lnTo>
                  <a:pt x="1364802" y="2313412"/>
                </a:lnTo>
                <a:lnTo>
                  <a:pt x="1422201" y="2210718"/>
                </a:lnTo>
                <a:lnTo>
                  <a:pt x="1471696" y="2103346"/>
                </a:lnTo>
                <a:lnTo>
                  <a:pt x="1512897" y="1991693"/>
                </a:lnTo>
                <a:lnTo>
                  <a:pt x="1545416" y="1876153"/>
                </a:lnTo>
                <a:lnTo>
                  <a:pt x="1568864" y="1757121"/>
                </a:lnTo>
                <a:lnTo>
                  <a:pt x="1582852" y="1634990"/>
                </a:lnTo>
                <a:lnTo>
                  <a:pt x="1586992" y="1510157"/>
                </a:lnTo>
                <a:lnTo>
                  <a:pt x="1581024" y="1385399"/>
                </a:lnTo>
                <a:lnTo>
                  <a:pt x="1565248" y="1263493"/>
                </a:lnTo>
                <a:lnTo>
                  <a:pt x="1540061" y="1144828"/>
                </a:lnTo>
                <a:lnTo>
                  <a:pt x="1505855" y="1029793"/>
                </a:lnTo>
                <a:lnTo>
                  <a:pt x="1463026" y="918775"/>
                </a:lnTo>
                <a:lnTo>
                  <a:pt x="1411968" y="812164"/>
                </a:lnTo>
                <a:lnTo>
                  <a:pt x="1353075" y="710349"/>
                </a:lnTo>
                <a:lnTo>
                  <a:pt x="1286742" y="613717"/>
                </a:lnTo>
                <a:lnTo>
                  <a:pt x="1213363" y="522659"/>
                </a:lnTo>
                <a:lnTo>
                  <a:pt x="1133332" y="437562"/>
                </a:lnTo>
                <a:lnTo>
                  <a:pt x="1047045" y="358816"/>
                </a:lnTo>
                <a:lnTo>
                  <a:pt x="954895" y="286808"/>
                </a:lnTo>
                <a:lnTo>
                  <a:pt x="857277" y="221928"/>
                </a:lnTo>
                <a:lnTo>
                  <a:pt x="754585" y="164565"/>
                </a:lnTo>
                <a:lnTo>
                  <a:pt x="647214" y="115107"/>
                </a:lnTo>
                <a:lnTo>
                  <a:pt x="535558" y="73943"/>
                </a:lnTo>
                <a:lnTo>
                  <a:pt x="420012" y="41461"/>
                </a:lnTo>
                <a:lnTo>
                  <a:pt x="300970" y="18051"/>
                </a:lnTo>
                <a:lnTo>
                  <a:pt x="178826" y="4101"/>
                </a:lnTo>
                <a:lnTo>
                  <a:pt x="53975" y="0"/>
                </a:lnTo>
                <a:close/>
              </a:path>
            </a:pathLst>
          </a:custGeom>
          <a:solidFill>
            <a:srgbClr val="5FBCD5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30233" y="1829790"/>
            <a:ext cx="755015" cy="426720"/>
          </a:xfrm>
          <a:custGeom>
            <a:avLst/>
            <a:gdLst/>
            <a:ahLst/>
            <a:cxnLst/>
            <a:rect l="l" t="t" r="r" b="b"/>
            <a:pathLst>
              <a:path w="755015" h="426719">
                <a:moveTo>
                  <a:pt x="34215" y="350445"/>
                </a:moveTo>
                <a:lnTo>
                  <a:pt x="0" y="382912"/>
                </a:lnTo>
                <a:lnTo>
                  <a:pt x="194" y="394911"/>
                </a:lnTo>
                <a:lnTo>
                  <a:pt x="8063" y="408497"/>
                </a:lnTo>
                <a:lnTo>
                  <a:pt x="17274" y="418118"/>
                </a:lnTo>
                <a:lnTo>
                  <a:pt x="27368" y="423942"/>
                </a:lnTo>
                <a:lnTo>
                  <a:pt x="37886" y="426140"/>
                </a:lnTo>
                <a:lnTo>
                  <a:pt x="48367" y="424882"/>
                </a:lnTo>
                <a:lnTo>
                  <a:pt x="60687" y="417045"/>
                </a:lnTo>
                <a:lnTo>
                  <a:pt x="69325" y="407600"/>
                </a:lnTo>
                <a:lnTo>
                  <a:pt x="74328" y="397110"/>
                </a:lnTo>
                <a:lnTo>
                  <a:pt x="42344" y="397028"/>
                </a:lnTo>
                <a:lnTo>
                  <a:pt x="33200" y="379502"/>
                </a:lnTo>
                <a:lnTo>
                  <a:pt x="65053" y="363078"/>
                </a:lnTo>
                <a:lnTo>
                  <a:pt x="56289" y="355763"/>
                </a:lnTo>
                <a:lnTo>
                  <a:pt x="45524" y="351313"/>
                </a:lnTo>
                <a:lnTo>
                  <a:pt x="34215" y="350445"/>
                </a:lnTo>
                <a:close/>
              </a:path>
              <a:path w="755015" h="426719">
                <a:moveTo>
                  <a:pt x="65053" y="363078"/>
                </a:moveTo>
                <a:lnTo>
                  <a:pt x="33200" y="379502"/>
                </a:lnTo>
                <a:lnTo>
                  <a:pt x="42344" y="397028"/>
                </a:lnTo>
                <a:lnTo>
                  <a:pt x="74614" y="380386"/>
                </a:lnTo>
                <a:lnTo>
                  <a:pt x="73609" y="375253"/>
                </a:lnTo>
                <a:lnTo>
                  <a:pt x="65866" y="363756"/>
                </a:lnTo>
                <a:lnTo>
                  <a:pt x="65053" y="363078"/>
                </a:lnTo>
                <a:close/>
              </a:path>
              <a:path w="755015" h="426719">
                <a:moveTo>
                  <a:pt x="74614" y="380386"/>
                </a:moveTo>
                <a:lnTo>
                  <a:pt x="42344" y="397028"/>
                </a:lnTo>
                <a:lnTo>
                  <a:pt x="74338" y="397028"/>
                </a:lnTo>
                <a:lnTo>
                  <a:pt x="75740" y="386140"/>
                </a:lnTo>
                <a:lnTo>
                  <a:pt x="74614" y="380386"/>
                </a:lnTo>
                <a:close/>
              </a:path>
              <a:path w="755015" h="426719">
                <a:moveTo>
                  <a:pt x="680491" y="45755"/>
                </a:moveTo>
                <a:lnTo>
                  <a:pt x="65053" y="363078"/>
                </a:lnTo>
                <a:lnTo>
                  <a:pt x="65866" y="363756"/>
                </a:lnTo>
                <a:lnTo>
                  <a:pt x="73609" y="375253"/>
                </a:lnTo>
                <a:lnTo>
                  <a:pt x="74614" y="380386"/>
                </a:lnTo>
                <a:lnTo>
                  <a:pt x="689983" y="63039"/>
                </a:lnTo>
                <a:lnTo>
                  <a:pt x="689251" y="62427"/>
                </a:lnTo>
                <a:lnTo>
                  <a:pt x="681495" y="50937"/>
                </a:lnTo>
                <a:lnTo>
                  <a:pt x="680491" y="45755"/>
                </a:lnTo>
                <a:close/>
              </a:path>
              <a:path w="755015" h="426719">
                <a:moveTo>
                  <a:pt x="753543" y="29109"/>
                </a:moveTo>
                <a:lnTo>
                  <a:pt x="712777" y="29109"/>
                </a:lnTo>
                <a:lnTo>
                  <a:pt x="721794" y="46635"/>
                </a:lnTo>
                <a:lnTo>
                  <a:pt x="689983" y="63039"/>
                </a:lnTo>
                <a:lnTo>
                  <a:pt x="698834" y="70435"/>
                </a:lnTo>
                <a:lnTo>
                  <a:pt x="709594" y="74910"/>
                </a:lnTo>
                <a:lnTo>
                  <a:pt x="720879" y="75798"/>
                </a:lnTo>
                <a:lnTo>
                  <a:pt x="732040" y="73049"/>
                </a:lnTo>
                <a:lnTo>
                  <a:pt x="734748" y="71781"/>
                </a:lnTo>
                <a:lnTo>
                  <a:pt x="744667" y="64406"/>
                </a:lnTo>
                <a:lnTo>
                  <a:pt x="751508" y="54617"/>
                </a:lnTo>
                <a:lnTo>
                  <a:pt x="754986" y="43291"/>
                </a:lnTo>
                <a:lnTo>
                  <a:pt x="754814" y="31306"/>
                </a:lnTo>
                <a:lnTo>
                  <a:pt x="753543" y="29109"/>
                </a:lnTo>
                <a:close/>
              </a:path>
              <a:path w="755015" h="426719">
                <a:moveTo>
                  <a:pt x="712777" y="29109"/>
                </a:moveTo>
                <a:lnTo>
                  <a:pt x="680491" y="45755"/>
                </a:lnTo>
                <a:lnTo>
                  <a:pt x="681495" y="50937"/>
                </a:lnTo>
                <a:lnTo>
                  <a:pt x="689251" y="62427"/>
                </a:lnTo>
                <a:lnTo>
                  <a:pt x="689983" y="63039"/>
                </a:lnTo>
                <a:lnTo>
                  <a:pt x="721794" y="46635"/>
                </a:lnTo>
                <a:lnTo>
                  <a:pt x="712777" y="29109"/>
                </a:lnTo>
                <a:close/>
              </a:path>
              <a:path w="755015" h="426719">
                <a:moveTo>
                  <a:pt x="717145" y="0"/>
                </a:moveTo>
                <a:lnTo>
                  <a:pt x="680794" y="29018"/>
                </a:lnTo>
                <a:lnTo>
                  <a:pt x="679378" y="40009"/>
                </a:lnTo>
                <a:lnTo>
                  <a:pt x="680491" y="45755"/>
                </a:lnTo>
                <a:lnTo>
                  <a:pt x="712777" y="29109"/>
                </a:lnTo>
                <a:lnTo>
                  <a:pt x="753543" y="29109"/>
                </a:lnTo>
                <a:lnTo>
                  <a:pt x="746946" y="17694"/>
                </a:lnTo>
                <a:lnTo>
                  <a:pt x="737741" y="8054"/>
                </a:lnTo>
                <a:lnTo>
                  <a:pt x="727654" y="2213"/>
                </a:lnTo>
                <a:lnTo>
                  <a:pt x="717145" y="0"/>
                </a:lnTo>
                <a:close/>
              </a:path>
            </a:pathLst>
          </a:custGeom>
          <a:solidFill>
            <a:srgbClr val="5FBCD5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197595" y="1629155"/>
            <a:ext cx="457200" cy="486409"/>
          </a:xfrm>
          <a:custGeom>
            <a:avLst/>
            <a:gdLst/>
            <a:ahLst/>
            <a:cxnLst/>
            <a:rect l="l" t="t" r="r" b="b"/>
            <a:pathLst>
              <a:path w="457200" h="486410">
                <a:moveTo>
                  <a:pt x="228600" y="0"/>
                </a:moveTo>
                <a:lnTo>
                  <a:pt x="173669" y="7065"/>
                </a:lnTo>
                <a:lnTo>
                  <a:pt x="123551" y="27133"/>
                </a:lnTo>
                <a:lnTo>
                  <a:pt x="79835" y="58516"/>
                </a:lnTo>
                <a:lnTo>
                  <a:pt x="44110" y="99523"/>
                </a:lnTo>
                <a:lnTo>
                  <a:pt x="17966" y="148464"/>
                </a:lnTo>
                <a:lnTo>
                  <a:pt x="2992" y="203651"/>
                </a:lnTo>
                <a:lnTo>
                  <a:pt x="0" y="243078"/>
                </a:lnTo>
                <a:lnTo>
                  <a:pt x="757" y="263012"/>
                </a:lnTo>
                <a:lnTo>
                  <a:pt x="6644" y="301489"/>
                </a:lnTo>
                <a:lnTo>
                  <a:pt x="25518" y="354782"/>
                </a:lnTo>
                <a:lnTo>
                  <a:pt x="55032" y="401266"/>
                </a:lnTo>
                <a:lnTo>
                  <a:pt x="93597" y="439253"/>
                </a:lnTo>
                <a:lnTo>
                  <a:pt x="139624" y="467052"/>
                </a:lnTo>
                <a:lnTo>
                  <a:pt x="191523" y="482974"/>
                </a:lnTo>
                <a:lnTo>
                  <a:pt x="228600" y="486156"/>
                </a:lnTo>
                <a:lnTo>
                  <a:pt x="247346" y="485350"/>
                </a:lnTo>
                <a:lnTo>
                  <a:pt x="300849" y="473762"/>
                </a:lnTo>
                <a:lnTo>
                  <a:pt x="349010" y="449735"/>
                </a:lnTo>
                <a:lnTo>
                  <a:pt x="390239" y="414956"/>
                </a:lnTo>
                <a:lnTo>
                  <a:pt x="422947" y="371117"/>
                </a:lnTo>
                <a:lnTo>
                  <a:pt x="445544" y="319905"/>
                </a:lnTo>
                <a:lnTo>
                  <a:pt x="454207" y="282504"/>
                </a:lnTo>
                <a:lnTo>
                  <a:pt x="457200" y="243078"/>
                </a:lnTo>
                <a:lnTo>
                  <a:pt x="456442" y="223143"/>
                </a:lnTo>
                <a:lnTo>
                  <a:pt x="450555" y="184666"/>
                </a:lnTo>
                <a:lnTo>
                  <a:pt x="431681" y="131373"/>
                </a:lnTo>
                <a:lnTo>
                  <a:pt x="402167" y="84889"/>
                </a:lnTo>
                <a:lnTo>
                  <a:pt x="363602" y="46902"/>
                </a:lnTo>
                <a:lnTo>
                  <a:pt x="317575" y="19103"/>
                </a:lnTo>
                <a:lnTo>
                  <a:pt x="265676" y="3181"/>
                </a:lnTo>
                <a:lnTo>
                  <a:pt x="228600" y="0"/>
                </a:lnTo>
                <a:close/>
              </a:path>
            </a:pathLst>
          </a:custGeom>
          <a:solidFill>
            <a:srgbClr val="5FBCD5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688064" y="2207765"/>
            <a:ext cx="612775" cy="367030"/>
          </a:xfrm>
          <a:custGeom>
            <a:avLst/>
            <a:gdLst/>
            <a:ahLst/>
            <a:cxnLst/>
            <a:rect l="l" t="t" r="r" b="b"/>
            <a:pathLst>
              <a:path w="612775" h="367030">
                <a:moveTo>
                  <a:pt x="537727" y="320638"/>
                </a:moveTo>
                <a:lnTo>
                  <a:pt x="536495" y="326404"/>
                </a:lnTo>
                <a:lnTo>
                  <a:pt x="537691" y="337379"/>
                </a:lnTo>
                <a:lnTo>
                  <a:pt x="542473" y="347940"/>
                </a:lnTo>
                <a:lnTo>
                  <a:pt x="550914" y="357536"/>
                </a:lnTo>
                <a:lnTo>
                  <a:pt x="563091" y="365617"/>
                </a:lnTo>
                <a:lnTo>
                  <a:pt x="573535" y="367037"/>
                </a:lnTo>
                <a:lnTo>
                  <a:pt x="584069" y="365023"/>
                </a:lnTo>
                <a:lnTo>
                  <a:pt x="594247" y="359394"/>
                </a:lnTo>
                <a:lnTo>
                  <a:pt x="603622" y="349969"/>
                </a:lnTo>
                <a:lnTo>
                  <a:pt x="610910" y="337949"/>
                </a:lnTo>
                <a:lnTo>
                  <a:pt x="569602" y="337949"/>
                </a:lnTo>
                <a:lnTo>
                  <a:pt x="537727" y="320638"/>
                </a:lnTo>
                <a:close/>
              </a:path>
              <a:path w="612775" h="367030">
                <a:moveTo>
                  <a:pt x="547723" y="303491"/>
                </a:moveTo>
                <a:lnTo>
                  <a:pt x="546805" y="304228"/>
                </a:lnTo>
                <a:lnTo>
                  <a:pt x="538811" y="315566"/>
                </a:lnTo>
                <a:lnTo>
                  <a:pt x="537727" y="320638"/>
                </a:lnTo>
                <a:lnTo>
                  <a:pt x="569602" y="337949"/>
                </a:lnTo>
                <a:lnTo>
                  <a:pt x="579127" y="320550"/>
                </a:lnTo>
                <a:lnTo>
                  <a:pt x="547723" y="303491"/>
                </a:lnTo>
                <a:close/>
              </a:path>
              <a:path w="612775" h="367030">
                <a:moveTo>
                  <a:pt x="578616" y="291469"/>
                </a:moveTo>
                <a:lnTo>
                  <a:pt x="567354" y="292147"/>
                </a:lnTo>
                <a:lnTo>
                  <a:pt x="556535" y="296411"/>
                </a:lnTo>
                <a:lnTo>
                  <a:pt x="547723" y="303491"/>
                </a:lnTo>
                <a:lnTo>
                  <a:pt x="579127" y="320550"/>
                </a:lnTo>
                <a:lnTo>
                  <a:pt x="569602" y="337949"/>
                </a:lnTo>
                <a:lnTo>
                  <a:pt x="610910" y="337949"/>
                </a:lnTo>
                <a:lnTo>
                  <a:pt x="611747" y="336567"/>
                </a:lnTo>
                <a:lnTo>
                  <a:pt x="612155" y="324622"/>
                </a:lnTo>
                <a:lnTo>
                  <a:pt x="608903" y="313255"/>
                </a:lnTo>
                <a:lnTo>
                  <a:pt x="602252" y="303349"/>
                </a:lnTo>
                <a:lnTo>
                  <a:pt x="592462" y="295785"/>
                </a:lnTo>
                <a:lnTo>
                  <a:pt x="589676" y="294411"/>
                </a:lnTo>
                <a:lnTo>
                  <a:pt x="578616" y="291469"/>
                </a:lnTo>
                <a:close/>
              </a:path>
              <a:path w="612775" h="367030">
                <a:moveTo>
                  <a:pt x="74539" y="46460"/>
                </a:moveTo>
                <a:lnTo>
                  <a:pt x="73493" y="51427"/>
                </a:lnTo>
                <a:lnTo>
                  <a:pt x="65506" y="62812"/>
                </a:lnTo>
                <a:lnTo>
                  <a:pt x="64493" y="63630"/>
                </a:lnTo>
                <a:lnTo>
                  <a:pt x="537727" y="320638"/>
                </a:lnTo>
                <a:lnTo>
                  <a:pt x="538811" y="315566"/>
                </a:lnTo>
                <a:lnTo>
                  <a:pt x="546805" y="304228"/>
                </a:lnTo>
                <a:lnTo>
                  <a:pt x="547723" y="303491"/>
                </a:lnTo>
                <a:lnTo>
                  <a:pt x="74539" y="46460"/>
                </a:lnTo>
                <a:close/>
              </a:path>
              <a:path w="612775" h="367030">
                <a:moveTo>
                  <a:pt x="38645" y="0"/>
                </a:moveTo>
                <a:lnTo>
                  <a:pt x="407" y="30545"/>
                </a:lnTo>
                <a:lnTo>
                  <a:pt x="0" y="42483"/>
                </a:lnTo>
                <a:lnTo>
                  <a:pt x="3251" y="53868"/>
                </a:lnTo>
                <a:lnTo>
                  <a:pt x="9902" y="63799"/>
                </a:lnTo>
                <a:lnTo>
                  <a:pt x="19692" y="71376"/>
                </a:lnTo>
                <a:lnTo>
                  <a:pt x="22655" y="72827"/>
                </a:lnTo>
                <a:lnTo>
                  <a:pt x="33705" y="75703"/>
                </a:lnTo>
                <a:lnTo>
                  <a:pt x="44963" y="74975"/>
                </a:lnTo>
                <a:lnTo>
                  <a:pt x="55779" y="70670"/>
                </a:lnTo>
                <a:lnTo>
                  <a:pt x="64493" y="63630"/>
                </a:lnTo>
                <a:lnTo>
                  <a:pt x="33154" y="46611"/>
                </a:lnTo>
                <a:lnTo>
                  <a:pt x="42552" y="29085"/>
                </a:lnTo>
                <a:lnTo>
                  <a:pt x="74260" y="29085"/>
                </a:lnTo>
                <a:lnTo>
                  <a:pt x="69704" y="19098"/>
                </a:lnTo>
                <a:lnTo>
                  <a:pt x="61238" y="9491"/>
                </a:lnTo>
                <a:lnTo>
                  <a:pt x="49063" y="1406"/>
                </a:lnTo>
                <a:lnTo>
                  <a:pt x="38645" y="0"/>
                </a:lnTo>
                <a:close/>
              </a:path>
              <a:path w="612775" h="367030">
                <a:moveTo>
                  <a:pt x="42552" y="29085"/>
                </a:moveTo>
                <a:lnTo>
                  <a:pt x="33154" y="46611"/>
                </a:lnTo>
                <a:lnTo>
                  <a:pt x="64493" y="63630"/>
                </a:lnTo>
                <a:lnTo>
                  <a:pt x="65506" y="62812"/>
                </a:lnTo>
                <a:lnTo>
                  <a:pt x="73493" y="51427"/>
                </a:lnTo>
                <a:lnTo>
                  <a:pt x="74539" y="46460"/>
                </a:lnTo>
                <a:lnTo>
                  <a:pt x="42552" y="29085"/>
                </a:lnTo>
                <a:close/>
              </a:path>
              <a:path w="612775" h="367030">
                <a:moveTo>
                  <a:pt x="74260" y="29085"/>
                </a:moveTo>
                <a:lnTo>
                  <a:pt x="42552" y="29085"/>
                </a:lnTo>
                <a:lnTo>
                  <a:pt x="74539" y="46460"/>
                </a:lnTo>
                <a:lnTo>
                  <a:pt x="75767" y="40629"/>
                </a:lnTo>
                <a:lnTo>
                  <a:pt x="74525" y="29665"/>
                </a:lnTo>
                <a:lnTo>
                  <a:pt x="74260" y="29085"/>
                </a:lnTo>
                <a:close/>
              </a:path>
            </a:pathLst>
          </a:custGeom>
          <a:solidFill>
            <a:srgbClr val="5FBCD5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99119" y="2348483"/>
            <a:ext cx="455930" cy="547370"/>
          </a:xfrm>
          <a:custGeom>
            <a:avLst/>
            <a:gdLst/>
            <a:ahLst/>
            <a:cxnLst/>
            <a:rect l="l" t="t" r="r" b="b"/>
            <a:pathLst>
              <a:path w="455929" h="547369">
                <a:moveTo>
                  <a:pt x="227837" y="0"/>
                </a:moveTo>
                <a:lnTo>
                  <a:pt x="173077" y="7947"/>
                </a:lnTo>
                <a:lnTo>
                  <a:pt x="123122" y="30524"/>
                </a:lnTo>
                <a:lnTo>
                  <a:pt x="79553" y="65834"/>
                </a:lnTo>
                <a:lnTo>
                  <a:pt x="54836" y="95509"/>
                </a:lnTo>
                <a:lnTo>
                  <a:pt x="34129" y="129437"/>
                </a:lnTo>
                <a:lnTo>
                  <a:pt x="17901" y="167056"/>
                </a:lnTo>
                <a:lnTo>
                  <a:pt x="6620" y="207803"/>
                </a:lnTo>
                <a:lnTo>
                  <a:pt x="755" y="251115"/>
                </a:lnTo>
                <a:lnTo>
                  <a:pt x="0" y="273557"/>
                </a:lnTo>
                <a:lnTo>
                  <a:pt x="755" y="296000"/>
                </a:lnTo>
                <a:lnTo>
                  <a:pt x="6620" y="339312"/>
                </a:lnTo>
                <a:lnTo>
                  <a:pt x="17901" y="380059"/>
                </a:lnTo>
                <a:lnTo>
                  <a:pt x="34129" y="417678"/>
                </a:lnTo>
                <a:lnTo>
                  <a:pt x="54836" y="451606"/>
                </a:lnTo>
                <a:lnTo>
                  <a:pt x="79553" y="481281"/>
                </a:lnTo>
                <a:lnTo>
                  <a:pt x="123122" y="516591"/>
                </a:lnTo>
                <a:lnTo>
                  <a:pt x="173077" y="539168"/>
                </a:lnTo>
                <a:lnTo>
                  <a:pt x="227837" y="547115"/>
                </a:lnTo>
                <a:lnTo>
                  <a:pt x="246527" y="546209"/>
                </a:lnTo>
                <a:lnTo>
                  <a:pt x="299862" y="533174"/>
                </a:lnTo>
                <a:lnTo>
                  <a:pt x="347864" y="506142"/>
                </a:lnTo>
                <a:lnTo>
                  <a:pt x="388953" y="467010"/>
                </a:lnTo>
                <a:lnTo>
                  <a:pt x="411723" y="435138"/>
                </a:lnTo>
                <a:lnTo>
                  <a:pt x="430249" y="399294"/>
                </a:lnTo>
                <a:lnTo>
                  <a:pt x="444063" y="360041"/>
                </a:lnTo>
                <a:lnTo>
                  <a:pt x="452694" y="317942"/>
                </a:lnTo>
                <a:lnTo>
                  <a:pt x="455675" y="273557"/>
                </a:lnTo>
                <a:lnTo>
                  <a:pt x="454920" y="251115"/>
                </a:lnTo>
                <a:lnTo>
                  <a:pt x="449055" y="207803"/>
                </a:lnTo>
                <a:lnTo>
                  <a:pt x="437774" y="167056"/>
                </a:lnTo>
                <a:lnTo>
                  <a:pt x="421546" y="129437"/>
                </a:lnTo>
                <a:lnTo>
                  <a:pt x="400839" y="95509"/>
                </a:lnTo>
                <a:lnTo>
                  <a:pt x="376122" y="65834"/>
                </a:lnTo>
                <a:lnTo>
                  <a:pt x="332553" y="30524"/>
                </a:lnTo>
                <a:lnTo>
                  <a:pt x="282598" y="7947"/>
                </a:lnTo>
                <a:lnTo>
                  <a:pt x="227837" y="0"/>
                </a:lnTo>
                <a:close/>
              </a:path>
            </a:pathLst>
          </a:custGeom>
          <a:solidFill>
            <a:srgbClr val="5FBCD5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313932" y="1473708"/>
            <a:ext cx="436245" cy="586740"/>
          </a:xfrm>
          <a:custGeom>
            <a:avLst/>
            <a:gdLst/>
            <a:ahLst/>
            <a:cxnLst/>
            <a:rect l="l" t="t" r="r" b="b"/>
            <a:pathLst>
              <a:path w="436245" h="586739">
                <a:moveTo>
                  <a:pt x="217932" y="0"/>
                </a:moveTo>
                <a:lnTo>
                  <a:pt x="165548" y="8524"/>
                </a:lnTo>
                <a:lnTo>
                  <a:pt x="117764" y="32740"/>
                </a:lnTo>
                <a:lnTo>
                  <a:pt x="76089" y="70609"/>
                </a:lnTo>
                <a:lnTo>
                  <a:pt x="52448" y="102436"/>
                </a:lnTo>
                <a:lnTo>
                  <a:pt x="32642" y="138822"/>
                </a:lnTo>
                <a:lnTo>
                  <a:pt x="17121" y="179165"/>
                </a:lnTo>
                <a:lnTo>
                  <a:pt x="6331" y="222860"/>
                </a:lnTo>
                <a:lnTo>
                  <a:pt x="722" y="269305"/>
                </a:lnTo>
                <a:lnTo>
                  <a:pt x="0" y="293369"/>
                </a:lnTo>
                <a:lnTo>
                  <a:pt x="722" y="317434"/>
                </a:lnTo>
                <a:lnTo>
                  <a:pt x="6331" y="363879"/>
                </a:lnTo>
                <a:lnTo>
                  <a:pt x="17121" y="407574"/>
                </a:lnTo>
                <a:lnTo>
                  <a:pt x="32642" y="447917"/>
                </a:lnTo>
                <a:lnTo>
                  <a:pt x="52448" y="484303"/>
                </a:lnTo>
                <a:lnTo>
                  <a:pt x="76089" y="516130"/>
                </a:lnTo>
                <a:lnTo>
                  <a:pt x="117764" y="553999"/>
                </a:lnTo>
                <a:lnTo>
                  <a:pt x="165548" y="578215"/>
                </a:lnTo>
                <a:lnTo>
                  <a:pt x="217932" y="586739"/>
                </a:lnTo>
                <a:lnTo>
                  <a:pt x="235810" y="585767"/>
                </a:lnTo>
                <a:lnTo>
                  <a:pt x="286828" y="571786"/>
                </a:lnTo>
                <a:lnTo>
                  <a:pt x="332745" y="542793"/>
                </a:lnTo>
                <a:lnTo>
                  <a:pt x="372046" y="500824"/>
                </a:lnTo>
                <a:lnTo>
                  <a:pt x="393825" y="466642"/>
                </a:lnTo>
                <a:lnTo>
                  <a:pt x="411545" y="428202"/>
                </a:lnTo>
                <a:lnTo>
                  <a:pt x="424757" y="386108"/>
                </a:lnTo>
                <a:lnTo>
                  <a:pt x="433012" y="340962"/>
                </a:lnTo>
                <a:lnTo>
                  <a:pt x="435863" y="293369"/>
                </a:lnTo>
                <a:lnTo>
                  <a:pt x="435141" y="269305"/>
                </a:lnTo>
                <a:lnTo>
                  <a:pt x="429532" y="222860"/>
                </a:lnTo>
                <a:lnTo>
                  <a:pt x="418742" y="179165"/>
                </a:lnTo>
                <a:lnTo>
                  <a:pt x="403221" y="138822"/>
                </a:lnTo>
                <a:lnTo>
                  <a:pt x="383415" y="102436"/>
                </a:lnTo>
                <a:lnTo>
                  <a:pt x="359774" y="70609"/>
                </a:lnTo>
                <a:lnTo>
                  <a:pt x="318099" y="32740"/>
                </a:lnTo>
                <a:lnTo>
                  <a:pt x="270315" y="8524"/>
                </a:lnTo>
                <a:lnTo>
                  <a:pt x="217932" y="0"/>
                </a:lnTo>
                <a:close/>
              </a:path>
            </a:pathLst>
          </a:custGeom>
          <a:solidFill>
            <a:srgbClr val="5FBCD5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639552" y="1811525"/>
            <a:ext cx="612775" cy="367030"/>
          </a:xfrm>
          <a:custGeom>
            <a:avLst/>
            <a:gdLst/>
            <a:ahLst/>
            <a:cxnLst/>
            <a:rect l="l" t="t" r="r" b="b"/>
            <a:pathLst>
              <a:path w="612775" h="367030">
                <a:moveTo>
                  <a:pt x="537727" y="320638"/>
                </a:moveTo>
                <a:lnTo>
                  <a:pt x="536495" y="326404"/>
                </a:lnTo>
                <a:lnTo>
                  <a:pt x="537691" y="337379"/>
                </a:lnTo>
                <a:lnTo>
                  <a:pt x="542473" y="347940"/>
                </a:lnTo>
                <a:lnTo>
                  <a:pt x="550914" y="357536"/>
                </a:lnTo>
                <a:lnTo>
                  <a:pt x="563091" y="365617"/>
                </a:lnTo>
                <a:lnTo>
                  <a:pt x="573535" y="367037"/>
                </a:lnTo>
                <a:lnTo>
                  <a:pt x="584069" y="365023"/>
                </a:lnTo>
                <a:lnTo>
                  <a:pt x="594247" y="359394"/>
                </a:lnTo>
                <a:lnTo>
                  <a:pt x="603622" y="349969"/>
                </a:lnTo>
                <a:lnTo>
                  <a:pt x="610910" y="337949"/>
                </a:lnTo>
                <a:lnTo>
                  <a:pt x="569602" y="337949"/>
                </a:lnTo>
                <a:lnTo>
                  <a:pt x="537727" y="320638"/>
                </a:lnTo>
                <a:close/>
              </a:path>
              <a:path w="612775" h="367030">
                <a:moveTo>
                  <a:pt x="547723" y="303491"/>
                </a:moveTo>
                <a:lnTo>
                  <a:pt x="546805" y="304228"/>
                </a:lnTo>
                <a:lnTo>
                  <a:pt x="538811" y="315566"/>
                </a:lnTo>
                <a:lnTo>
                  <a:pt x="537727" y="320638"/>
                </a:lnTo>
                <a:lnTo>
                  <a:pt x="569602" y="337949"/>
                </a:lnTo>
                <a:lnTo>
                  <a:pt x="579127" y="320550"/>
                </a:lnTo>
                <a:lnTo>
                  <a:pt x="547723" y="303491"/>
                </a:lnTo>
                <a:close/>
              </a:path>
              <a:path w="612775" h="367030">
                <a:moveTo>
                  <a:pt x="578616" y="291469"/>
                </a:moveTo>
                <a:lnTo>
                  <a:pt x="567354" y="292147"/>
                </a:lnTo>
                <a:lnTo>
                  <a:pt x="556535" y="296411"/>
                </a:lnTo>
                <a:lnTo>
                  <a:pt x="547723" y="303491"/>
                </a:lnTo>
                <a:lnTo>
                  <a:pt x="579127" y="320550"/>
                </a:lnTo>
                <a:lnTo>
                  <a:pt x="569602" y="337949"/>
                </a:lnTo>
                <a:lnTo>
                  <a:pt x="610910" y="337949"/>
                </a:lnTo>
                <a:lnTo>
                  <a:pt x="611747" y="336567"/>
                </a:lnTo>
                <a:lnTo>
                  <a:pt x="612155" y="324622"/>
                </a:lnTo>
                <a:lnTo>
                  <a:pt x="608903" y="313255"/>
                </a:lnTo>
                <a:lnTo>
                  <a:pt x="602252" y="303349"/>
                </a:lnTo>
                <a:lnTo>
                  <a:pt x="592462" y="295785"/>
                </a:lnTo>
                <a:lnTo>
                  <a:pt x="589676" y="294411"/>
                </a:lnTo>
                <a:lnTo>
                  <a:pt x="578616" y="291469"/>
                </a:lnTo>
                <a:close/>
              </a:path>
              <a:path w="612775" h="367030">
                <a:moveTo>
                  <a:pt x="74539" y="46460"/>
                </a:moveTo>
                <a:lnTo>
                  <a:pt x="73493" y="51427"/>
                </a:lnTo>
                <a:lnTo>
                  <a:pt x="65506" y="62812"/>
                </a:lnTo>
                <a:lnTo>
                  <a:pt x="64493" y="63630"/>
                </a:lnTo>
                <a:lnTo>
                  <a:pt x="537727" y="320638"/>
                </a:lnTo>
                <a:lnTo>
                  <a:pt x="538811" y="315566"/>
                </a:lnTo>
                <a:lnTo>
                  <a:pt x="546805" y="304228"/>
                </a:lnTo>
                <a:lnTo>
                  <a:pt x="547723" y="303491"/>
                </a:lnTo>
                <a:lnTo>
                  <a:pt x="74539" y="46460"/>
                </a:lnTo>
                <a:close/>
              </a:path>
              <a:path w="612775" h="367030">
                <a:moveTo>
                  <a:pt x="38645" y="0"/>
                </a:moveTo>
                <a:lnTo>
                  <a:pt x="407" y="30545"/>
                </a:lnTo>
                <a:lnTo>
                  <a:pt x="0" y="42483"/>
                </a:lnTo>
                <a:lnTo>
                  <a:pt x="3251" y="53868"/>
                </a:lnTo>
                <a:lnTo>
                  <a:pt x="9902" y="63799"/>
                </a:lnTo>
                <a:lnTo>
                  <a:pt x="19692" y="71376"/>
                </a:lnTo>
                <a:lnTo>
                  <a:pt x="22655" y="72827"/>
                </a:lnTo>
                <a:lnTo>
                  <a:pt x="33705" y="75703"/>
                </a:lnTo>
                <a:lnTo>
                  <a:pt x="44963" y="74975"/>
                </a:lnTo>
                <a:lnTo>
                  <a:pt x="55779" y="70670"/>
                </a:lnTo>
                <a:lnTo>
                  <a:pt x="64493" y="63630"/>
                </a:lnTo>
                <a:lnTo>
                  <a:pt x="33154" y="46611"/>
                </a:lnTo>
                <a:lnTo>
                  <a:pt x="42552" y="29085"/>
                </a:lnTo>
                <a:lnTo>
                  <a:pt x="74260" y="29085"/>
                </a:lnTo>
                <a:lnTo>
                  <a:pt x="69704" y="19098"/>
                </a:lnTo>
                <a:lnTo>
                  <a:pt x="61238" y="9491"/>
                </a:lnTo>
                <a:lnTo>
                  <a:pt x="49063" y="1406"/>
                </a:lnTo>
                <a:lnTo>
                  <a:pt x="38645" y="0"/>
                </a:lnTo>
                <a:close/>
              </a:path>
              <a:path w="612775" h="367030">
                <a:moveTo>
                  <a:pt x="42552" y="29085"/>
                </a:moveTo>
                <a:lnTo>
                  <a:pt x="33154" y="46611"/>
                </a:lnTo>
                <a:lnTo>
                  <a:pt x="64493" y="63630"/>
                </a:lnTo>
                <a:lnTo>
                  <a:pt x="65506" y="62812"/>
                </a:lnTo>
                <a:lnTo>
                  <a:pt x="73493" y="51427"/>
                </a:lnTo>
                <a:lnTo>
                  <a:pt x="74539" y="46460"/>
                </a:lnTo>
                <a:lnTo>
                  <a:pt x="42552" y="29085"/>
                </a:lnTo>
                <a:close/>
              </a:path>
              <a:path w="612775" h="367030">
                <a:moveTo>
                  <a:pt x="74260" y="29085"/>
                </a:moveTo>
                <a:lnTo>
                  <a:pt x="42552" y="29085"/>
                </a:lnTo>
                <a:lnTo>
                  <a:pt x="74539" y="46460"/>
                </a:lnTo>
                <a:lnTo>
                  <a:pt x="75767" y="40629"/>
                </a:lnTo>
                <a:lnTo>
                  <a:pt x="74525" y="29665"/>
                </a:lnTo>
                <a:lnTo>
                  <a:pt x="74260" y="29085"/>
                </a:lnTo>
                <a:close/>
              </a:path>
            </a:pathLst>
          </a:custGeom>
          <a:solidFill>
            <a:srgbClr val="5FBCD5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091171" y="1900427"/>
            <a:ext cx="871855" cy="1036319"/>
          </a:xfrm>
          <a:custGeom>
            <a:avLst/>
            <a:gdLst/>
            <a:ahLst/>
            <a:cxnLst/>
            <a:rect l="l" t="t" r="r" b="b"/>
            <a:pathLst>
              <a:path w="871854" h="1036319">
                <a:moveTo>
                  <a:pt x="435863" y="0"/>
                </a:moveTo>
                <a:lnTo>
                  <a:pt x="365178" y="6782"/>
                </a:lnTo>
                <a:lnTo>
                  <a:pt x="298118" y="26420"/>
                </a:lnTo>
                <a:lnTo>
                  <a:pt x="235584" y="57843"/>
                </a:lnTo>
                <a:lnTo>
                  <a:pt x="178472" y="99986"/>
                </a:lnTo>
                <a:lnTo>
                  <a:pt x="127682" y="151780"/>
                </a:lnTo>
                <a:lnTo>
                  <a:pt x="84112" y="212159"/>
                </a:lnTo>
                <a:lnTo>
                  <a:pt x="48660" y="280053"/>
                </a:lnTo>
                <a:lnTo>
                  <a:pt x="34260" y="316485"/>
                </a:lnTo>
                <a:lnTo>
                  <a:pt x="22226" y="354397"/>
                </a:lnTo>
                <a:lnTo>
                  <a:pt x="12670" y="393653"/>
                </a:lnTo>
                <a:lnTo>
                  <a:pt x="5706" y="434121"/>
                </a:lnTo>
                <a:lnTo>
                  <a:pt x="1445" y="475668"/>
                </a:lnTo>
                <a:lnTo>
                  <a:pt x="0" y="518160"/>
                </a:lnTo>
                <a:lnTo>
                  <a:pt x="1445" y="560651"/>
                </a:lnTo>
                <a:lnTo>
                  <a:pt x="5706" y="602198"/>
                </a:lnTo>
                <a:lnTo>
                  <a:pt x="12670" y="642666"/>
                </a:lnTo>
                <a:lnTo>
                  <a:pt x="22226" y="681922"/>
                </a:lnTo>
                <a:lnTo>
                  <a:pt x="34260" y="719834"/>
                </a:lnTo>
                <a:lnTo>
                  <a:pt x="48660" y="756266"/>
                </a:lnTo>
                <a:lnTo>
                  <a:pt x="65315" y="791086"/>
                </a:lnTo>
                <a:lnTo>
                  <a:pt x="104938" y="855356"/>
                </a:lnTo>
                <a:lnTo>
                  <a:pt x="152231" y="911575"/>
                </a:lnTo>
                <a:lnTo>
                  <a:pt x="206294" y="958677"/>
                </a:lnTo>
                <a:lnTo>
                  <a:pt x="266229" y="995594"/>
                </a:lnTo>
                <a:lnTo>
                  <a:pt x="331139" y="1021258"/>
                </a:lnTo>
                <a:lnTo>
                  <a:pt x="400123" y="1034602"/>
                </a:lnTo>
                <a:lnTo>
                  <a:pt x="435863" y="1036320"/>
                </a:lnTo>
                <a:lnTo>
                  <a:pt x="471604" y="1034602"/>
                </a:lnTo>
                <a:lnTo>
                  <a:pt x="540588" y="1021258"/>
                </a:lnTo>
                <a:lnTo>
                  <a:pt x="605498" y="995594"/>
                </a:lnTo>
                <a:lnTo>
                  <a:pt x="665433" y="958677"/>
                </a:lnTo>
                <a:lnTo>
                  <a:pt x="719496" y="911575"/>
                </a:lnTo>
                <a:lnTo>
                  <a:pt x="766789" y="855356"/>
                </a:lnTo>
                <a:lnTo>
                  <a:pt x="806412" y="791086"/>
                </a:lnTo>
                <a:lnTo>
                  <a:pt x="823067" y="756266"/>
                </a:lnTo>
                <a:lnTo>
                  <a:pt x="837467" y="719834"/>
                </a:lnTo>
                <a:lnTo>
                  <a:pt x="849501" y="681922"/>
                </a:lnTo>
                <a:lnTo>
                  <a:pt x="859057" y="642666"/>
                </a:lnTo>
                <a:lnTo>
                  <a:pt x="866021" y="602198"/>
                </a:lnTo>
                <a:lnTo>
                  <a:pt x="870282" y="560651"/>
                </a:lnTo>
                <a:lnTo>
                  <a:pt x="871727" y="518160"/>
                </a:lnTo>
                <a:lnTo>
                  <a:pt x="870282" y="475668"/>
                </a:lnTo>
                <a:lnTo>
                  <a:pt x="866021" y="434121"/>
                </a:lnTo>
                <a:lnTo>
                  <a:pt x="859057" y="393653"/>
                </a:lnTo>
                <a:lnTo>
                  <a:pt x="849501" y="354397"/>
                </a:lnTo>
                <a:lnTo>
                  <a:pt x="837467" y="316485"/>
                </a:lnTo>
                <a:lnTo>
                  <a:pt x="823067" y="280053"/>
                </a:lnTo>
                <a:lnTo>
                  <a:pt x="806412" y="245233"/>
                </a:lnTo>
                <a:lnTo>
                  <a:pt x="766789" y="180963"/>
                </a:lnTo>
                <a:lnTo>
                  <a:pt x="719496" y="124744"/>
                </a:lnTo>
                <a:lnTo>
                  <a:pt x="665433" y="77642"/>
                </a:lnTo>
                <a:lnTo>
                  <a:pt x="605498" y="40725"/>
                </a:lnTo>
                <a:lnTo>
                  <a:pt x="540588" y="15061"/>
                </a:lnTo>
                <a:lnTo>
                  <a:pt x="471604" y="1717"/>
                </a:lnTo>
                <a:lnTo>
                  <a:pt x="435863" y="0"/>
                </a:lnTo>
                <a:close/>
              </a:path>
            </a:pathLst>
          </a:custGeom>
          <a:solidFill>
            <a:srgbClr val="5FBCD5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58050" y="2146349"/>
            <a:ext cx="53467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有研</a:t>
            </a:r>
            <a:endParaRPr sz="2000"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000" b="1" dirty="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亿金</a:t>
            </a:r>
            <a:endParaRPr sz="2000"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700494" y="2561652"/>
            <a:ext cx="1515110" cy="1078865"/>
          </a:xfrm>
          <a:custGeom>
            <a:avLst/>
            <a:gdLst/>
            <a:ahLst/>
            <a:cxnLst/>
            <a:rect l="l" t="t" r="r" b="b"/>
            <a:pathLst>
              <a:path w="1515109" h="1078864">
                <a:moveTo>
                  <a:pt x="41442" y="1003738"/>
                </a:moveTo>
                <a:lnTo>
                  <a:pt x="1941" y="1029209"/>
                </a:lnTo>
                <a:lnTo>
                  <a:pt x="0" y="1040849"/>
                </a:lnTo>
                <a:lnTo>
                  <a:pt x="1755" y="1052659"/>
                </a:lnTo>
                <a:lnTo>
                  <a:pt x="11277" y="1065027"/>
                </a:lnTo>
                <a:lnTo>
                  <a:pt x="21579" y="1073348"/>
                </a:lnTo>
                <a:lnTo>
                  <a:pt x="32248" y="1077855"/>
                </a:lnTo>
                <a:lnTo>
                  <a:pt x="42869" y="1078782"/>
                </a:lnTo>
                <a:lnTo>
                  <a:pt x="53028" y="1076363"/>
                </a:lnTo>
                <a:lnTo>
                  <a:pt x="64280" y="1067014"/>
                </a:lnTo>
                <a:lnTo>
                  <a:pt x="71690" y="1056615"/>
                </a:lnTo>
                <a:lnTo>
                  <a:pt x="74115" y="1049465"/>
                </a:lnTo>
                <a:lnTo>
                  <a:pt x="43842" y="1049465"/>
                </a:lnTo>
                <a:lnTo>
                  <a:pt x="32412" y="1033209"/>
                </a:lnTo>
                <a:lnTo>
                  <a:pt x="61598" y="1012848"/>
                </a:lnTo>
                <a:lnTo>
                  <a:pt x="52557" y="1006941"/>
                </a:lnTo>
                <a:lnTo>
                  <a:pt x="41442" y="1003738"/>
                </a:lnTo>
                <a:close/>
              </a:path>
              <a:path w="1515109" h="1078864">
                <a:moveTo>
                  <a:pt x="61598" y="1012848"/>
                </a:moveTo>
                <a:lnTo>
                  <a:pt x="32412" y="1033209"/>
                </a:lnTo>
                <a:lnTo>
                  <a:pt x="43842" y="1049465"/>
                </a:lnTo>
                <a:lnTo>
                  <a:pt x="73618" y="1028691"/>
                </a:lnTo>
                <a:lnTo>
                  <a:pt x="72236" y="1024317"/>
                </a:lnTo>
                <a:lnTo>
                  <a:pt x="63023" y="1013779"/>
                </a:lnTo>
                <a:lnTo>
                  <a:pt x="61598" y="1012848"/>
                </a:lnTo>
                <a:close/>
              </a:path>
              <a:path w="1515109" h="1078864">
                <a:moveTo>
                  <a:pt x="73618" y="1028691"/>
                </a:moveTo>
                <a:lnTo>
                  <a:pt x="43842" y="1049465"/>
                </a:lnTo>
                <a:lnTo>
                  <a:pt x="74115" y="1049465"/>
                </a:lnTo>
                <a:lnTo>
                  <a:pt x="75396" y="1045686"/>
                </a:lnTo>
                <a:lnTo>
                  <a:pt x="75532" y="1034747"/>
                </a:lnTo>
                <a:lnTo>
                  <a:pt x="73618" y="1028691"/>
                </a:lnTo>
                <a:close/>
              </a:path>
              <a:path w="1515109" h="1078864">
                <a:moveTo>
                  <a:pt x="1441448" y="50241"/>
                </a:moveTo>
                <a:lnTo>
                  <a:pt x="61598" y="1012848"/>
                </a:lnTo>
                <a:lnTo>
                  <a:pt x="63023" y="1013779"/>
                </a:lnTo>
                <a:lnTo>
                  <a:pt x="72236" y="1024317"/>
                </a:lnTo>
                <a:lnTo>
                  <a:pt x="73618" y="1028691"/>
                </a:lnTo>
                <a:lnTo>
                  <a:pt x="1453462" y="66003"/>
                </a:lnTo>
                <a:lnTo>
                  <a:pt x="1451984" y="65035"/>
                </a:lnTo>
                <a:lnTo>
                  <a:pt x="1442765" y="54469"/>
                </a:lnTo>
                <a:lnTo>
                  <a:pt x="1441448" y="50241"/>
                </a:lnTo>
                <a:close/>
              </a:path>
              <a:path w="1515109" h="1078864">
                <a:moveTo>
                  <a:pt x="1513782" y="29401"/>
                </a:moveTo>
                <a:lnTo>
                  <a:pt x="1471322" y="29401"/>
                </a:lnTo>
                <a:lnTo>
                  <a:pt x="1482625" y="45657"/>
                </a:lnTo>
                <a:lnTo>
                  <a:pt x="1453462" y="66003"/>
                </a:lnTo>
                <a:lnTo>
                  <a:pt x="1462447" y="71894"/>
                </a:lnTo>
                <a:lnTo>
                  <a:pt x="1473555" y="75116"/>
                </a:lnTo>
                <a:lnTo>
                  <a:pt x="1484710" y="74767"/>
                </a:lnTo>
                <a:lnTo>
                  <a:pt x="1515037" y="37958"/>
                </a:lnTo>
                <a:lnTo>
                  <a:pt x="1513782" y="29401"/>
                </a:lnTo>
                <a:close/>
              </a:path>
              <a:path w="1515109" h="1078864">
                <a:moveTo>
                  <a:pt x="1471322" y="29401"/>
                </a:moveTo>
                <a:lnTo>
                  <a:pt x="1441448" y="50241"/>
                </a:lnTo>
                <a:lnTo>
                  <a:pt x="1442765" y="54469"/>
                </a:lnTo>
                <a:lnTo>
                  <a:pt x="1451984" y="65035"/>
                </a:lnTo>
                <a:lnTo>
                  <a:pt x="1453462" y="66003"/>
                </a:lnTo>
                <a:lnTo>
                  <a:pt x="1482625" y="45657"/>
                </a:lnTo>
                <a:lnTo>
                  <a:pt x="1471322" y="29401"/>
                </a:lnTo>
                <a:close/>
              </a:path>
              <a:path w="1515109" h="1078864">
                <a:moveTo>
                  <a:pt x="1472237" y="0"/>
                </a:moveTo>
                <a:lnTo>
                  <a:pt x="1439704" y="33122"/>
                </a:lnTo>
                <a:lnTo>
                  <a:pt x="1439518" y="44049"/>
                </a:lnTo>
                <a:lnTo>
                  <a:pt x="1441448" y="50241"/>
                </a:lnTo>
                <a:lnTo>
                  <a:pt x="1471322" y="29401"/>
                </a:lnTo>
                <a:lnTo>
                  <a:pt x="1513782" y="29401"/>
                </a:lnTo>
                <a:lnTo>
                  <a:pt x="1513307" y="26159"/>
                </a:lnTo>
                <a:lnTo>
                  <a:pt x="1503781" y="13763"/>
                </a:lnTo>
                <a:lnTo>
                  <a:pt x="1493483" y="5425"/>
                </a:lnTo>
                <a:lnTo>
                  <a:pt x="1482830" y="915"/>
                </a:lnTo>
                <a:lnTo>
                  <a:pt x="1472237" y="0"/>
                </a:lnTo>
                <a:close/>
              </a:path>
            </a:pathLst>
          </a:custGeom>
          <a:solidFill>
            <a:srgbClr val="5FBCD5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215895" y="1143000"/>
            <a:ext cx="388620" cy="486409"/>
          </a:xfrm>
          <a:custGeom>
            <a:avLst/>
            <a:gdLst/>
            <a:ahLst/>
            <a:cxnLst/>
            <a:rect l="l" t="t" r="r" b="b"/>
            <a:pathLst>
              <a:path w="388619" h="486410">
                <a:moveTo>
                  <a:pt x="194310" y="0"/>
                </a:moveTo>
                <a:lnTo>
                  <a:pt x="147614" y="7065"/>
                </a:lnTo>
                <a:lnTo>
                  <a:pt x="105013" y="27133"/>
                </a:lnTo>
                <a:lnTo>
                  <a:pt x="67854" y="58516"/>
                </a:lnTo>
                <a:lnTo>
                  <a:pt x="37490" y="99523"/>
                </a:lnTo>
                <a:lnTo>
                  <a:pt x="15269" y="148464"/>
                </a:lnTo>
                <a:lnTo>
                  <a:pt x="2543" y="203651"/>
                </a:lnTo>
                <a:lnTo>
                  <a:pt x="0" y="243077"/>
                </a:lnTo>
                <a:lnTo>
                  <a:pt x="644" y="263012"/>
                </a:lnTo>
                <a:lnTo>
                  <a:pt x="5647" y="301489"/>
                </a:lnTo>
                <a:lnTo>
                  <a:pt x="21688" y="354782"/>
                </a:lnTo>
                <a:lnTo>
                  <a:pt x="46773" y="401266"/>
                </a:lnTo>
                <a:lnTo>
                  <a:pt x="79552" y="439253"/>
                </a:lnTo>
                <a:lnTo>
                  <a:pt x="118675" y="467052"/>
                </a:lnTo>
                <a:lnTo>
                  <a:pt x="162791" y="482974"/>
                </a:lnTo>
                <a:lnTo>
                  <a:pt x="194310" y="486155"/>
                </a:lnTo>
                <a:lnTo>
                  <a:pt x="210246" y="485350"/>
                </a:lnTo>
                <a:lnTo>
                  <a:pt x="255727" y="473762"/>
                </a:lnTo>
                <a:lnTo>
                  <a:pt x="296664" y="449735"/>
                </a:lnTo>
                <a:lnTo>
                  <a:pt x="331708" y="414956"/>
                </a:lnTo>
                <a:lnTo>
                  <a:pt x="359508" y="371117"/>
                </a:lnTo>
                <a:lnTo>
                  <a:pt x="378714" y="319905"/>
                </a:lnTo>
                <a:lnTo>
                  <a:pt x="386076" y="282504"/>
                </a:lnTo>
                <a:lnTo>
                  <a:pt x="388620" y="243077"/>
                </a:lnTo>
                <a:lnTo>
                  <a:pt x="387975" y="223143"/>
                </a:lnTo>
                <a:lnTo>
                  <a:pt x="382972" y="184666"/>
                </a:lnTo>
                <a:lnTo>
                  <a:pt x="366931" y="131373"/>
                </a:lnTo>
                <a:lnTo>
                  <a:pt x="341846" y="84889"/>
                </a:lnTo>
                <a:lnTo>
                  <a:pt x="309067" y="46902"/>
                </a:lnTo>
                <a:lnTo>
                  <a:pt x="269944" y="19103"/>
                </a:lnTo>
                <a:lnTo>
                  <a:pt x="225828" y="3181"/>
                </a:lnTo>
                <a:lnTo>
                  <a:pt x="19431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041649" y="1378704"/>
            <a:ext cx="367030" cy="612775"/>
          </a:xfrm>
          <a:custGeom>
            <a:avLst/>
            <a:gdLst/>
            <a:ahLst/>
            <a:cxnLst/>
            <a:rect l="l" t="t" r="r" b="b"/>
            <a:pathLst>
              <a:path w="367030" h="612775">
                <a:moveTo>
                  <a:pt x="40665" y="536495"/>
                </a:moveTo>
                <a:lnTo>
                  <a:pt x="1406" y="563127"/>
                </a:lnTo>
                <a:lnTo>
                  <a:pt x="0" y="573565"/>
                </a:lnTo>
                <a:lnTo>
                  <a:pt x="2027" y="584091"/>
                </a:lnTo>
                <a:lnTo>
                  <a:pt x="7672" y="594261"/>
                </a:lnTo>
                <a:lnTo>
                  <a:pt x="17117" y="603628"/>
                </a:lnTo>
                <a:lnTo>
                  <a:pt x="30545" y="611747"/>
                </a:lnTo>
                <a:lnTo>
                  <a:pt x="42483" y="612155"/>
                </a:lnTo>
                <a:lnTo>
                  <a:pt x="53868" y="608903"/>
                </a:lnTo>
                <a:lnTo>
                  <a:pt x="63799" y="602252"/>
                </a:lnTo>
                <a:lnTo>
                  <a:pt x="71376" y="592462"/>
                </a:lnTo>
                <a:lnTo>
                  <a:pt x="72779" y="589611"/>
                </a:lnTo>
                <a:lnTo>
                  <a:pt x="75545" y="579127"/>
                </a:lnTo>
                <a:lnTo>
                  <a:pt x="46611" y="579127"/>
                </a:lnTo>
                <a:lnTo>
                  <a:pt x="29085" y="569602"/>
                </a:lnTo>
                <a:lnTo>
                  <a:pt x="46406" y="537721"/>
                </a:lnTo>
                <a:lnTo>
                  <a:pt x="40665" y="536495"/>
                </a:lnTo>
                <a:close/>
              </a:path>
              <a:path w="367030" h="612775">
                <a:moveTo>
                  <a:pt x="46406" y="537721"/>
                </a:moveTo>
                <a:lnTo>
                  <a:pt x="29085" y="569602"/>
                </a:lnTo>
                <a:lnTo>
                  <a:pt x="46611" y="579127"/>
                </a:lnTo>
                <a:lnTo>
                  <a:pt x="63640" y="547762"/>
                </a:lnTo>
                <a:lnTo>
                  <a:pt x="62854" y="546789"/>
                </a:lnTo>
                <a:lnTo>
                  <a:pt x="51470" y="538802"/>
                </a:lnTo>
                <a:lnTo>
                  <a:pt x="46406" y="537721"/>
                </a:lnTo>
                <a:close/>
              </a:path>
              <a:path w="367030" h="612775">
                <a:moveTo>
                  <a:pt x="63640" y="547762"/>
                </a:moveTo>
                <a:lnTo>
                  <a:pt x="46611" y="579127"/>
                </a:lnTo>
                <a:lnTo>
                  <a:pt x="75545" y="579127"/>
                </a:lnTo>
                <a:lnTo>
                  <a:pt x="75694" y="578561"/>
                </a:lnTo>
                <a:lnTo>
                  <a:pt x="74994" y="567312"/>
                </a:lnTo>
                <a:lnTo>
                  <a:pt x="70705" y="556507"/>
                </a:lnTo>
                <a:lnTo>
                  <a:pt x="63640" y="547762"/>
                </a:lnTo>
                <a:close/>
              </a:path>
              <a:path w="367030" h="612775">
                <a:moveTo>
                  <a:pt x="303501" y="64532"/>
                </a:moveTo>
                <a:lnTo>
                  <a:pt x="46406" y="537721"/>
                </a:lnTo>
                <a:lnTo>
                  <a:pt x="51470" y="538802"/>
                </a:lnTo>
                <a:lnTo>
                  <a:pt x="62854" y="546789"/>
                </a:lnTo>
                <a:lnTo>
                  <a:pt x="63640" y="547762"/>
                </a:lnTo>
                <a:lnTo>
                  <a:pt x="320584" y="74533"/>
                </a:lnTo>
                <a:lnTo>
                  <a:pt x="315609" y="73484"/>
                </a:lnTo>
                <a:lnTo>
                  <a:pt x="304271" y="65490"/>
                </a:lnTo>
                <a:lnTo>
                  <a:pt x="303501" y="64532"/>
                </a:lnTo>
                <a:close/>
              </a:path>
              <a:path w="367030" h="612775">
                <a:moveTo>
                  <a:pt x="365982" y="33154"/>
                </a:moveTo>
                <a:lnTo>
                  <a:pt x="320550" y="33154"/>
                </a:lnTo>
                <a:lnTo>
                  <a:pt x="337949" y="42552"/>
                </a:lnTo>
                <a:lnTo>
                  <a:pt x="320584" y="74533"/>
                </a:lnTo>
                <a:lnTo>
                  <a:pt x="357543" y="61262"/>
                </a:lnTo>
                <a:lnTo>
                  <a:pt x="367037" y="38675"/>
                </a:lnTo>
                <a:lnTo>
                  <a:pt x="365982" y="33154"/>
                </a:lnTo>
                <a:close/>
              </a:path>
              <a:path w="367030" h="612775">
                <a:moveTo>
                  <a:pt x="320550" y="33154"/>
                </a:moveTo>
                <a:lnTo>
                  <a:pt x="303501" y="64532"/>
                </a:lnTo>
                <a:lnTo>
                  <a:pt x="304271" y="65490"/>
                </a:lnTo>
                <a:lnTo>
                  <a:pt x="315609" y="73484"/>
                </a:lnTo>
                <a:lnTo>
                  <a:pt x="320585" y="74532"/>
                </a:lnTo>
                <a:lnTo>
                  <a:pt x="337949" y="42552"/>
                </a:lnTo>
                <a:lnTo>
                  <a:pt x="320550" y="33154"/>
                </a:lnTo>
                <a:close/>
              </a:path>
              <a:path w="367030" h="612775">
                <a:moveTo>
                  <a:pt x="324622" y="0"/>
                </a:moveTo>
                <a:lnTo>
                  <a:pt x="291461" y="33650"/>
                </a:lnTo>
                <a:lnTo>
                  <a:pt x="292166" y="44921"/>
                </a:lnTo>
                <a:lnTo>
                  <a:pt x="296446" y="55752"/>
                </a:lnTo>
                <a:lnTo>
                  <a:pt x="303501" y="64532"/>
                </a:lnTo>
                <a:lnTo>
                  <a:pt x="320550" y="33154"/>
                </a:lnTo>
                <a:lnTo>
                  <a:pt x="365982" y="33154"/>
                </a:lnTo>
                <a:lnTo>
                  <a:pt x="365023" y="28135"/>
                </a:lnTo>
                <a:lnTo>
                  <a:pt x="359394" y="17938"/>
                </a:lnTo>
                <a:lnTo>
                  <a:pt x="349969" y="8542"/>
                </a:lnTo>
                <a:lnTo>
                  <a:pt x="336567" y="407"/>
                </a:lnTo>
                <a:lnTo>
                  <a:pt x="324622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443227" y="1866900"/>
            <a:ext cx="896619" cy="998219"/>
          </a:xfrm>
          <a:custGeom>
            <a:avLst/>
            <a:gdLst/>
            <a:ahLst/>
            <a:cxnLst/>
            <a:rect l="l" t="t" r="r" b="b"/>
            <a:pathLst>
              <a:path w="896619" h="998219">
                <a:moveTo>
                  <a:pt x="448055" y="0"/>
                </a:moveTo>
                <a:lnTo>
                  <a:pt x="375393" y="6534"/>
                </a:lnTo>
                <a:lnTo>
                  <a:pt x="306458" y="25450"/>
                </a:lnTo>
                <a:lnTo>
                  <a:pt x="242174" y="55721"/>
                </a:lnTo>
                <a:lnTo>
                  <a:pt x="183465" y="96316"/>
                </a:lnTo>
                <a:lnTo>
                  <a:pt x="131254" y="146208"/>
                </a:lnTo>
                <a:lnTo>
                  <a:pt x="86465" y="204368"/>
                </a:lnTo>
                <a:lnTo>
                  <a:pt x="50022" y="269767"/>
                </a:lnTo>
                <a:lnTo>
                  <a:pt x="22847" y="341375"/>
                </a:lnTo>
                <a:lnTo>
                  <a:pt x="13025" y="379187"/>
                </a:lnTo>
                <a:lnTo>
                  <a:pt x="5865" y="418166"/>
                </a:lnTo>
                <a:lnTo>
                  <a:pt x="1485" y="458183"/>
                </a:lnTo>
                <a:lnTo>
                  <a:pt x="0" y="499110"/>
                </a:lnTo>
                <a:lnTo>
                  <a:pt x="1485" y="540036"/>
                </a:lnTo>
                <a:lnTo>
                  <a:pt x="5865" y="580053"/>
                </a:lnTo>
                <a:lnTo>
                  <a:pt x="13025" y="619032"/>
                </a:lnTo>
                <a:lnTo>
                  <a:pt x="22847" y="656843"/>
                </a:lnTo>
                <a:lnTo>
                  <a:pt x="35218" y="693360"/>
                </a:lnTo>
                <a:lnTo>
                  <a:pt x="67143" y="761992"/>
                </a:lnTo>
                <a:lnTo>
                  <a:pt x="107874" y="823900"/>
                </a:lnTo>
                <a:lnTo>
                  <a:pt x="156489" y="878054"/>
                </a:lnTo>
                <a:lnTo>
                  <a:pt x="212065" y="923427"/>
                </a:lnTo>
                <a:lnTo>
                  <a:pt x="273677" y="958988"/>
                </a:lnTo>
                <a:lnTo>
                  <a:pt x="340401" y="983711"/>
                </a:lnTo>
                <a:lnTo>
                  <a:pt x="411316" y="996565"/>
                </a:lnTo>
                <a:lnTo>
                  <a:pt x="448055" y="998220"/>
                </a:lnTo>
                <a:lnTo>
                  <a:pt x="484795" y="996565"/>
                </a:lnTo>
                <a:lnTo>
                  <a:pt x="555710" y="983711"/>
                </a:lnTo>
                <a:lnTo>
                  <a:pt x="622434" y="958988"/>
                </a:lnTo>
                <a:lnTo>
                  <a:pt x="684046" y="923427"/>
                </a:lnTo>
                <a:lnTo>
                  <a:pt x="739622" y="878054"/>
                </a:lnTo>
                <a:lnTo>
                  <a:pt x="788237" y="823900"/>
                </a:lnTo>
                <a:lnTo>
                  <a:pt x="828968" y="761992"/>
                </a:lnTo>
                <a:lnTo>
                  <a:pt x="860893" y="693360"/>
                </a:lnTo>
                <a:lnTo>
                  <a:pt x="873264" y="656843"/>
                </a:lnTo>
                <a:lnTo>
                  <a:pt x="883086" y="619032"/>
                </a:lnTo>
                <a:lnTo>
                  <a:pt x="890246" y="580053"/>
                </a:lnTo>
                <a:lnTo>
                  <a:pt x="894626" y="540036"/>
                </a:lnTo>
                <a:lnTo>
                  <a:pt x="896111" y="499110"/>
                </a:lnTo>
                <a:lnTo>
                  <a:pt x="894626" y="458183"/>
                </a:lnTo>
                <a:lnTo>
                  <a:pt x="890246" y="418166"/>
                </a:lnTo>
                <a:lnTo>
                  <a:pt x="883086" y="379187"/>
                </a:lnTo>
                <a:lnTo>
                  <a:pt x="873264" y="341375"/>
                </a:lnTo>
                <a:lnTo>
                  <a:pt x="860893" y="304859"/>
                </a:lnTo>
                <a:lnTo>
                  <a:pt x="828968" y="236227"/>
                </a:lnTo>
                <a:lnTo>
                  <a:pt x="788237" y="174319"/>
                </a:lnTo>
                <a:lnTo>
                  <a:pt x="739622" y="120165"/>
                </a:lnTo>
                <a:lnTo>
                  <a:pt x="684046" y="74792"/>
                </a:lnTo>
                <a:lnTo>
                  <a:pt x="622434" y="39231"/>
                </a:lnTo>
                <a:lnTo>
                  <a:pt x="555710" y="14508"/>
                </a:lnTo>
                <a:lnTo>
                  <a:pt x="484795" y="1654"/>
                </a:lnTo>
                <a:lnTo>
                  <a:pt x="448055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24075" y="2062275"/>
            <a:ext cx="53467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499"/>
              </a:lnSpc>
            </a:pPr>
            <a:r>
              <a:rPr sz="2000" b="1" dirty="0">
                <a:solidFill>
                  <a:srgbClr val="56565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江丰 电子</a:t>
            </a:r>
            <a:endParaRPr sz="2000"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003448" y="2771961"/>
            <a:ext cx="1275080" cy="2079625"/>
          </a:xfrm>
          <a:custGeom>
            <a:avLst/>
            <a:gdLst/>
            <a:ahLst/>
            <a:cxnLst/>
            <a:rect l="l" t="t" r="r" b="b"/>
            <a:pathLst>
              <a:path w="1275079" h="2079625">
                <a:moveTo>
                  <a:pt x="1209538" y="2017336"/>
                </a:moveTo>
                <a:lnTo>
                  <a:pt x="1204749" y="2023143"/>
                </a:lnTo>
                <a:lnTo>
                  <a:pt x="1200855" y="2033123"/>
                </a:lnTo>
                <a:lnTo>
                  <a:pt x="1200139" y="2044534"/>
                </a:lnTo>
                <a:lnTo>
                  <a:pt x="1202936" y="2057002"/>
                </a:lnTo>
                <a:lnTo>
                  <a:pt x="1209577" y="2070153"/>
                </a:lnTo>
                <a:lnTo>
                  <a:pt x="1217834" y="2076180"/>
                </a:lnTo>
                <a:lnTo>
                  <a:pt x="1227798" y="2079421"/>
                </a:lnTo>
                <a:lnTo>
                  <a:pt x="1239201" y="2079513"/>
                </a:lnTo>
                <a:lnTo>
                  <a:pt x="1251778" y="2076094"/>
                </a:lnTo>
                <a:lnTo>
                  <a:pt x="1265264" y="2068799"/>
                </a:lnTo>
                <a:lnTo>
                  <a:pt x="1271663" y="2058752"/>
                </a:lnTo>
                <a:lnTo>
                  <a:pt x="1274328" y="2048577"/>
                </a:lnTo>
                <a:lnTo>
                  <a:pt x="1228193" y="2048577"/>
                </a:lnTo>
                <a:lnTo>
                  <a:pt x="1209538" y="2017336"/>
                </a:lnTo>
                <a:close/>
              </a:path>
              <a:path w="1275079" h="2079625">
                <a:moveTo>
                  <a:pt x="1227231" y="2008306"/>
                </a:moveTo>
                <a:lnTo>
                  <a:pt x="1224380" y="2008839"/>
                </a:lnTo>
                <a:lnTo>
                  <a:pt x="1211490" y="2014969"/>
                </a:lnTo>
                <a:lnTo>
                  <a:pt x="1209538" y="2017336"/>
                </a:lnTo>
                <a:lnTo>
                  <a:pt x="1228193" y="2048577"/>
                </a:lnTo>
                <a:lnTo>
                  <a:pt x="1245211" y="2038417"/>
                </a:lnTo>
                <a:lnTo>
                  <a:pt x="1227231" y="2008306"/>
                </a:lnTo>
                <a:close/>
              </a:path>
              <a:path w="1275079" h="2079625">
                <a:moveTo>
                  <a:pt x="1236743" y="2006526"/>
                </a:moveTo>
                <a:lnTo>
                  <a:pt x="1227231" y="2008306"/>
                </a:lnTo>
                <a:lnTo>
                  <a:pt x="1245211" y="2038417"/>
                </a:lnTo>
                <a:lnTo>
                  <a:pt x="1228193" y="2048577"/>
                </a:lnTo>
                <a:lnTo>
                  <a:pt x="1274328" y="2048577"/>
                </a:lnTo>
                <a:lnTo>
                  <a:pt x="1274652" y="2047339"/>
                </a:lnTo>
                <a:lnTo>
                  <a:pt x="1258127" y="2012110"/>
                </a:lnTo>
                <a:lnTo>
                  <a:pt x="1248138" y="2007719"/>
                </a:lnTo>
                <a:lnTo>
                  <a:pt x="1236743" y="2006526"/>
                </a:lnTo>
                <a:close/>
              </a:path>
              <a:path w="1275079" h="2079625">
                <a:moveTo>
                  <a:pt x="65152" y="62233"/>
                </a:moveTo>
                <a:lnTo>
                  <a:pt x="63309" y="64495"/>
                </a:lnTo>
                <a:lnTo>
                  <a:pt x="50450" y="70673"/>
                </a:lnTo>
                <a:lnTo>
                  <a:pt x="47447" y="71244"/>
                </a:lnTo>
                <a:lnTo>
                  <a:pt x="1209538" y="2017336"/>
                </a:lnTo>
                <a:lnTo>
                  <a:pt x="1211490" y="2014969"/>
                </a:lnTo>
                <a:lnTo>
                  <a:pt x="1224380" y="2008839"/>
                </a:lnTo>
                <a:lnTo>
                  <a:pt x="1227231" y="2008306"/>
                </a:lnTo>
                <a:lnTo>
                  <a:pt x="65152" y="62233"/>
                </a:lnTo>
                <a:close/>
              </a:path>
              <a:path w="1275079" h="2079625">
                <a:moveTo>
                  <a:pt x="35449" y="0"/>
                </a:moveTo>
                <a:lnTo>
                  <a:pt x="22863" y="3425"/>
                </a:lnTo>
                <a:lnTo>
                  <a:pt x="9388" y="10717"/>
                </a:lnTo>
                <a:lnTo>
                  <a:pt x="2989" y="20788"/>
                </a:lnTo>
                <a:lnTo>
                  <a:pt x="0" y="32220"/>
                </a:lnTo>
                <a:lnTo>
                  <a:pt x="653" y="44112"/>
                </a:lnTo>
                <a:lnTo>
                  <a:pt x="38101" y="73021"/>
                </a:lnTo>
                <a:lnTo>
                  <a:pt x="47447" y="71244"/>
                </a:lnTo>
                <a:lnTo>
                  <a:pt x="29440" y="41088"/>
                </a:lnTo>
                <a:lnTo>
                  <a:pt x="46458" y="30928"/>
                </a:lnTo>
                <a:lnTo>
                  <a:pt x="73691" y="30928"/>
                </a:lnTo>
                <a:lnTo>
                  <a:pt x="71781" y="22427"/>
                </a:lnTo>
                <a:lnTo>
                  <a:pt x="65140" y="9297"/>
                </a:lnTo>
                <a:lnTo>
                  <a:pt x="56859" y="3297"/>
                </a:lnTo>
                <a:lnTo>
                  <a:pt x="46871" y="78"/>
                </a:lnTo>
                <a:lnTo>
                  <a:pt x="35449" y="0"/>
                </a:lnTo>
                <a:close/>
              </a:path>
              <a:path w="1275079" h="2079625">
                <a:moveTo>
                  <a:pt x="46458" y="30928"/>
                </a:moveTo>
                <a:lnTo>
                  <a:pt x="29440" y="41088"/>
                </a:lnTo>
                <a:lnTo>
                  <a:pt x="47447" y="71244"/>
                </a:lnTo>
                <a:lnTo>
                  <a:pt x="50450" y="70673"/>
                </a:lnTo>
                <a:lnTo>
                  <a:pt x="63309" y="64495"/>
                </a:lnTo>
                <a:lnTo>
                  <a:pt x="65152" y="62233"/>
                </a:lnTo>
                <a:lnTo>
                  <a:pt x="46458" y="30928"/>
                </a:lnTo>
                <a:close/>
              </a:path>
              <a:path w="1275079" h="2079625">
                <a:moveTo>
                  <a:pt x="73691" y="30928"/>
                </a:moveTo>
                <a:lnTo>
                  <a:pt x="46458" y="30928"/>
                </a:lnTo>
                <a:lnTo>
                  <a:pt x="65152" y="62233"/>
                </a:lnTo>
                <a:lnTo>
                  <a:pt x="70003" y="56275"/>
                </a:lnTo>
                <a:lnTo>
                  <a:pt x="73873" y="46280"/>
                </a:lnTo>
                <a:lnTo>
                  <a:pt x="74579" y="34876"/>
                </a:lnTo>
                <a:lnTo>
                  <a:pt x="73691" y="30928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917950" y="4008643"/>
            <a:ext cx="1406525" cy="1645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9100"/>
              </a:lnSpc>
            </a:pPr>
            <a:r>
              <a:rPr sz="1800" b="1" spc="1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国产高纯金属 靶材在全球市 场中的占比不 足</a:t>
            </a:r>
            <a:r>
              <a:rPr sz="1800" b="1" spc="-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1</a:t>
            </a:r>
            <a:r>
              <a:rPr sz="1800" b="1" spc="1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％，</a:t>
            </a:r>
            <a:r>
              <a:rPr sz="1800" b="1" spc="1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难熔 </a:t>
            </a:r>
            <a:r>
              <a:rPr sz="1800" b="1" spc="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金属靶材则几 </a:t>
            </a:r>
            <a:r>
              <a:rPr sz="1800" b="1" spc="1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乎为零</a:t>
            </a:r>
            <a:endParaRPr sz="1800">
              <a:latin typeface="微软雅黑" panose="020B0503020204020204" pitchFamily="34" charset="-122"/>
              <a:ea typeface="微软雅黑" panose="020B0503020204020204" pitchFamily="34" charset="-122"/>
              <a:cs typeface="Microsoft JhengHe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393941" y="1627560"/>
            <a:ext cx="2286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Al</a:t>
            </a:r>
            <a:endParaRPr sz="180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543292" y="1267515"/>
            <a:ext cx="20193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6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Ti</a:t>
            </a:r>
            <a:endParaRPr sz="180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266303" y="1762180"/>
            <a:ext cx="31686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Co</a:t>
            </a:r>
            <a:endParaRPr sz="180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278748" y="2502844"/>
            <a:ext cx="31686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Cu</a:t>
            </a:r>
            <a:endParaRPr sz="180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68579" y="2114992"/>
            <a:ext cx="2286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Al</a:t>
            </a:r>
            <a:endParaRPr sz="180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299207" y="1247068"/>
            <a:ext cx="20193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6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Ti</a:t>
            </a:r>
            <a:endParaRPr sz="180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57905" y="2238303"/>
            <a:ext cx="34353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Mo</a:t>
            </a:r>
            <a:endParaRPr sz="180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898005" y="4286646"/>
            <a:ext cx="4936490" cy="2031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08634">
              <a:lnSpc>
                <a:spcPct val="150000"/>
              </a:lnSpc>
            </a:pPr>
            <a:r>
              <a:rPr sz="1800" b="1" spc="2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高纯金属钨靶和钽</a:t>
            </a:r>
            <a:r>
              <a:rPr sz="1800" b="1" spc="2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靶</a:t>
            </a:r>
            <a:r>
              <a:rPr sz="1800" b="1" spc="3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，</a:t>
            </a:r>
            <a:r>
              <a:rPr sz="1800" b="1" spc="2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几乎完全依</a:t>
            </a:r>
            <a:r>
              <a:rPr sz="1800" b="1" spc="3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赖</a:t>
            </a:r>
            <a:r>
              <a:rPr sz="1800" b="1" spc="2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进</a:t>
            </a:r>
            <a:r>
              <a:rPr sz="1800" b="1" spc="4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口</a:t>
            </a:r>
            <a:r>
              <a:rPr sz="1800" b="1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， </a:t>
            </a:r>
            <a:r>
              <a:rPr sz="1800" b="1" spc="1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是我国半导体材料的重要短板之</a:t>
            </a:r>
            <a:r>
              <a:rPr sz="1800" b="1" spc="1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一</a:t>
            </a:r>
            <a:r>
              <a:rPr sz="1800" b="1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。</a:t>
            </a:r>
            <a:endParaRPr sz="1800" dirty="0">
              <a:latin typeface="微软雅黑" panose="020B0503020204020204" pitchFamily="34" charset="-122"/>
              <a:ea typeface="微软雅黑" panose="020B0503020204020204" pitchFamily="34" charset="-122"/>
              <a:cs typeface="Microsoft JhengHei"/>
            </a:endParaRPr>
          </a:p>
          <a:p>
            <a:pPr marL="12700" indent="444500">
              <a:lnSpc>
                <a:spcPct val="100000"/>
              </a:lnSpc>
              <a:spcBef>
                <a:spcPts val="1080"/>
              </a:spcBef>
            </a:pPr>
            <a:r>
              <a:rPr sz="1800" b="1" spc="5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在中美</a:t>
            </a:r>
            <a:r>
              <a:rPr sz="1800" b="1" spc="4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贸</a:t>
            </a:r>
            <a:r>
              <a:rPr sz="1800" b="1" spc="5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易战的大</a:t>
            </a:r>
            <a:r>
              <a:rPr sz="1800" b="1" spc="4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背景</a:t>
            </a:r>
            <a:r>
              <a:rPr sz="1800" b="1" spc="8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下</a:t>
            </a:r>
            <a:r>
              <a:rPr sz="1800" b="1" spc="6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，应用</a:t>
            </a:r>
            <a:r>
              <a:rPr sz="1800" b="1" spc="5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于</a:t>
            </a:r>
            <a:r>
              <a:rPr sz="1800" b="1" spc="4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集</a:t>
            </a:r>
            <a:r>
              <a:rPr sz="1800" b="1" spc="5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成</a:t>
            </a:r>
            <a:r>
              <a:rPr sz="1800" b="1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电</a:t>
            </a:r>
            <a:endParaRPr sz="1800" dirty="0">
              <a:latin typeface="微软雅黑" panose="020B0503020204020204" pitchFamily="34" charset="-122"/>
              <a:ea typeface="微软雅黑" panose="020B0503020204020204" pitchFamily="34" charset="-122"/>
              <a:cs typeface="Microsoft JhengHei"/>
            </a:endParaRPr>
          </a:p>
          <a:p>
            <a:pPr marL="12700" marR="233045">
              <a:lnSpc>
                <a:spcPct val="150000"/>
              </a:lnSpc>
            </a:pPr>
            <a:r>
              <a:rPr sz="1800" b="1" spc="4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路的</a:t>
            </a:r>
            <a:r>
              <a:rPr sz="1800" b="1" spc="4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难熔金</a:t>
            </a:r>
            <a:r>
              <a:rPr sz="1800" b="1" spc="3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属</a:t>
            </a:r>
            <a:r>
              <a:rPr sz="1800" b="1" spc="4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靶材实现自</a:t>
            </a:r>
            <a:r>
              <a:rPr sz="1800" b="1" spc="3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主</a:t>
            </a:r>
            <a:r>
              <a:rPr sz="1800" b="1" spc="4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保</a:t>
            </a:r>
            <a:r>
              <a:rPr sz="1800" b="1" spc="6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障</a:t>
            </a:r>
            <a:r>
              <a:rPr sz="1800" b="1" spc="4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，具有</a:t>
            </a:r>
            <a:r>
              <a:rPr sz="1800" b="1" spc="3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重</a:t>
            </a:r>
            <a:r>
              <a:rPr sz="1800" b="1" spc="4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大</a:t>
            </a:r>
            <a:r>
              <a:rPr sz="1800" b="1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的 </a:t>
            </a:r>
            <a:r>
              <a:rPr sz="1800" b="1" spc="1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战略意义和市场价</a:t>
            </a:r>
            <a:r>
              <a:rPr sz="1800" b="1" spc="1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值</a:t>
            </a:r>
            <a:r>
              <a:rPr sz="1800" b="1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。</a:t>
            </a:r>
            <a:endParaRPr sz="1800" dirty="0">
              <a:latin typeface="微软雅黑" panose="020B0503020204020204" pitchFamily="34" charset="-122"/>
              <a:ea typeface="微软雅黑" panose="020B0503020204020204" pitchFamily="34" charset="-122"/>
              <a:cs typeface="Microsoft JhengHei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title" idx="4294967295"/>
          </p:nvPr>
        </p:nvSpPr>
        <p:spPr>
          <a:xfrm>
            <a:off x="209801" y="283894"/>
            <a:ext cx="1098138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4">
              <a:lnSpc>
                <a:spcPct val="100000"/>
              </a:lnSpc>
            </a:pPr>
            <a:r>
              <a:rPr spc="-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1.4 国内外发展现状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257834" y="254123"/>
            <a:ext cx="1098138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4">
              <a:lnSpc>
                <a:spcPct val="100000"/>
              </a:lnSpc>
            </a:pPr>
            <a:r>
              <a:rPr spc="-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1.4 国内外发展现状</a:t>
            </a:r>
          </a:p>
        </p:txBody>
      </p:sp>
      <p:sp>
        <p:nvSpPr>
          <p:cNvPr id="5" name="object 5"/>
          <p:cNvSpPr/>
          <p:nvPr/>
        </p:nvSpPr>
        <p:spPr>
          <a:xfrm>
            <a:off x="446531" y="845819"/>
            <a:ext cx="3328416" cy="5256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08303" y="947927"/>
            <a:ext cx="2764536" cy="4692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54024" y="2560320"/>
            <a:ext cx="2676525" cy="520065"/>
          </a:xfrm>
          <a:custGeom>
            <a:avLst/>
            <a:gdLst/>
            <a:ahLst/>
            <a:cxnLst/>
            <a:rect l="l" t="t" r="r" b="b"/>
            <a:pathLst>
              <a:path w="2676525" h="520064">
                <a:moveTo>
                  <a:pt x="2589529" y="0"/>
                </a:moveTo>
                <a:lnTo>
                  <a:pt x="86613" y="0"/>
                </a:lnTo>
                <a:lnTo>
                  <a:pt x="77147" y="510"/>
                </a:lnTo>
                <a:lnTo>
                  <a:pt x="37863" y="14999"/>
                </a:lnTo>
                <a:lnTo>
                  <a:pt x="10359" y="45481"/>
                </a:lnTo>
                <a:lnTo>
                  <a:pt x="0" y="86613"/>
                </a:lnTo>
                <a:lnTo>
                  <a:pt x="0" y="519683"/>
                </a:lnTo>
                <a:lnTo>
                  <a:pt x="2676143" y="519683"/>
                </a:lnTo>
                <a:lnTo>
                  <a:pt x="2675633" y="77140"/>
                </a:lnTo>
                <a:lnTo>
                  <a:pt x="2661144" y="37846"/>
                </a:lnTo>
                <a:lnTo>
                  <a:pt x="2630662" y="10352"/>
                </a:lnTo>
                <a:lnTo>
                  <a:pt x="2589529" y="0"/>
                </a:lnTo>
                <a:close/>
              </a:path>
            </a:pathLst>
          </a:custGeom>
          <a:solidFill>
            <a:srgbClr val="00AB93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52500" y="2558795"/>
            <a:ext cx="2679192" cy="522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77619" y="2700654"/>
            <a:ext cx="1040130" cy="259715"/>
          </a:xfrm>
          <a:custGeom>
            <a:avLst/>
            <a:gdLst/>
            <a:ahLst/>
            <a:cxnLst/>
            <a:rect l="l" t="t" r="r" b="b"/>
            <a:pathLst>
              <a:path w="1040130" h="259714">
                <a:moveTo>
                  <a:pt x="102869" y="232791"/>
                </a:moveTo>
                <a:lnTo>
                  <a:pt x="104393" y="241300"/>
                </a:lnTo>
                <a:lnTo>
                  <a:pt x="105537" y="248920"/>
                </a:lnTo>
                <a:lnTo>
                  <a:pt x="108999" y="255587"/>
                </a:lnTo>
                <a:lnTo>
                  <a:pt x="122269" y="255820"/>
                </a:lnTo>
                <a:lnTo>
                  <a:pt x="134373" y="255803"/>
                </a:lnTo>
                <a:lnTo>
                  <a:pt x="146737" y="255454"/>
                </a:lnTo>
                <a:lnTo>
                  <a:pt x="158984" y="250243"/>
                </a:lnTo>
                <a:lnTo>
                  <a:pt x="166333" y="239605"/>
                </a:lnTo>
                <a:lnTo>
                  <a:pt x="166964" y="235458"/>
                </a:lnTo>
                <a:lnTo>
                  <a:pt x="143637" y="235458"/>
                </a:lnTo>
                <a:lnTo>
                  <a:pt x="129631" y="235341"/>
                </a:lnTo>
                <a:lnTo>
                  <a:pt x="117621" y="234483"/>
                </a:lnTo>
                <a:lnTo>
                  <a:pt x="102869" y="232791"/>
                </a:lnTo>
                <a:close/>
              </a:path>
              <a:path w="1040130" h="259714">
                <a:moveTo>
                  <a:pt x="257301" y="18796"/>
                </a:moveTo>
                <a:lnTo>
                  <a:pt x="29718" y="18796"/>
                </a:lnTo>
                <a:lnTo>
                  <a:pt x="29597" y="125099"/>
                </a:lnTo>
                <a:lnTo>
                  <a:pt x="29366" y="135863"/>
                </a:lnTo>
                <a:lnTo>
                  <a:pt x="24456" y="185038"/>
                </a:lnTo>
                <a:lnTo>
                  <a:pt x="7281" y="230462"/>
                </a:lnTo>
                <a:lnTo>
                  <a:pt x="0" y="242189"/>
                </a:lnTo>
                <a:lnTo>
                  <a:pt x="5461" y="248285"/>
                </a:lnTo>
                <a:lnTo>
                  <a:pt x="10287" y="254254"/>
                </a:lnTo>
                <a:lnTo>
                  <a:pt x="18119" y="254980"/>
                </a:lnTo>
                <a:lnTo>
                  <a:pt x="25210" y="243371"/>
                </a:lnTo>
                <a:lnTo>
                  <a:pt x="43643" y="197398"/>
                </a:lnTo>
                <a:lnTo>
                  <a:pt x="49291" y="154301"/>
                </a:lnTo>
                <a:lnTo>
                  <a:pt x="50545" y="37719"/>
                </a:lnTo>
                <a:lnTo>
                  <a:pt x="257301" y="37719"/>
                </a:lnTo>
                <a:lnTo>
                  <a:pt x="257301" y="18796"/>
                </a:lnTo>
                <a:close/>
              </a:path>
              <a:path w="1040130" h="259714">
                <a:moveTo>
                  <a:pt x="203454" y="175768"/>
                </a:moveTo>
                <a:lnTo>
                  <a:pt x="193564" y="193874"/>
                </a:lnTo>
                <a:lnTo>
                  <a:pt x="202581" y="203234"/>
                </a:lnTo>
                <a:lnTo>
                  <a:pt x="211340" y="212647"/>
                </a:lnTo>
                <a:lnTo>
                  <a:pt x="219845" y="222116"/>
                </a:lnTo>
                <a:lnTo>
                  <a:pt x="228091" y="231631"/>
                </a:lnTo>
                <a:lnTo>
                  <a:pt x="236168" y="241300"/>
                </a:lnTo>
                <a:lnTo>
                  <a:pt x="243839" y="250825"/>
                </a:lnTo>
                <a:lnTo>
                  <a:pt x="257298" y="230742"/>
                </a:lnTo>
                <a:lnTo>
                  <a:pt x="223275" y="194951"/>
                </a:lnTo>
                <a:lnTo>
                  <a:pt x="213603" y="185466"/>
                </a:lnTo>
                <a:lnTo>
                  <a:pt x="203454" y="175768"/>
                </a:lnTo>
                <a:close/>
              </a:path>
              <a:path w="1040130" h="259714">
                <a:moveTo>
                  <a:pt x="101854" y="175260"/>
                </a:moveTo>
                <a:lnTo>
                  <a:pt x="72498" y="215381"/>
                </a:lnTo>
                <a:lnTo>
                  <a:pt x="49010" y="241011"/>
                </a:lnTo>
                <a:lnTo>
                  <a:pt x="58841" y="246629"/>
                </a:lnTo>
                <a:lnTo>
                  <a:pt x="96593" y="218645"/>
                </a:lnTo>
                <a:lnTo>
                  <a:pt x="119761" y="187071"/>
                </a:lnTo>
                <a:lnTo>
                  <a:pt x="101854" y="175260"/>
                </a:lnTo>
                <a:close/>
              </a:path>
              <a:path w="1040130" h="259714">
                <a:moveTo>
                  <a:pt x="168782" y="165100"/>
                </a:moveTo>
                <a:lnTo>
                  <a:pt x="147955" y="165100"/>
                </a:lnTo>
                <a:lnTo>
                  <a:pt x="147882" y="230462"/>
                </a:lnTo>
                <a:lnTo>
                  <a:pt x="143637" y="235458"/>
                </a:lnTo>
                <a:lnTo>
                  <a:pt x="166964" y="235458"/>
                </a:lnTo>
                <a:lnTo>
                  <a:pt x="168782" y="223520"/>
                </a:lnTo>
                <a:lnTo>
                  <a:pt x="168782" y="165100"/>
                </a:lnTo>
                <a:close/>
              </a:path>
              <a:path w="1040130" h="259714">
                <a:moveTo>
                  <a:pt x="158876" y="37719"/>
                </a:moveTo>
                <a:lnTo>
                  <a:pt x="50545" y="37719"/>
                </a:lnTo>
                <a:lnTo>
                  <a:pt x="135336" y="39697"/>
                </a:lnTo>
                <a:lnTo>
                  <a:pt x="131065" y="51806"/>
                </a:lnTo>
                <a:lnTo>
                  <a:pt x="126618" y="63500"/>
                </a:lnTo>
                <a:lnTo>
                  <a:pt x="79501" y="63500"/>
                </a:lnTo>
                <a:lnTo>
                  <a:pt x="79501" y="170307"/>
                </a:lnTo>
                <a:lnTo>
                  <a:pt x="98932" y="170307"/>
                </a:lnTo>
                <a:lnTo>
                  <a:pt x="98932" y="165100"/>
                </a:lnTo>
                <a:lnTo>
                  <a:pt x="236474" y="165100"/>
                </a:lnTo>
                <a:lnTo>
                  <a:pt x="236474" y="147700"/>
                </a:lnTo>
                <a:lnTo>
                  <a:pt x="98932" y="147700"/>
                </a:lnTo>
                <a:lnTo>
                  <a:pt x="98932" y="122682"/>
                </a:lnTo>
                <a:lnTo>
                  <a:pt x="236474" y="122682"/>
                </a:lnTo>
                <a:lnTo>
                  <a:pt x="236474" y="105791"/>
                </a:lnTo>
                <a:lnTo>
                  <a:pt x="98932" y="105791"/>
                </a:lnTo>
                <a:lnTo>
                  <a:pt x="98932" y="81025"/>
                </a:lnTo>
                <a:lnTo>
                  <a:pt x="236474" y="81025"/>
                </a:lnTo>
                <a:lnTo>
                  <a:pt x="236474" y="63500"/>
                </a:lnTo>
                <a:lnTo>
                  <a:pt x="148653" y="61204"/>
                </a:lnTo>
                <a:lnTo>
                  <a:pt x="153680" y="49961"/>
                </a:lnTo>
                <a:lnTo>
                  <a:pt x="158876" y="37719"/>
                </a:lnTo>
                <a:close/>
              </a:path>
              <a:path w="1040130" h="259714">
                <a:moveTo>
                  <a:pt x="236474" y="165100"/>
                </a:moveTo>
                <a:lnTo>
                  <a:pt x="216916" y="165100"/>
                </a:lnTo>
                <a:lnTo>
                  <a:pt x="216916" y="170307"/>
                </a:lnTo>
                <a:lnTo>
                  <a:pt x="236474" y="170307"/>
                </a:lnTo>
                <a:lnTo>
                  <a:pt x="236474" y="165100"/>
                </a:lnTo>
                <a:close/>
              </a:path>
              <a:path w="1040130" h="259714">
                <a:moveTo>
                  <a:pt x="236474" y="122682"/>
                </a:moveTo>
                <a:lnTo>
                  <a:pt x="216916" y="122682"/>
                </a:lnTo>
                <a:lnTo>
                  <a:pt x="216916" y="147700"/>
                </a:lnTo>
                <a:lnTo>
                  <a:pt x="236474" y="147700"/>
                </a:lnTo>
                <a:lnTo>
                  <a:pt x="236474" y="122682"/>
                </a:lnTo>
                <a:close/>
              </a:path>
              <a:path w="1040130" h="259714">
                <a:moveTo>
                  <a:pt x="236474" y="81025"/>
                </a:moveTo>
                <a:lnTo>
                  <a:pt x="216916" y="81025"/>
                </a:lnTo>
                <a:lnTo>
                  <a:pt x="216916" y="105791"/>
                </a:lnTo>
                <a:lnTo>
                  <a:pt x="236474" y="105791"/>
                </a:lnTo>
                <a:lnTo>
                  <a:pt x="236474" y="81025"/>
                </a:lnTo>
                <a:close/>
              </a:path>
              <a:path w="1040130" h="259714">
                <a:moveTo>
                  <a:pt x="354392" y="153670"/>
                </a:moveTo>
                <a:lnTo>
                  <a:pt x="308482" y="153670"/>
                </a:lnTo>
                <a:lnTo>
                  <a:pt x="308482" y="258572"/>
                </a:lnTo>
                <a:lnTo>
                  <a:pt x="327787" y="258572"/>
                </a:lnTo>
                <a:lnTo>
                  <a:pt x="332899" y="155705"/>
                </a:lnTo>
                <a:lnTo>
                  <a:pt x="356229" y="155705"/>
                </a:lnTo>
                <a:lnTo>
                  <a:pt x="354392" y="153670"/>
                </a:lnTo>
                <a:close/>
              </a:path>
              <a:path w="1040130" h="259714">
                <a:moveTo>
                  <a:pt x="370331" y="103378"/>
                </a:moveTo>
                <a:lnTo>
                  <a:pt x="265049" y="103378"/>
                </a:lnTo>
                <a:lnTo>
                  <a:pt x="265049" y="121158"/>
                </a:lnTo>
                <a:lnTo>
                  <a:pt x="304464" y="123290"/>
                </a:lnTo>
                <a:lnTo>
                  <a:pt x="299981" y="135536"/>
                </a:lnTo>
                <a:lnTo>
                  <a:pt x="283487" y="170143"/>
                </a:lnTo>
                <a:lnTo>
                  <a:pt x="262381" y="201549"/>
                </a:lnTo>
                <a:lnTo>
                  <a:pt x="265556" y="208407"/>
                </a:lnTo>
                <a:lnTo>
                  <a:pt x="268224" y="215265"/>
                </a:lnTo>
                <a:lnTo>
                  <a:pt x="271778" y="220897"/>
                </a:lnTo>
                <a:lnTo>
                  <a:pt x="278603" y="212156"/>
                </a:lnTo>
                <a:lnTo>
                  <a:pt x="303051" y="167348"/>
                </a:lnTo>
                <a:lnTo>
                  <a:pt x="308482" y="153670"/>
                </a:lnTo>
                <a:lnTo>
                  <a:pt x="354392" y="153670"/>
                </a:lnTo>
                <a:lnTo>
                  <a:pt x="348311" y="146939"/>
                </a:lnTo>
                <a:lnTo>
                  <a:pt x="327787" y="146939"/>
                </a:lnTo>
                <a:lnTo>
                  <a:pt x="327787" y="121158"/>
                </a:lnTo>
                <a:lnTo>
                  <a:pt x="370331" y="121158"/>
                </a:lnTo>
                <a:lnTo>
                  <a:pt x="370331" y="103378"/>
                </a:lnTo>
                <a:close/>
              </a:path>
              <a:path w="1040130" h="259714">
                <a:moveTo>
                  <a:pt x="356229" y="155705"/>
                </a:moveTo>
                <a:lnTo>
                  <a:pt x="332899" y="155705"/>
                </a:lnTo>
                <a:lnTo>
                  <a:pt x="341140" y="165375"/>
                </a:lnTo>
                <a:lnTo>
                  <a:pt x="349088" y="175280"/>
                </a:lnTo>
                <a:lnTo>
                  <a:pt x="356743" y="185420"/>
                </a:lnTo>
                <a:lnTo>
                  <a:pt x="365487" y="166258"/>
                </a:lnTo>
                <a:lnTo>
                  <a:pt x="357299" y="156891"/>
                </a:lnTo>
                <a:lnTo>
                  <a:pt x="356229" y="155705"/>
                </a:lnTo>
                <a:close/>
              </a:path>
              <a:path w="1040130" h="259714">
                <a:moveTo>
                  <a:pt x="339598" y="137541"/>
                </a:moveTo>
                <a:lnTo>
                  <a:pt x="327787" y="146939"/>
                </a:lnTo>
                <a:lnTo>
                  <a:pt x="348311" y="146939"/>
                </a:lnTo>
                <a:lnTo>
                  <a:pt x="339598" y="137541"/>
                </a:lnTo>
                <a:close/>
              </a:path>
              <a:path w="1040130" h="259714">
                <a:moveTo>
                  <a:pt x="327787" y="3429"/>
                </a:moveTo>
                <a:lnTo>
                  <a:pt x="308482" y="3429"/>
                </a:lnTo>
                <a:lnTo>
                  <a:pt x="308482" y="103378"/>
                </a:lnTo>
                <a:lnTo>
                  <a:pt x="327787" y="103378"/>
                </a:lnTo>
                <a:lnTo>
                  <a:pt x="327787" y="3429"/>
                </a:lnTo>
                <a:close/>
              </a:path>
              <a:path w="1040130" h="259714">
                <a:moveTo>
                  <a:pt x="280416" y="29718"/>
                </a:moveTo>
                <a:lnTo>
                  <a:pt x="264794" y="35941"/>
                </a:lnTo>
                <a:lnTo>
                  <a:pt x="266418" y="40299"/>
                </a:lnTo>
                <a:lnTo>
                  <a:pt x="270007" y="50247"/>
                </a:lnTo>
                <a:lnTo>
                  <a:pt x="274060" y="61838"/>
                </a:lnTo>
                <a:lnTo>
                  <a:pt x="278585" y="75064"/>
                </a:lnTo>
                <a:lnTo>
                  <a:pt x="283591" y="89916"/>
                </a:lnTo>
                <a:lnTo>
                  <a:pt x="299327" y="76166"/>
                </a:lnTo>
                <a:lnTo>
                  <a:pt x="294335" y="63416"/>
                </a:lnTo>
                <a:lnTo>
                  <a:pt x="289525" y="51419"/>
                </a:lnTo>
                <a:lnTo>
                  <a:pt x="284888" y="40183"/>
                </a:lnTo>
                <a:lnTo>
                  <a:pt x="280416" y="29718"/>
                </a:lnTo>
                <a:close/>
              </a:path>
              <a:path w="1040130" h="259714">
                <a:moveTo>
                  <a:pt x="372618" y="35941"/>
                </a:moveTo>
                <a:lnTo>
                  <a:pt x="352009" y="36539"/>
                </a:lnTo>
                <a:lnTo>
                  <a:pt x="348084" y="47925"/>
                </a:lnTo>
                <a:lnTo>
                  <a:pt x="343770" y="59749"/>
                </a:lnTo>
                <a:lnTo>
                  <a:pt x="339076" y="72010"/>
                </a:lnTo>
                <a:lnTo>
                  <a:pt x="334010" y="84709"/>
                </a:lnTo>
                <a:lnTo>
                  <a:pt x="354041" y="82555"/>
                </a:lnTo>
                <a:lnTo>
                  <a:pt x="359097" y="70361"/>
                </a:lnTo>
                <a:lnTo>
                  <a:pt x="363868" y="58522"/>
                </a:lnTo>
                <a:lnTo>
                  <a:pt x="368370" y="47046"/>
                </a:lnTo>
                <a:lnTo>
                  <a:pt x="372618" y="35941"/>
                </a:lnTo>
                <a:close/>
              </a:path>
              <a:path w="1040130" h="259714">
                <a:moveTo>
                  <a:pt x="579681" y="111887"/>
                </a:moveTo>
                <a:lnTo>
                  <a:pt x="556894" y="111887"/>
                </a:lnTo>
                <a:lnTo>
                  <a:pt x="556894" y="259207"/>
                </a:lnTo>
                <a:lnTo>
                  <a:pt x="577723" y="259207"/>
                </a:lnTo>
                <a:lnTo>
                  <a:pt x="579681" y="111887"/>
                </a:lnTo>
                <a:close/>
              </a:path>
              <a:path w="1040130" h="259714">
                <a:moveTo>
                  <a:pt x="480949" y="176530"/>
                </a:moveTo>
                <a:lnTo>
                  <a:pt x="460882" y="176530"/>
                </a:lnTo>
                <a:lnTo>
                  <a:pt x="460882" y="258572"/>
                </a:lnTo>
                <a:lnTo>
                  <a:pt x="480949" y="258572"/>
                </a:lnTo>
                <a:lnTo>
                  <a:pt x="480949" y="176530"/>
                </a:lnTo>
                <a:close/>
              </a:path>
              <a:path w="1040130" h="259714">
                <a:moveTo>
                  <a:pt x="716788" y="179197"/>
                </a:moveTo>
                <a:lnTo>
                  <a:pt x="701420" y="192278"/>
                </a:lnTo>
                <a:lnTo>
                  <a:pt x="703154" y="193959"/>
                </a:lnTo>
                <a:lnTo>
                  <a:pt x="712943" y="203589"/>
                </a:lnTo>
                <a:lnTo>
                  <a:pt x="740090" y="231680"/>
                </a:lnTo>
                <a:lnTo>
                  <a:pt x="763905" y="258572"/>
                </a:lnTo>
                <a:lnTo>
                  <a:pt x="780383" y="241827"/>
                </a:lnTo>
                <a:lnTo>
                  <a:pt x="748281" y="209020"/>
                </a:lnTo>
                <a:lnTo>
                  <a:pt x="727992" y="189643"/>
                </a:lnTo>
                <a:lnTo>
                  <a:pt x="716788" y="179197"/>
                </a:lnTo>
                <a:close/>
              </a:path>
              <a:path w="1040130" h="259714">
                <a:moveTo>
                  <a:pt x="1037082" y="38354"/>
                </a:moveTo>
                <a:lnTo>
                  <a:pt x="812292" y="38354"/>
                </a:lnTo>
                <a:lnTo>
                  <a:pt x="812195" y="94487"/>
                </a:lnTo>
                <a:lnTo>
                  <a:pt x="812070" y="135578"/>
                </a:lnTo>
                <a:lnTo>
                  <a:pt x="807735" y="179660"/>
                </a:lnTo>
                <a:lnTo>
                  <a:pt x="792597" y="225212"/>
                </a:lnTo>
                <a:lnTo>
                  <a:pt x="781050" y="241681"/>
                </a:lnTo>
                <a:lnTo>
                  <a:pt x="786892" y="247904"/>
                </a:lnTo>
                <a:lnTo>
                  <a:pt x="791972" y="254000"/>
                </a:lnTo>
                <a:lnTo>
                  <a:pt x="797866" y="257624"/>
                </a:lnTo>
                <a:lnTo>
                  <a:pt x="804178" y="248949"/>
                </a:lnTo>
                <a:lnTo>
                  <a:pt x="823377" y="206949"/>
                </a:lnTo>
                <a:lnTo>
                  <a:pt x="831448" y="167767"/>
                </a:lnTo>
                <a:lnTo>
                  <a:pt x="834100" y="123838"/>
                </a:lnTo>
                <a:lnTo>
                  <a:pt x="834136" y="58039"/>
                </a:lnTo>
                <a:lnTo>
                  <a:pt x="1037082" y="58039"/>
                </a:lnTo>
                <a:lnTo>
                  <a:pt x="1037082" y="38354"/>
                </a:lnTo>
                <a:close/>
              </a:path>
              <a:path w="1040130" h="259714">
                <a:moveTo>
                  <a:pt x="652221" y="180627"/>
                </a:moveTo>
                <a:lnTo>
                  <a:pt x="626762" y="211513"/>
                </a:lnTo>
                <a:lnTo>
                  <a:pt x="590550" y="244602"/>
                </a:lnTo>
                <a:lnTo>
                  <a:pt x="596392" y="249300"/>
                </a:lnTo>
                <a:lnTo>
                  <a:pt x="601726" y="254254"/>
                </a:lnTo>
                <a:lnTo>
                  <a:pt x="609091" y="257336"/>
                </a:lnTo>
                <a:lnTo>
                  <a:pt x="618208" y="248949"/>
                </a:lnTo>
                <a:lnTo>
                  <a:pt x="653408" y="212691"/>
                </a:lnTo>
                <a:lnTo>
                  <a:pt x="670432" y="192786"/>
                </a:lnTo>
                <a:lnTo>
                  <a:pt x="652221" y="180627"/>
                </a:lnTo>
                <a:close/>
              </a:path>
              <a:path w="1040130" h="259714">
                <a:moveTo>
                  <a:pt x="1018794" y="88519"/>
                </a:moveTo>
                <a:lnTo>
                  <a:pt x="993455" y="92988"/>
                </a:lnTo>
                <a:lnTo>
                  <a:pt x="989595" y="107746"/>
                </a:lnTo>
                <a:lnTo>
                  <a:pt x="985773" y="121943"/>
                </a:lnTo>
                <a:lnTo>
                  <a:pt x="974543" y="161170"/>
                </a:lnTo>
                <a:lnTo>
                  <a:pt x="960115" y="205645"/>
                </a:lnTo>
                <a:lnTo>
                  <a:pt x="953135" y="224536"/>
                </a:lnTo>
                <a:lnTo>
                  <a:pt x="832612" y="224536"/>
                </a:lnTo>
                <a:lnTo>
                  <a:pt x="832612" y="244348"/>
                </a:lnTo>
                <a:lnTo>
                  <a:pt x="1039876" y="244348"/>
                </a:lnTo>
                <a:lnTo>
                  <a:pt x="1039876" y="224536"/>
                </a:lnTo>
                <a:lnTo>
                  <a:pt x="976411" y="222409"/>
                </a:lnTo>
                <a:lnTo>
                  <a:pt x="979834" y="213073"/>
                </a:lnTo>
                <a:lnTo>
                  <a:pt x="994407" y="170059"/>
                </a:lnTo>
                <a:lnTo>
                  <a:pt x="1006233" y="131841"/>
                </a:lnTo>
                <a:lnTo>
                  <a:pt x="1015364" y="100581"/>
                </a:lnTo>
                <a:lnTo>
                  <a:pt x="1018794" y="88519"/>
                </a:lnTo>
                <a:close/>
              </a:path>
              <a:path w="1040130" h="259714">
                <a:moveTo>
                  <a:pt x="866520" y="89916"/>
                </a:moveTo>
                <a:lnTo>
                  <a:pt x="846708" y="96647"/>
                </a:lnTo>
                <a:lnTo>
                  <a:pt x="849308" y="105106"/>
                </a:lnTo>
                <a:lnTo>
                  <a:pt x="853164" y="117968"/>
                </a:lnTo>
                <a:lnTo>
                  <a:pt x="863520" y="154674"/>
                </a:lnTo>
                <a:lnTo>
                  <a:pt x="873161" y="192786"/>
                </a:lnTo>
                <a:lnTo>
                  <a:pt x="875538" y="202946"/>
                </a:lnTo>
                <a:lnTo>
                  <a:pt x="895259" y="186513"/>
                </a:lnTo>
                <a:lnTo>
                  <a:pt x="884632" y="147993"/>
                </a:lnTo>
                <a:lnTo>
                  <a:pt x="870072" y="100581"/>
                </a:lnTo>
                <a:lnTo>
                  <a:pt x="866520" y="89916"/>
                </a:lnTo>
                <a:close/>
              </a:path>
              <a:path w="1040130" h="259714">
                <a:moveTo>
                  <a:pt x="929513" y="77850"/>
                </a:moveTo>
                <a:lnTo>
                  <a:pt x="909447" y="83566"/>
                </a:lnTo>
                <a:lnTo>
                  <a:pt x="910883" y="89336"/>
                </a:lnTo>
                <a:lnTo>
                  <a:pt x="913921" y="101983"/>
                </a:lnTo>
                <a:lnTo>
                  <a:pt x="922026" y="139559"/>
                </a:lnTo>
                <a:lnTo>
                  <a:pt x="930529" y="188849"/>
                </a:lnTo>
                <a:lnTo>
                  <a:pt x="952312" y="176296"/>
                </a:lnTo>
                <a:lnTo>
                  <a:pt x="944397" y="137037"/>
                </a:lnTo>
                <a:lnTo>
                  <a:pt x="932659" y="89058"/>
                </a:lnTo>
                <a:lnTo>
                  <a:pt x="929513" y="77850"/>
                </a:lnTo>
                <a:close/>
              </a:path>
              <a:path w="1040130" h="259714">
                <a:moveTo>
                  <a:pt x="480949" y="3429"/>
                </a:moveTo>
                <a:lnTo>
                  <a:pt x="460882" y="3429"/>
                </a:lnTo>
                <a:lnTo>
                  <a:pt x="460882" y="157607"/>
                </a:lnTo>
                <a:lnTo>
                  <a:pt x="377570" y="167767"/>
                </a:lnTo>
                <a:lnTo>
                  <a:pt x="380111" y="186436"/>
                </a:lnTo>
                <a:lnTo>
                  <a:pt x="460882" y="176530"/>
                </a:lnTo>
                <a:lnTo>
                  <a:pt x="480949" y="176530"/>
                </a:lnTo>
                <a:lnTo>
                  <a:pt x="480949" y="174244"/>
                </a:lnTo>
                <a:lnTo>
                  <a:pt x="522097" y="169037"/>
                </a:lnTo>
                <a:lnTo>
                  <a:pt x="520974" y="155194"/>
                </a:lnTo>
                <a:lnTo>
                  <a:pt x="480949" y="155194"/>
                </a:lnTo>
                <a:lnTo>
                  <a:pt x="480949" y="3429"/>
                </a:lnTo>
                <a:close/>
              </a:path>
              <a:path w="1040130" h="259714">
                <a:moveTo>
                  <a:pt x="781685" y="152908"/>
                </a:moveTo>
                <a:lnTo>
                  <a:pt x="592328" y="152908"/>
                </a:lnTo>
                <a:lnTo>
                  <a:pt x="592328" y="171704"/>
                </a:lnTo>
                <a:lnTo>
                  <a:pt x="781685" y="171704"/>
                </a:lnTo>
                <a:lnTo>
                  <a:pt x="781685" y="152908"/>
                </a:lnTo>
                <a:close/>
              </a:path>
              <a:path w="1040130" h="259714">
                <a:moveTo>
                  <a:pt x="520573" y="150241"/>
                </a:moveTo>
                <a:lnTo>
                  <a:pt x="480949" y="155194"/>
                </a:lnTo>
                <a:lnTo>
                  <a:pt x="520974" y="155194"/>
                </a:lnTo>
                <a:lnTo>
                  <a:pt x="520573" y="150241"/>
                </a:lnTo>
                <a:close/>
              </a:path>
              <a:path w="1040130" h="259714">
                <a:moveTo>
                  <a:pt x="657732" y="81025"/>
                </a:moveTo>
                <a:lnTo>
                  <a:pt x="636397" y="81025"/>
                </a:lnTo>
                <a:lnTo>
                  <a:pt x="636397" y="152908"/>
                </a:lnTo>
                <a:lnTo>
                  <a:pt x="657732" y="152908"/>
                </a:lnTo>
                <a:lnTo>
                  <a:pt x="657732" y="81025"/>
                </a:lnTo>
                <a:close/>
              </a:path>
              <a:path w="1040130" h="259714">
                <a:moveTo>
                  <a:pt x="735330" y="81025"/>
                </a:moveTo>
                <a:lnTo>
                  <a:pt x="713994" y="81025"/>
                </a:lnTo>
                <a:lnTo>
                  <a:pt x="713994" y="152908"/>
                </a:lnTo>
                <a:lnTo>
                  <a:pt x="735330" y="152908"/>
                </a:lnTo>
                <a:lnTo>
                  <a:pt x="735330" y="81025"/>
                </a:lnTo>
                <a:close/>
              </a:path>
              <a:path w="1040130" h="259714">
                <a:moveTo>
                  <a:pt x="584462" y="3770"/>
                </a:moveTo>
                <a:lnTo>
                  <a:pt x="570372" y="40607"/>
                </a:lnTo>
                <a:lnTo>
                  <a:pt x="553780" y="75187"/>
                </a:lnTo>
                <a:lnTo>
                  <a:pt x="527594" y="117968"/>
                </a:lnTo>
                <a:lnTo>
                  <a:pt x="520445" y="127889"/>
                </a:lnTo>
                <a:lnTo>
                  <a:pt x="523875" y="136398"/>
                </a:lnTo>
                <a:lnTo>
                  <a:pt x="526923" y="144145"/>
                </a:lnTo>
                <a:lnTo>
                  <a:pt x="535207" y="143813"/>
                </a:lnTo>
                <a:lnTo>
                  <a:pt x="542548" y="133760"/>
                </a:lnTo>
                <a:lnTo>
                  <a:pt x="549787" y="123127"/>
                </a:lnTo>
                <a:lnTo>
                  <a:pt x="556894" y="111887"/>
                </a:lnTo>
                <a:lnTo>
                  <a:pt x="579681" y="111887"/>
                </a:lnTo>
                <a:lnTo>
                  <a:pt x="580254" y="68788"/>
                </a:lnTo>
                <a:lnTo>
                  <a:pt x="585465" y="57846"/>
                </a:lnTo>
                <a:lnTo>
                  <a:pt x="590607" y="46517"/>
                </a:lnTo>
                <a:lnTo>
                  <a:pt x="595684" y="34796"/>
                </a:lnTo>
                <a:lnTo>
                  <a:pt x="600701" y="22678"/>
                </a:lnTo>
                <a:lnTo>
                  <a:pt x="605663" y="10160"/>
                </a:lnTo>
                <a:lnTo>
                  <a:pt x="584462" y="3770"/>
                </a:lnTo>
                <a:close/>
              </a:path>
              <a:path w="1040130" h="259714">
                <a:moveTo>
                  <a:pt x="394207" y="94487"/>
                </a:moveTo>
                <a:lnTo>
                  <a:pt x="383031" y="108331"/>
                </a:lnTo>
                <a:lnTo>
                  <a:pt x="388274" y="112222"/>
                </a:lnTo>
                <a:lnTo>
                  <a:pt x="398682" y="120122"/>
                </a:lnTo>
                <a:lnTo>
                  <a:pt x="408748" y="128008"/>
                </a:lnTo>
                <a:lnTo>
                  <a:pt x="418382" y="135801"/>
                </a:lnTo>
                <a:lnTo>
                  <a:pt x="427608" y="143510"/>
                </a:lnTo>
                <a:lnTo>
                  <a:pt x="435675" y="124246"/>
                </a:lnTo>
                <a:lnTo>
                  <a:pt x="425820" y="116747"/>
                </a:lnTo>
                <a:lnTo>
                  <a:pt x="415624" y="109299"/>
                </a:lnTo>
                <a:lnTo>
                  <a:pt x="405086" y="101885"/>
                </a:lnTo>
                <a:lnTo>
                  <a:pt x="394207" y="94487"/>
                </a:lnTo>
                <a:close/>
              </a:path>
              <a:path w="1040130" h="259714">
                <a:moveTo>
                  <a:pt x="772541" y="62230"/>
                </a:moveTo>
                <a:lnTo>
                  <a:pt x="602742" y="62230"/>
                </a:lnTo>
                <a:lnTo>
                  <a:pt x="602742" y="81025"/>
                </a:lnTo>
                <a:lnTo>
                  <a:pt x="772541" y="81025"/>
                </a:lnTo>
                <a:lnTo>
                  <a:pt x="772541" y="62230"/>
                </a:lnTo>
                <a:close/>
              </a:path>
              <a:path w="1040130" h="259714">
                <a:moveTo>
                  <a:pt x="400685" y="28448"/>
                </a:moveTo>
                <a:lnTo>
                  <a:pt x="388747" y="42164"/>
                </a:lnTo>
                <a:lnTo>
                  <a:pt x="393769" y="46077"/>
                </a:lnTo>
                <a:lnTo>
                  <a:pt x="404668" y="54796"/>
                </a:lnTo>
                <a:lnTo>
                  <a:pt x="414624" y="63113"/>
                </a:lnTo>
                <a:lnTo>
                  <a:pt x="423628" y="71046"/>
                </a:lnTo>
                <a:lnTo>
                  <a:pt x="431673" y="78612"/>
                </a:lnTo>
                <a:lnTo>
                  <a:pt x="440640" y="59708"/>
                </a:lnTo>
                <a:lnTo>
                  <a:pt x="430799" y="51487"/>
                </a:lnTo>
                <a:lnTo>
                  <a:pt x="420854" y="43525"/>
                </a:lnTo>
                <a:lnTo>
                  <a:pt x="410812" y="35839"/>
                </a:lnTo>
                <a:lnTo>
                  <a:pt x="400685" y="28448"/>
                </a:lnTo>
                <a:close/>
              </a:path>
              <a:path w="1040130" h="259714">
                <a:moveTo>
                  <a:pt x="657732" y="5207"/>
                </a:moveTo>
                <a:lnTo>
                  <a:pt x="636397" y="5207"/>
                </a:lnTo>
                <a:lnTo>
                  <a:pt x="636397" y="62230"/>
                </a:lnTo>
                <a:lnTo>
                  <a:pt x="657732" y="62230"/>
                </a:lnTo>
                <a:lnTo>
                  <a:pt x="657732" y="5207"/>
                </a:lnTo>
                <a:close/>
              </a:path>
              <a:path w="1040130" h="259714">
                <a:moveTo>
                  <a:pt x="735330" y="4953"/>
                </a:moveTo>
                <a:lnTo>
                  <a:pt x="713994" y="4953"/>
                </a:lnTo>
                <a:lnTo>
                  <a:pt x="713994" y="62230"/>
                </a:lnTo>
                <a:lnTo>
                  <a:pt x="735330" y="62230"/>
                </a:lnTo>
                <a:lnTo>
                  <a:pt x="735330" y="4953"/>
                </a:lnTo>
                <a:close/>
              </a:path>
              <a:path w="1040130" h="259714">
                <a:moveTo>
                  <a:pt x="922782" y="0"/>
                </a:moveTo>
                <a:lnTo>
                  <a:pt x="903732" y="10160"/>
                </a:lnTo>
                <a:lnTo>
                  <a:pt x="908766" y="17076"/>
                </a:lnTo>
                <a:lnTo>
                  <a:pt x="915881" y="27608"/>
                </a:lnTo>
                <a:lnTo>
                  <a:pt x="922528" y="38354"/>
                </a:lnTo>
                <a:lnTo>
                  <a:pt x="931418" y="38354"/>
                </a:lnTo>
                <a:lnTo>
                  <a:pt x="937353" y="20429"/>
                </a:lnTo>
                <a:lnTo>
                  <a:pt x="930154" y="9939"/>
                </a:lnTo>
                <a:lnTo>
                  <a:pt x="9227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33444" y="806195"/>
            <a:ext cx="3375659" cy="5295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95215" y="908303"/>
            <a:ext cx="2811780" cy="47320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445508" y="2534411"/>
            <a:ext cx="2694940" cy="524510"/>
          </a:xfrm>
          <a:custGeom>
            <a:avLst/>
            <a:gdLst/>
            <a:ahLst/>
            <a:cxnLst/>
            <a:rect l="l" t="t" r="r" b="b"/>
            <a:pathLst>
              <a:path w="2694940" h="524510">
                <a:moveTo>
                  <a:pt x="2607056" y="0"/>
                </a:moveTo>
                <a:lnTo>
                  <a:pt x="87375" y="0"/>
                </a:lnTo>
                <a:lnTo>
                  <a:pt x="76683" y="647"/>
                </a:lnTo>
                <a:lnTo>
                  <a:pt x="37595" y="15555"/>
                </a:lnTo>
                <a:lnTo>
                  <a:pt x="10277" y="46222"/>
                </a:lnTo>
                <a:lnTo>
                  <a:pt x="0" y="87375"/>
                </a:lnTo>
                <a:lnTo>
                  <a:pt x="0" y="524255"/>
                </a:lnTo>
                <a:lnTo>
                  <a:pt x="2694432" y="524255"/>
                </a:lnTo>
                <a:lnTo>
                  <a:pt x="2693784" y="76683"/>
                </a:lnTo>
                <a:lnTo>
                  <a:pt x="2678876" y="37595"/>
                </a:lnTo>
                <a:lnTo>
                  <a:pt x="2648209" y="10277"/>
                </a:lnTo>
                <a:lnTo>
                  <a:pt x="2607056" y="0"/>
                </a:lnTo>
                <a:close/>
              </a:path>
            </a:pathLst>
          </a:custGeom>
          <a:solidFill>
            <a:srgbClr val="F3908B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443984" y="2532888"/>
            <a:ext cx="2697480" cy="5273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314185" y="2679954"/>
            <a:ext cx="1036955" cy="253365"/>
          </a:xfrm>
          <a:custGeom>
            <a:avLst/>
            <a:gdLst/>
            <a:ahLst/>
            <a:cxnLst/>
            <a:rect l="l" t="t" r="r" b="b"/>
            <a:pathLst>
              <a:path w="1036954" h="253364">
                <a:moveTo>
                  <a:pt x="246890" y="227330"/>
                </a:moveTo>
                <a:lnTo>
                  <a:pt x="10289" y="227330"/>
                </a:lnTo>
                <a:lnTo>
                  <a:pt x="10289" y="246634"/>
                </a:lnTo>
                <a:lnTo>
                  <a:pt x="246890" y="246634"/>
                </a:lnTo>
                <a:lnTo>
                  <a:pt x="246890" y="227330"/>
                </a:lnTo>
                <a:close/>
              </a:path>
              <a:path w="1036954" h="253364">
                <a:moveTo>
                  <a:pt x="139575" y="181991"/>
                </a:moveTo>
                <a:lnTo>
                  <a:pt x="117858" y="181991"/>
                </a:lnTo>
                <a:lnTo>
                  <a:pt x="117858" y="227330"/>
                </a:lnTo>
                <a:lnTo>
                  <a:pt x="139575" y="227330"/>
                </a:lnTo>
                <a:lnTo>
                  <a:pt x="139575" y="181991"/>
                </a:lnTo>
                <a:close/>
              </a:path>
              <a:path w="1036954" h="253364">
                <a:moveTo>
                  <a:pt x="224157" y="162941"/>
                </a:moveTo>
                <a:lnTo>
                  <a:pt x="33530" y="162941"/>
                </a:lnTo>
                <a:lnTo>
                  <a:pt x="33530" y="181991"/>
                </a:lnTo>
                <a:lnTo>
                  <a:pt x="224157" y="181991"/>
                </a:lnTo>
                <a:lnTo>
                  <a:pt x="224157" y="162941"/>
                </a:lnTo>
                <a:close/>
              </a:path>
              <a:path w="1036954" h="253364">
                <a:moveTo>
                  <a:pt x="139575" y="122936"/>
                </a:moveTo>
                <a:lnTo>
                  <a:pt x="117858" y="122936"/>
                </a:lnTo>
                <a:lnTo>
                  <a:pt x="117858" y="162941"/>
                </a:lnTo>
                <a:lnTo>
                  <a:pt x="139575" y="162941"/>
                </a:lnTo>
                <a:lnTo>
                  <a:pt x="139575" y="122936"/>
                </a:lnTo>
                <a:close/>
              </a:path>
              <a:path w="1036954" h="253364">
                <a:moveTo>
                  <a:pt x="214505" y="103886"/>
                </a:moveTo>
                <a:lnTo>
                  <a:pt x="43182" y="103886"/>
                </a:lnTo>
                <a:lnTo>
                  <a:pt x="43182" y="122936"/>
                </a:lnTo>
                <a:lnTo>
                  <a:pt x="214505" y="122936"/>
                </a:lnTo>
                <a:lnTo>
                  <a:pt x="214505" y="103886"/>
                </a:lnTo>
                <a:close/>
              </a:path>
              <a:path w="1036954" h="253364">
                <a:moveTo>
                  <a:pt x="160706" y="33055"/>
                </a:moveTo>
                <a:lnTo>
                  <a:pt x="133744" y="33055"/>
                </a:lnTo>
                <a:lnTo>
                  <a:pt x="142141" y="42542"/>
                </a:lnTo>
                <a:lnTo>
                  <a:pt x="179077" y="77062"/>
                </a:lnTo>
                <a:lnTo>
                  <a:pt x="210283" y="99334"/>
                </a:lnTo>
                <a:lnTo>
                  <a:pt x="244477" y="118491"/>
                </a:lnTo>
                <a:lnTo>
                  <a:pt x="248287" y="112268"/>
                </a:lnTo>
                <a:lnTo>
                  <a:pt x="252859" y="105283"/>
                </a:lnTo>
                <a:lnTo>
                  <a:pt x="253346" y="95625"/>
                </a:lnTo>
                <a:lnTo>
                  <a:pt x="241033" y="90154"/>
                </a:lnTo>
                <a:lnTo>
                  <a:pt x="229160" y="84248"/>
                </a:lnTo>
                <a:lnTo>
                  <a:pt x="196183" y="63914"/>
                </a:lnTo>
                <a:lnTo>
                  <a:pt x="167168" y="39646"/>
                </a:lnTo>
                <a:lnTo>
                  <a:pt x="160706" y="33055"/>
                </a:lnTo>
                <a:close/>
              </a:path>
              <a:path w="1036954" h="253364">
                <a:moveTo>
                  <a:pt x="147322" y="4953"/>
                </a:moveTo>
                <a:lnTo>
                  <a:pt x="118099" y="7570"/>
                </a:lnTo>
                <a:lnTo>
                  <a:pt x="110993" y="16677"/>
                </a:lnTo>
                <a:lnTo>
                  <a:pt x="103374" y="25575"/>
                </a:lnTo>
                <a:lnTo>
                  <a:pt x="67856" y="59222"/>
                </a:lnTo>
                <a:lnTo>
                  <a:pt x="36063" y="82605"/>
                </a:lnTo>
                <a:lnTo>
                  <a:pt x="0" y="104606"/>
                </a:lnTo>
                <a:lnTo>
                  <a:pt x="8151" y="112484"/>
                </a:lnTo>
                <a:lnTo>
                  <a:pt x="47128" y="100560"/>
                </a:lnTo>
                <a:lnTo>
                  <a:pt x="79886" y="77906"/>
                </a:lnTo>
                <a:lnTo>
                  <a:pt x="117285" y="47820"/>
                </a:lnTo>
                <a:lnTo>
                  <a:pt x="133744" y="33055"/>
                </a:lnTo>
                <a:lnTo>
                  <a:pt x="160706" y="33055"/>
                </a:lnTo>
                <a:lnTo>
                  <a:pt x="158377" y="30680"/>
                </a:lnTo>
                <a:lnTo>
                  <a:pt x="150026" y="21274"/>
                </a:lnTo>
                <a:lnTo>
                  <a:pt x="142115" y="11430"/>
                </a:lnTo>
                <a:lnTo>
                  <a:pt x="147322" y="4953"/>
                </a:lnTo>
                <a:close/>
              </a:path>
              <a:path w="1036954" h="253364">
                <a:moveTo>
                  <a:pt x="436732" y="62593"/>
                </a:moveTo>
                <a:lnTo>
                  <a:pt x="430455" y="73399"/>
                </a:lnTo>
                <a:lnTo>
                  <a:pt x="423848" y="84255"/>
                </a:lnTo>
                <a:lnTo>
                  <a:pt x="416962" y="95054"/>
                </a:lnTo>
                <a:lnTo>
                  <a:pt x="409704" y="105918"/>
                </a:lnTo>
                <a:lnTo>
                  <a:pt x="286514" y="105918"/>
                </a:lnTo>
                <a:lnTo>
                  <a:pt x="286503" y="145723"/>
                </a:lnTo>
                <a:lnTo>
                  <a:pt x="283823" y="184780"/>
                </a:lnTo>
                <a:lnTo>
                  <a:pt x="267036" y="231015"/>
                </a:lnTo>
                <a:lnTo>
                  <a:pt x="258955" y="240919"/>
                </a:lnTo>
                <a:lnTo>
                  <a:pt x="263781" y="247142"/>
                </a:lnTo>
                <a:lnTo>
                  <a:pt x="268480" y="252984"/>
                </a:lnTo>
                <a:lnTo>
                  <a:pt x="278283" y="252526"/>
                </a:lnTo>
                <a:lnTo>
                  <a:pt x="285728" y="242461"/>
                </a:lnTo>
                <a:lnTo>
                  <a:pt x="301726" y="207305"/>
                </a:lnTo>
                <a:lnTo>
                  <a:pt x="307480" y="158504"/>
                </a:lnTo>
                <a:lnTo>
                  <a:pt x="307723" y="124206"/>
                </a:lnTo>
                <a:lnTo>
                  <a:pt x="509526" y="124206"/>
                </a:lnTo>
                <a:lnTo>
                  <a:pt x="509526" y="105918"/>
                </a:lnTo>
                <a:lnTo>
                  <a:pt x="438772" y="97686"/>
                </a:lnTo>
                <a:lnTo>
                  <a:pt x="446470" y="87525"/>
                </a:lnTo>
                <a:lnTo>
                  <a:pt x="454010" y="77366"/>
                </a:lnTo>
                <a:lnTo>
                  <a:pt x="461393" y="67183"/>
                </a:lnTo>
                <a:lnTo>
                  <a:pt x="436732" y="62593"/>
                </a:lnTo>
                <a:close/>
              </a:path>
              <a:path w="1036954" h="253364">
                <a:moveTo>
                  <a:pt x="336806" y="53340"/>
                </a:moveTo>
                <a:lnTo>
                  <a:pt x="319661" y="64770"/>
                </a:lnTo>
                <a:lnTo>
                  <a:pt x="326695" y="74245"/>
                </a:lnTo>
                <a:lnTo>
                  <a:pt x="334373" y="85066"/>
                </a:lnTo>
                <a:lnTo>
                  <a:pt x="341162" y="95245"/>
                </a:lnTo>
                <a:lnTo>
                  <a:pt x="346966" y="104648"/>
                </a:lnTo>
                <a:lnTo>
                  <a:pt x="360127" y="84255"/>
                </a:lnTo>
                <a:lnTo>
                  <a:pt x="352772" y="74126"/>
                </a:lnTo>
                <a:lnTo>
                  <a:pt x="345092" y="63945"/>
                </a:lnTo>
                <a:lnTo>
                  <a:pt x="336806" y="53340"/>
                </a:lnTo>
                <a:close/>
              </a:path>
              <a:path w="1036954" h="253364">
                <a:moveTo>
                  <a:pt x="390781" y="0"/>
                </a:moveTo>
                <a:lnTo>
                  <a:pt x="371477" y="9651"/>
                </a:lnTo>
                <a:lnTo>
                  <a:pt x="376049" y="17018"/>
                </a:lnTo>
                <a:lnTo>
                  <a:pt x="380240" y="24384"/>
                </a:lnTo>
                <a:lnTo>
                  <a:pt x="384050" y="31496"/>
                </a:lnTo>
                <a:lnTo>
                  <a:pt x="265178" y="31496"/>
                </a:lnTo>
                <a:lnTo>
                  <a:pt x="265178" y="49911"/>
                </a:lnTo>
                <a:lnTo>
                  <a:pt x="516257" y="49911"/>
                </a:lnTo>
                <a:lnTo>
                  <a:pt x="516257" y="31496"/>
                </a:lnTo>
                <a:lnTo>
                  <a:pt x="402926" y="21447"/>
                </a:lnTo>
                <a:lnTo>
                  <a:pt x="396792" y="10216"/>
                </a:lnTo>
                <a:lnTo>
                  <a:pt x="390781" y="0"/>
                </a:lnTo>
                <a:close/>
              </a:path>
              <a:path w="1036954" h="253364">
                <a:moveTo>
                  <a:pt x="778512" y="221107"/>
                </a:moveTo>
                <a:lnTo>
                  <a:pt x="521083" y="221107"/>
                </a:lnTo>
                <a:lnTo>
                  <a:pt x="521083" y="240411"/>
                </a:lnTo>
                <a:lnTo>
                  <a:pt x="778512" y="240411"/>
                </a:lnTo>
                <a:lnTo>
                  <a:pt x="778512" y="221107"/>
                </a:lnTo>
                <a:close/>
              </a:path>
              <a:path w="1036954" h="253364">
                <a:moveTo>
                  <a:pt x="626620" y="5969"/>
                </a:moveTo>
                <a:lnTo>
                  <a:pt x="604776" y="5969"/>
                </a:lnTo>
                <a:lnTo>
                  <a:pt x="604776" y="221107"/>
                </a:lnTo>
                <a:lnTo>
                  <a:pt x="626620" y="221107"/>
                </a:lnTo>
                <a:lnTo>
                  <a:pt x="626620" y="5969"/>
                </a:lnTo>
                <a:close/>
              </a:path>
              <a:path w="1036954" h="253364">
                <a:moveTo>
                  <a:pt x="694057" y="5969"/>
                </a:moveTo>
                <a:lnTo>
                  <a:pt x="672213" y="5969"/>
                </a:lnTo>
                <a:lnTo>
                  <a:pt x="672213" y="221107"/>
                </a:lnTo>
                <a:lnTo>
                  <a:pt x="694057" y="221107"/>
                </a:lnTo>
                <a:lnTo>
                  <a:pt x="694057" y="5969"/>
                </a:lnTo>
                <a:close/>
              </a:path>
              <a:path w="1036954" h="253364">
                <a:moveTo>
                  <a:pt x="551309" y="57023"/>
                </a:moveTo>
                <a:lnTo>
                  <a:pt x="532609" y="65828"/>
                </a:lnTo>
                <a:lnTo>
                  <a:pt x="537316" y="77603"/>
                </a:lnTo>
                <a:lnTo>
                  <a:pt x="541929" y="89423"/>
                </a:lnTo>
                <a:lnTo>
                  <a:pt x="555174" y="125148"/>
                </a:lnTo>
                <a:lnTo>
                  <a:pt x="567487" y="161244"/>
                </a:lnTo>
                <a:lnTo>
                  <a:pt x="571375" y="173355"/>
                </a:lnTo>
                <a:lnTo>
                  <a:pt x="592623" y="163582"/>
                </a:lnTo>
                <a:lnTo>
                  <a:pt x="579152" y="126667"/>
                </a:lnTo>
                <a:lnTo>
                  <a:pt x="560713" y="79627"/>
                </a:lnTo>
                <a:lnTo>
                  <a:pt x="556026" y="68249"/>
                </a:lnTo>
                <a:lnTo>
                  <a:pt x="551309" y="57023"/>
                </a:lnTo>
                <a:close/>
              </a:path>
              <a:path w="1036954" h="253364">
                <a:moveTo>
                  <a:pt x="746806" y="60290"/>
                </a:moveTo>
                <a:lnTo>
                  <a:pt x="729529" y="106540"/>
                </a:lnTo>
                <a:lnTo>
                  <a:pt x="714522" y="141979"/>
                </a:lnTo>
                <a:lnTo>
                  <a:pt x="703455" y="166116"/>
                </a:lnTo>
                <a:lnTo>
                  <a:pt x="723096" y="173005"/>
                </a:lnTo>
                <a:lnTo>
                  <a:pt x="742577" y="130360"/>
                </a:lnTo>
                <a:lnTo>
                  <a:pt x="757852" y="94006"/>
                </a:lnTo>
                <a:lnTo>
                  <a:pt x="768352" y="67691"/>
                </a:lnTo>
                <a:lnTo>
                  <a:pt x="746806" y="60290"/>
                </a:lnTo>
                <a:close/>
              </a:path>
              <a:path w="1036954" h="253364">
                <a:moveTo>
                  <a:pt x="833884" y="157734"/>
                </a:moveTo>
                <a:lnTo>
                  <a:pt x="814834" y="157734"/>
                </a:lnTo>
                <a:lnTo>
                  <a:pt x="814714" y="222262"/>
                </a:lnTo>
                <a:lnTo>
                  <a:pt x="812421" y="229743"/>
                </a:lnTo>
                <a:lnTo>
                  <a:pt x="807468" y="235204"/>
                </a:lnTo>
                <a:lnTo>
                  <a:pt x="821819" y="251333"/>
                </a:lnTo>
                <a:lnTo>
                  <a:pt x="825375" y="246634"/>
                </a:lnTo>
                <a:lnTo>
                  <a:pt x="827788" y="243332"/>
                </a:lnTo>
                <a:lnTo>
                  <a:pt x="830995" y="239831"/>
                </a:lnTo>
                <a:lnTo>
                  <a:pt x="838557" y="232243"/>
                </a:lnTo>
                <a:lnTo>
                  <a:pt x="847239" y="223721"/>
                </a:lnTo>
                <a:lnTo>
                  <a:pt x="858895" y="212471"/>
                </a:lnTo>
                <a:lnTo>
                  <a:pt x="833884" y="212471"/>
                </a:lnTo>
                <a:lnTo>
                  <a:pt x="833884" y="157734"/>
                </a:lnTo>
                <a:close/>
              </a:path>
              <a:path w="1036954" h="253364">
                <a:moveTo>
                  <a:pt x="923100" y="221227"/>
                </a:moveTo>
                <a:lnTo>
                  <a:pt x="898191" y="221227"/>
                </a:lnTo>
                <a:lnTo>
                  <a:pt x="906549" y="230810"/>
                </a:lnTo>
                <a:lnTo>
                  <a:pt x="955408" y="249046"/>
                </a:lnTo>
                <a:lnTo>
                  <a:pt x="1003843" y="250102"/>
                </a:lnTo>
                <a:lnTo>
                  <a:pt x="1017603" y="249970"/>
                </a:lnTo>
                <a:lnTo>
                  <a:pt x="1032004" y="249682"/>
                </a:lnTo>
                <a:lnTo>
                  <a:pt x="1034290" y="243332"/>
                </a:lnTo>
                <a:lnTo>
                  <a:pt x="1036830" y="236600"/>
                </a:lnTo>
                <a:lnTo>
                  <a:pt x="1030872" y="231093"/>
                </a:lnTo>
                <a:lnTo>
                  <a:pt x="989459" y="231093"/>
                </a:lnTo>
                <a:lnTo>
                  <a:pt x="977307" y="231072"/>
                </a:lnTo>
                <a:lnTo>
                  <a:pt x="936039" y="227583"/>
                </a:lnTo>
                <a:lnTo>
                  <a:pt x="924383" y="222262"/>
                </a:lnTo>
                <a:lnTo>
                  <a:pt x="923100" y="221227"/>
                </a:lnTo>
                <a:close/>
              </a:path>
              <a:path w="1036954" h="253364">
                <a:moveTo>
                  <a:pt x="906274" y="94996"/>
                </a:moveTo>
                <a:lnTo>
                  <a:pt x="866396" y="94996"/>
                </a:lnTo>
                <a:lnTo>
                  <a:pt x="866396" y="113792"/>
                </a:lnTo>
                <a:lnTo>
                  <a:pt x="887478" y="113792"/>
                </a:lnTo>
                <a:lnTo>
                  <a:pt x="883459" y="208675"/>
                </a:lnTo>
                <a:lnTo>
                  <a:pt x="876031" y="217960"/>
                </a:lnTo>
                <a:lnTo>
                  <a:pt x="867809" y="228073"/>
                </a:lnTo>
                <a:lnTo>
                  <a:pt x="858776" y="239013"/>
                </a:lnTo>
                <a:lnTo>
                  <a:pt x="877189" y="249773"/>
                </a:lnTo>
                <a:lnTo>
                  <a:pt x="885708" y="237112"/>
                </a:lnTo>
                <a:lnTo>
                  <a:pt x="892684" y="227550"/>
                </a:lnTo>
                <a:lnTo>
                  <a:pt x="898191" y="221227"/>
                </a:lnTo>
                <a:lnTo>
                  <a:pt x="923100" y="221227"/>
                </a:lnTo>
                <a:lnTo>
                  <a:pt x="914456" y="214255"/>
                </a:lnTo>
                <a:lnTo>
                  <a:pt x="906274" y="203581"/>
                </a:lnTo>
                <a:lnTo>
                  <a:pt x="906274" y="94996"/>
                </a:lnTo>
                <a:close/>
              </a:path>
              <a:path w="1036954" h="253364">
                <a:moveTo>
                  <a:pt x="1029768" y="230073"/>
                </a:moveTo>
                <a:lnTo>
                  <a:pt x="1015687" y="230596"/>
                </a:lnTo>
                <a:lnTo>
                  <a:pt x="1002251" y="230935"/>
                </a:lnTo>
                <a:lnTo>
                  <a:pt x="989459" y="231093"/>
                </a:lnTo>
                <a:lnTo>
                  <a:pt x="1030872" y="231093"/>
                </a:lnTo>
                <a:lnTo>
                  <a:pt x="1029768" y="230073"/>
                </a:lnTo>
                <a:close/>
              </a:path>
              <a:path w="1036954" h="253364">
                <a:moveTo>
                  <a:pt x="993777" y="184404"/>
                </a:moveTo>
                <a:lnTo>
                  <a:pt x="974981" y="184404"/>
                </a:lnTo>
                <a:lnTo>
                  <a:pt x="974981" y="225298"/>
                </a:lnTo>
                <a:lnTo>
                  <a:pt x="993777" y="225298"/>
                </a:lnTo>
                <a:lnTo>
                  <a:pt x="993777" y="184404"/>
                </a:lnTo>
                <a:close/>
              </a:path>
              <a:path w="1036954" h="253364">
                <a:moveTo>
                  <a:pt x="863475" y="184658"/>
                </a:moveTo>
                <a:lnTo>
                  <a:pt x="861859" y="186266"/>
                </a:lnTo>
                <a:lnTo>
                  <a:pt x="853244" y="194628"/>
                </a:lnTo>
                <a:lnTo>
                  <a:pt x="843911" y="203363"/>
                </a:lnTo>
                <a:lnTo>
                  <a:pt x="833884" y="212471"/>
                </a:lnTo>
                <a:lnTo>
                  <a:pt x="858895" y="212471"/>
                </a:lnTo>
                <a:lnTo>
                  <a:pt x="867920" y="203835"/>
                </a:lnTo>
                <a:lnTo>
                  <a:pt x="866523" y="198882"/>
                </a:lnTo>
                <a:lnTo>
                  <a:pt x="863475" y="184658"/>
                </a:lnTo>
                <a:close/>
              </a:path>
              <a:path w="1036954" h="253364">
                <a:moveTo>
                  <a:pt x="1036703" y="166116"/>
                </a:moveTo>
                <a:lnTo>
                  <a:pt x="917450" y="166116"/>
                </a:lnTo>
                <a:lnTo>
                  <a:pt x="917450" y="184404"/>
                </a:lnTo>
                <a:lnTo>
                  <a:pt x="1036703" y="184404"/>
                </a:lnTo>
                <a:lnTo>
                  <a:pt x="1036703" y="166116"/>
                </a:lnTo>
                <a:close/>
              </a:path>
              <a:path w="1036954" h="253364">
                <a:moveTo>
                  <a:pt x="993777" y="132587"/>
                </a:moveTo>
                <a:lnTo>
                  <a:pt x="974981" y="132587"/>
                </a:lnTo>
                <a:lnTo>
                  <a:pt x="974981" y="166116"/>
                </a:lnTo>
                <a:lnTo>
                  <a:pt x="993777" y="166116"/>
                </a:lnTo>
                <a:lnTo>
                  <a:pt x="993777" y="132587"/>
                </a:lnTo>
                <a:close/>
              </a:path>
              <a:path w="1036954" h="253364">
                <a:moveTo>
                  <a:pt x="866396" y="139573"/>
                </a:moveTo>
                <a:lnTo>
                  <a:pt x="781433" y="139573"/>
                </a:lnTo>
                <a:lnTo>
                  <a:pt x="781433" y="157734"/>
                </a:lnTo>
                <a:lnTo>
                  <a:pt x="866396" y="157734"/>
                </a:lnTo>
                <a:lnTo>
                  <a:pt x="866396" y="139573"/>
                </a:lnTo>
                <a:close/>
              </a:path>
              <a:path w="1036954" h="253364">
                <a:moveTo>
                  <a:pt x="833884" y="107823"/>
                </a:moveTo>
                <a:lnTo>
                  <a:pt x="814834" y="107823"/>
                </a:lnTo>
                <a:lnTo>
                  <a:pt x="814834" y="139573"/>
                </a:lnTo>
                <a:lnTo>
                  <a:pt x="833884" y="139573"/>
                </a:lnTo>
                <a:lnTo>
                  <a:pt x="833884" y="107823"/>
                </a:lnTo>
                <a:close/>
              </a:path>
              <a:path w="1036954" h="253364">
                <a:moveTo>
                  <a:pt x="982220" y="3810"/>
                </a:moveTo>
                <a:lnTo>
                  <a:pt x="959662" y="10401"/>
                </a:lnTo>
                <a:lnTo>
                  <a:pt x="956414" y="22708"/>
                </a:lnTo>
                <a:lnTo>
                  <a:pt x="953010" y="34798"/>
                </a:lnTo>
                <a:lnTo>
                  <a:pt x="921641" y="34798"/>
                </a:lnTo>
                <a:lnTo>
                  <a:pt x="921641" y="53086"/>
                </a:lnTo>
                <a:lnTo>
                  <a:pt x="947171" y="54680"/>
                </a:lnTo>
                <a:lnTo>
                  <a:pt x="943141" y="67033"/>
                </a:lnTo>
                <a:lnTo>
                  <a:pt x="938960" y="79178"/>
                </a:lnTo>
                <a:lnTo>
                  <a:pt x="934621" y="91108"/>
                </a:lnTo>
                <a:lnTo>
                  <a:pt x="930120" y="102817"/>
                </a:lnTo>
                <a:lnTo>
                  <a:pt x="925451" y="114300"/>
                </a:lnTo>
                <a:lnTo>
                  <a:pt x="925451" y="132587"/>
                </a:lnTo>
                <a:lnTo>
                  <a:pt x="1029718" y="132587"/>
                </a:lnTo>
                <a:lnTo>
                  <a:pt x="1029718" y="114300"/>
                </a:lnTo>
                <a:lnTo>
                  <a:pt x="945517" y="114300"/>
                </a:lnTo>
                <a:lnTo>
                  <a:pt x="950758" y="100776"/>
                </a:lnTo>
                <a:lnTo>
                  <a:pt x="955233" y="88786"/>
                </a:lnTo>
                <a:lnTo>
                  <a:pt x="959534" y="76837"/>
                </a:lnTo>
                <a:lnTo>
                  <a:pt x="963662" y="64935"/>
                </a:lnTo>
                <a:lnTo>
                  <a:pt x="967615" y="53086"/>
                </a:lnTo>
                <a:lnTo>
                  <a:pt x="1033909" y="53086"/>
                </a:lnTo>
                <a:lnTo>
                  <a:pt x="1033909" y="34798"/>
                </a:lnTo>
                <a:lnTo>
                  <a:pt x="975331" y="28250"/>
                </a:lnTo>
                <a:lnTo>
                  <a:pt x="978906" y="16066"/>
                </a:lnTo>
                <a:lnTo>
                  <a:pt x="982220" y="3810"/>
                </a:lnTo>
                <a:close/>
              </a:path>
              <a:path w="1036954" h="253364">
                <a:moveTo>
                  <a:pt x="993777" y="67437"/>
                </a:moveTo>
                <a:lnTo>
                  <a:pt x="974981" y="67437"/>
                </a:lnTo>
                <a:lnTo>
                  <a:pt x="974981" y="114300"/>
                </a:lnTo>
                <a:lnTo>
                  <a:pt x="993777" y="114300"/>
                </a:lnTo>
                <a:lnTo>
                  <a:pt x="993777" y="67437"/>
                </a:lnTo>
                <a:close/>
              </a:path>
              <a:path w="1036954" h="253364">
                <a:moveTo>
                  <a:pt x="859411" y="89535"/>
                </a:moveTo>
                <a:lnTo>
                  <a:pt x="804166" y="89535"/>
                </a:lnTo>
                <a:lnTo>
                  <a:pt x="804166" y="107823"/>
                </a:lnTo>
                <a:lnTo>
                  <a:pt x="859411" y="107823"/>
                </a:lnTo>
                <a:lnTo>
                  <a:pt x="859411" y="89535"/>
                </a:lnTo>
                <a:close/>
              </a:path>
              <a:path w="1036954" h="253364">
                <a:moveTo>
                  <a:pt x="833503" y="6223"/>
                </a:moveTo>
                <a:lnTo>
                  <a:pt x="812299" y="9665"/>
                </a:lnTo>
                <a:lnTo>
                  <a:pt x="808716" y="23585"/>
                </a:lnTo>
                <a:lnTo>
                  <a:pt x="804842" y="36769"/>
                </a:lnTo>
                <a:lnTo>
                  <a:pt x="786332" y="82168"/>
                </a:lnTo>
                <a:lnTo>
                  <a:pt x="780925" y="91694"/>
                </a:lnTo>
                <a:lnTo>
                  <a:pt x="784735" y="98806"/>
                </a:lnTo>
                <a:lnTo>
                  <a:pt x="788164" y="105537"/>
                </a:lnTo>
                <a:lnTo>
                  <a:pt x="794213" y="106759"/>
                </a:lnTo>
                <a:lnTo>
                  <a:pt x="800226" y="95896"/>
                </a:lnTo>
                <a:lnTo>
                  <a:pt x="805900" y="84594"/>
                </a:lnTo>
                <a:lnTo>
                  <a:pt x="811235" y="72861"/>
                </a:lnTo>
                <a:lnTo>
                  <a:pt x="816231" y="60706"/>
                </a:lnTo>
                <a:lnTo>
                  <a:pt x="867412" y="60706"/>
                </a:lnTo>
                <a:lnTo>
                  <a:pt x="867412" y="42418"/>
                </a:lnTo>
                <a:lnTo>
                  <a:pt x="826574" y="30922"/>
                </a:lnTo>
                <a:lnTo>
                  <a:pt x="830168" y="18745"/>
                </a:lnTo>
                <a:lnTo>
                  <a:pt x="833503" y="6223"/>
                </a:lnTo>
                <a:close/>
              </a:path>
              <a:path w="1036954" h="253364">
                <a:moveTo>
                  <a:pt x="891415" y="4063"/>
                </a:moveTo>
                <a:lnTo>
                  <a:pt x="877208" y="20552"/>
                </a:lnTo>
                <a:lnTo>
                  <a:pt x="881451" y="32893"/>
                </a:lnTo>
                <a:lnTo>
                  <a:pt x="885403" y="44994"/>
                </a:lnTo>
                <a:lnTo>
                  <a:pt x="889063" y="56850"/>
                </a:lnTo>
                <a:lnTo>
                  <a:pt x="892431" y="68453"/>
                </a:lnTo>
                <a:lnTo>
                  <a:pt x="898654" y="66167"/>
                </a:lnTo>
                <a:lnTo>
                  <a:pt x="905258" y="63881"/>
                </a:lnTo>
                <a:lnTo>
                  <a:pt x="909311" y="52674"/>
                </a:lnTo>
                <a:lnTo>
                  <a:pt x="905428" y="41283"/>
                </a:lnTo>
                <a:lnTo>
                  <a:pt x="901159" y="29388"/>
                </a:lnTo>
                <a:lnTo>
                  <a:pt x="896493" y="16984"/>
                </a:lnTo>
                <a:lnTo>
                  <a:pt x="891415" y="40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466076" y="830580"/>
            <a:ext cx="3291839" cy="52715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927847" y="932688"/>
            <a:ext cx="2727959" cy="47076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978140" y="2549651"/>
            <a:ext cx="2642870" cy="521334"/>
          </a:xfrm>
          <a:custGeom>
            <a:avLst/>
            <a:gdLst/>
            <a:ahLst/>
            <a:cxnLst/>
            <a:rect l="l" t="t" r="r" b="b"/>
            <a:pathLst>
              <a:path w="2642870" h="521335">
                <a:moveTo>
                  <a:pt x="2555748" y="0"/>
                </a:moveTo>
                <a:lnTo>
                  <a:pt x="86867" y="0"/>
                </a:lnTo>
                <a:lnTo>
                  <a:pt x="76987" y="554"/>
                </a:lnTo>
                <a:lnTo>
                  <a:pt x="37762" y="15183"/>
                </a:lnTo>
                <a:lnTo>
                  <a:pt x="10327" y="45728"/>
                </a:lnTo>
                <a:lnTo>
                  <a:pt x="0" y="86868"/>
                </a:lnTo>
                <a:lnTo>
                  <a:pt x="0" y="521208"/>
                </a:lnTo>
                <a:lnTo>
                  <a:pt x="2642615" y="521208"/>
                </a:lnTo>
                <a:lnTo>
                  <a:pt x="2642061" y="76987"/>
                </a:lnTo>
                <a:lnTo>
                  <a:pt x="2627432" y="37762"/>
                </a:lnTo>
                <a:lnTo>
                  <a:pt x="2596887" y="10327"/>
                </a:lnTo>
                <a:lnTo>
                  <a:pt x="2555748" y="0"/>
                </a:lnTo>
                <a:close/>
              </a:path>
            </a:pathLst>
          </a:custGeom>
          <a:solidFill>
            <a:srgbClr val="00AB93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976616" y="2548127"/>
            <a:ext cx="2645664" cy="5242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781415" y="2695194"/>
            <a:ext cx="1037590" cy="257810"/>
          </a:xfrm>
          <a:custGeom>
            <a:avLst/>
            <a:gdLst/>
            <a:ahLst/>
            <a:cxnLst/>
            <a:rect l="l" t="t" r="r" b="b"/>
            <a:pathLst>
              <a:path w="1037590" h="257810">
                <a:moveTo>
                  <a:pt x="243839" y="14350"/>
                </a:moveTo>
                <a:lnTo>
                  <a:pt x="124205" y="14350"/>
                </a:lnTo>
                <a:lnTo>
                  <a:pt x="126101" y="227328"/>
                </a:lnTo>
                <a:lnTo>
                  <a:pt x="132677" y="238618"/>
                </a:lnTo>
                <a:lnTo>
                  <a:pt x="143945" y="245392"/>
                </a:lnTo>
                <a:lnTo>
                  <a:pt x="159892" y="247650"/>
                </a:lnTo>
                <a:lnTo>
                  <a:pt x="214419" y="247627"/>
                </a:lnTo>
                <a:lnTo>
                  <a:pt x="229311" y="245482"/>
                </a:lnTo>
                <a:lnTo>
                  <a:pt x="240789" y="239640"/>
                </a:lnTo>
                <a:lnTo>
                  <a:pt x="248937" y="229809"/>
                </a:lnTo>
                <a:lnTo>
                  <a:pt x="207263" y="229742"/>
                </a:lnTo>
                <a:lnTo>
                  <a:pt x="158177" y="229361"/>
                </a:lnTo>
                <a:lnTo>
                  <a:pt x="146023" y="223320"/>
                </a:lnTo>
                <a:lnTo>
                  <a:pt x="141985" y="209930"/>
                </a:lnTo>
                <a:lnTo>
                  <a:pt x="141985" y="132333"/>
                </a:lnTo>
                <a:lnTo>
                  <a:pt x="243839" y="132333"/>
                </a:lnTo>
                <a:lnTo>
                  <a:pt x="243839" y="113791"/>
                </a:lnTo>
                <a:lnTo>
                  <a:pt x="141985" y="113791"/>
                </a:lnTo>
                <a:lnTo>
                  <a:pt x="141985" y="32892"/>
                </a:lnTo>
                <a:lnTo>
                  <a:pt x="243839" y="32892"/>
                </a:lnTo>
                <a:lnTo>
                  <a:pt x="243839" y="14350"/>
                </a:lnTo>
                <a:close/>
              </a:path>
              <a:path w="1037590" h="257810">
                <a:moveTo>
                  <a:pt x="250448" y="175423"/>
                </a:moveTo>
                <a:lnTo>
                  <a:pt x="239536" y="182687"/>
                </a:lnTo>
                <a:lnTo>
                  <a:pt x="237857" y="195054"/>
                </a:lnTo>
                <a:lnTo>
                  <a:pt x="235689" y="206927"/>
                </a:lnTo>
                <a:lnTo>
                  <a:pt x="232754" y="219187"/>
                </a:lnTo>
                <a:lnTo>
                  <a:pt x="223194" y="227097"/>
                </a:lnTo>
                <a:lnTo>
                  <a:pt x="207263" y="229742"/>
                </a:lnTo>
                <a:lnTo>
                  <a:pt x="248960" y="229742"/>
                </a:lnTo>
                <a:lnTo>
                  <a:pt x="253839" y="215699"/>
                </a:lnTo>
                <a:lnTo>
                  <a:pt x="256037" y="204510"/>
                </a:lnTo>
                <a:lnTo>
                  <a:pt x="258197" y="191713"/>
                </a:lnTo>
                <a:lnTo>
                  <a:pt x="260241" y="177335"/>
                </a:lnTo>
                <a:lnTo>
                  <a:pt x="250448" y="175423"/>
                </a:lnTo>
                <a:close/>
              </a:path>
              <a:path w="1037590" h="257810">
                <a:moveTo>
                  <a:pt x="243839" y="132333"/>
                </a:moveTo>
                <a:lnTo>
                  <a:pt x="226059" y="132333"/>
                </a:lnTo>
                <a:lnTo>
                  <a:pt x="226059" y="144017"/>
                </a:lnTo>
                <a:lnTo>
                  <a:pt x="243839" y="144017"/>
                </a:lnTo>
                <a:lnTo>
                  <a:pt x="243839" y="132333"/>
                </a:lnTo>
                <a:close/>
              </a:path>
              <a:path w="1037590" h="257810">
                <a:moveTo>
                  <a:pt x="192785" y="32892"/>
                </a:moveTo>
                <a:lnTo>
                  <a:pt x="175005" y="32892"/>
                </a:lnTo>
                <a:lnTo>
                  <a:pt x="175005" y="113791"/>
                </a:lnTo>
                <a:lnTo>
                  <a:pt x="192785" y="113791"/>
                </a:lnTo>
                <a:lnTo>
                  <a:pt x="192785" y="32892"/>
                </a:lnTo>
                <a:close/>
              </a:path>
              <a:path w="1037590" h="257810">
                <a:moveTo>
                  <a:pt x="243839" y="32892"/>
                </a:moveTo>
                <a:lnTo>
                  <a:pt x="226059" y="32892"/>
                </a:lnTo>
                <a:lnTo>
                  <a:pt x="226059" y="113791"/>
                </a:lnTo>
                <a:lnTo>
                  <a:pt x="243839" y="113791"/>
                </a:lnTo>
                <a:lnTo>
                  <a:pt x="243839" y="32892"/>
                </a:lnTo>
                <a:close/>
              </a:path>
              <a:path w="1037590" h="257810">
                <a:moveTo>
                  <a:pt x="68452" y="208914"/>
                </a:moveTo>
                <a:lnTo>
                  <a:pt x="51307" y="208914"/>
                </a:lnTo>
                <a:lnTo>
                  <a:pt x="51307" y="257555"/>
                </a:lnTo>
                <a:lnTo>
                  <a:pt x="68452" y="257555"/>
                </a:lnTo>
                <a:lnTo>
                  <a:pt x="68452" y="208914"/>
                </a:lnTo>
                <a:close/>
              </a:path>
              <a:path w="1037590" h="257810">
                <a:moveTo>
                  <a:pt x="117982" y="193293"/>
                </a:moveTo>
                <a:lnTo>
                  <a:pt x="0" y="193293"/>
                </a:lnTo>
                <a:lnTo>
                  <a:pt x="0" y="208914"/>
                </a:lnTo>
                <a:lnTo>
                  <a:pt x="117982" y="208914"/>
                </a:lnTo>
                <a:lnTo>
                  <a:pt x="117982" y="193293"/>
                </a:lnTo>
                <a:close/>
              </a:path>
              <a:path w="1037590" h="257810">
                <a:moveTo>
                  <a:pt x="68452" y="167512"/>
                </a:moveTo>
                <a:lnTo>
                  <a:pt x="51307" y="167512"/>
                </a:lnTo>
                <a:lnTo>
                  <a:pt x="51307" y="193293"/>
                </a:lnTo>
                <a:lnTo>
                  <a:pt x="68452" y="193293"/>
                </a:lnTo>
                <a:lnTo>
                  <a:pt x="68452" y="167512"/>
                </a:lnTo>
                <a:close/>
              </a:path>
              <a:path w="1037590" h="257810">
                <a:moveTo>
                  <a:pt x="109092" y="106044"/>
                </a:moveTo>
                <a:lnTo>
                  <a:pt x="10667" y="106044"/>
                </a:lnTo>
                <a:lnTo>
                  <a:pt x="10667" y="174751"/>
                </a:lnTo>
                <a:lnTo>
                  <a:pt x="27304" y="174751"/>
                </a:lnTo>
                <a:lnTo>
                  <a:pt x="27304" y="167512"/>
                </a:lnTo>
                <a:lnTo>
                  <a:pt x="109092" y="167512"/>
                </a:lnTo>
                <a:lnTo>
                  <a:pt x="109092" y="152400"/>
                </a:lnTo>
                <a:lnTo>
                  <a:pt x="27304" y="152400"/>
                </a:lnTo>
                <a:lnTo>
                  <a:pt x="27304" y="121157"/>
                </a:lnTo>
                <a:lnTo>
                  <a:pt x="109092" y="121157"/>
                </a:lnTo>
                <a:lnTo>
                  <a:pt x="109092" y="106044"/>
                </a:lnTo>
                <a:close/>
              </a:path>
              <a:path w="1037590" h="257810">
                <a:moveTo>
                  <a:pt x="109092" y="167512"/>
                </a:moveTo>
                <a:lnTo>
                  <a:pt x="92455" y="167512"/>
                </a:lnTo>
                <a:lnTo>
                  <a:pt x="92455" y="174751"/>
                </a:lnTo>
                <a:lnTo>
                  <a:pt x="109092" y="174751"/>
                </a:lnTo>
                <a:lnTo>
                  <a:pt x="109092" y="167512"/>
                </a:lnTo>
                <a:close/>
              </a:path>
              <a:path w="1037590" h="257810">
                <a:moveTo>
                  <a:pt x="68452" y="121157"/>
                </a:moveTo>
                <a:lnTo>
                  <a:pt x="51307" y="121157"/>
                </a:lnTo>
                <a:lnTo>
                  <a:pt x="51307" y="152400"/>
                </a:lnTo>
                <a:lnTo>
                  <a:pt x="68452" y="152400"/>
                </a:lnTo>
                <a:lnTo>
                  <a:pt x="68452" y="121157"/>
                </a:lnTo>
                <a:close/>
              </a:path>
              <a:path w="1037590" h="257810">
                <a:moveTo>
                  <a:pt x="109092" y="121157"/>
                </a:moveTo>
                <a:lnTo>
                  <a:pt x="92455" y="121157"/>
                </a:lnTo>
                <a:lnTo>
                  <a:pt x="92455" y="152400"/>
                </a:lnTo>
                <a:lnTo>
                  <a:pt x="109092" y="152400"/>
                </a:lnTo>
                <a:lnTo>
                  <a:pt x="109092" y="121157"/>
                </a:lnTo>
                <a:close/>
              </a:path>
              <a:path w="1037590" h="257810">
                <a:moveTo>
                  <a:pt x="68452" y="82295"/>
                </a:moveTo>
                <a:lnTo>
                  <a:pt x="51307" y="82295"/>
                </a:lnTo>
                <a:lnTo>
                  <a:pt x="51307" y="106044"/>
                </a:lnTo>
                <a:lnTo>
                  <a:pt x="68452" y="106044"/>
                </a:lnTo>
                <a:lnTo>
                  <a:pt x="68452" y="82295"/>
                </a:lnTo>
                <a:close/>
              </a:path>
              <a:path w="1037590" h="257810">
                <a:moveTo>
                  <a:pt x="96138" y="82295"/>
                </a:moveTo>
                <a:lnTo>
                  <a:pt x="79375" y="82295"/>
                </a:lnTo>
                <a:lnTo>
                  <a:pt x="79375" y="89026"/>
                </a:lnTo>
                <a:lnTo>
                  <a:pt x="96138" y="89026"/>
                </a:lnTo>
                <a:lnTo>
                  <a:pt x="96138" y="82295"/>
                </a:lnTo>
                <a:close/>
              </a:path>
              <a:path w="1037590" h="257810">
                <a:moveTo>
                  <a:pt x="40385" y="44068"/>
                </a:moveTo>
                <a:lnTo>
                  <a:pt x="23749" y="44068"/>
                </a:lnTo>
                <a:lnTo>
                  <a:pt x="23749" y="88772"/>
                </a:lnTo>
                <a:lnTo>
                  <a:pt x="40385" y="88772"/>
                </a:lnTo>
                <a:lnTo>
                  <a:pt x="40385" y="82295"/>
                </a:lnTo>
                <a:lnTo>
                  <a:pt x="96138" y="82295"/>
                </a:lnTo>
                <a:lnTo>
                  <a:pt x="96138" y="67690"/>
                </a:lnTo>
                <a:lnTo>
                  <a:pt x="40385" y="67690"/>
                </a:lnTo>
                <a:lnTo>
                  <a:pt x="40385" y="44068"/>
                </a:lnTo>
                <a:close/>
              </a:path>
              <a:path w="1037590" h="257810">
                <a:moveTo>
                  <a:pt x="96138" y="44068"/>
                </a:moveTo>
                <a:lnTo>
                  <a:pt x="79375" y="44068"/>
                </a:lnTo>
                <a:lnTo>
                  <a:pt x="79375" y="67690"/>
                </a:lnTo>
                <a:lnTo>
                  <a:pt x="96138" y="67690"/>
                </a:lnTo>
                <a:lnTo>
                  <a:pt x="96138" y="44068"/>
                </a:lnTo>
                <a:close/>
              </a:path>
              <a:path w="1037590" h="257810">
                <a:moveTo>
                  <a:pt x="116966" y="28447"/>
                </a:moveTo>
                <a:lnTo>
                  <a:pt x="0" y="28447"/>
                </a:lnTo>
                <a:lnTo>
                  <a:pt x="0" y="44068"/>
                </a:lnTo>
                <a:lnTo>
                  <a:pt x="116966" y="44068"/>
                </a:lnTo>
                <a:lnTo>
                  <a:pt x="116966" y="28447"/>
                </a:lnTo>
                <a:close/>
              </a:path>
              <a:path w="1037590" h="257810">
                <a:moveTo>
                  <a:pt x="40385" y="0"/>
                </a:moveTo>
                <a:lnTo>
                  <a:pt x="23749" y="0"/>
                </a:lnTo>
                <a:lnTo>
                  <a:pt x="23749" y="28447"/>
                </a:lnTo>
                <a:lnTo>
                  <a:pt x="40385" y="28447"/>
                </a:lnTo>
                <a:lnTo>
                  <a:pt x="40385" y="0"/>
                </a:lnTo>
                <a:close/>
              </a:path>
              <a:path w="1037590" h="257810">
                <a:moveTo>
                  <a:pt x="96138" y="0"/>
                </a:moveTo>
                <a:lnTo>
                  <a:pt x="79375" y="0"/>
                </a:lnTo>
                <a:lnTo>
                  <a:pt x="79375" y="28447"/>
                </a:lnTo>
                <a:lnTo>
                  <a:pt x="96138" y="28447"/>
                </a:lnTo>
                <a:lnTo>
                  <a:pt x="96138" y="0"/>
                </a:lnTo>
                <a:close/>
              </a:path>
              <a:path w="1037590" h="257810">
                <a:moveTo>
                  <a:pt x="355462" y="113537"/>
                </a:moveTo>
                <a:lnTo>
                  <a:pt x="307975" y="113537"/>
                </a:lnTo>
                <a:lnTo>
                  <a:pt x="307975" y="255777"/>
                </a:lnTo>
                <a:lnTo>
                  <a:pt x="328040" y="255777"/>
                </a:lnTo>
                <a:lnTo>
                  <a:pt x="329654" y="114394"/>
                </a:lnTo>
                <a:lnTo>
                  <a:pt x="356356" y="114394"/>
                </a:lnTo>
                <a:lnTo>
                  <a:pt x="355462" y="113537"/>
                </a:lnTo>
                <a:close/>
              </a:path>
              <a:path w="1037590" h="257810">
                <a:moveTo>
                  <a:pt x="584453" y="253"/>
                </a:moveTo>
                <a:lnTo>
                  <a:pt x="563936" y="9481"/>
                </a:lnTo>
                <a:lnTo>
                  <a:pt x="563853" y="39161"/>
                </a:lnTo>
                <a:lnTo>
                  <a:pt x="563752" y="46862"/>
                </a:lnTo>
                <a:lnTo>
                  <a:pt x="527430" y="46862"/>
                </a:lnTo>
                <a:lnTo>
                  <a:pt x="527430" y="66675"/>
                </a:lnTo>
                <a:lnTo>
                  <a:pt x="563583" y="70266"/>
                </a:lnTo>
                <a:lnTo>
                  <a:pt x="563331" y="83867"/>
                </a:lnTo>
                <a:lnTo>
                  <a:pt x="561777" y="124334"/>
                </a:lnTo>
                <a:lnTo>
                  <a:pt x="555446" y="166207"/>
                </a:lnTo>
                <a:lnTo>
                  <a:pt x="538290" y="212427"/>
                </a:lnTo>
                <a:lnTo>
                  <a:pt x="518921" y="239902"/>
                </a:lnTo>
                <a:lnTo>
                  <a:pt x="524763" y="246125"/>
                </a:lnTo>
                <a:lnTo>
                  <a:pt x="529843" y="251967"/>
                </a:lnTo>
                <a:lnTo>
                  <a:pt x="537685" y="253273"/>
                </a:lnTo>
                <a:lnTo>
                  <a:pt x="544270" y="244615"/>
                </a:lnTo>
                <a:lnTo>
                  <a:pt x="565503" y="204358"/>
                </a:lnTo>
                <a:lnTo>
                  <a:pt x="578561" y="154262"/>
                </a:lnTo>
                <a:lnTo>
                  <a:pt x="582909" y="110903"/>
                </a:lnTo>
                <a:lnTo>
                  <a:pt x="583945" y="66675"/>
                </a:lnTo>
                <a:lnTo>
                  <a:pt x="644619" y="66675"/>
                </a:lnTo>
                <a:lnTo>
                  <a:pt x="644905" y="46862"/>
                </a:lnTo>
                <a:lnTo>
                  <a:pt x="584315" y="39161"/>
                </a:lnTo>
                <a:lnTo>
                  <a:pt x="584453" y="253"/>
                </a:lnTo>
                <a:close/>
              </a:path>
              <a:path w="1037590" h="257810">
                <a:moveTo>
                  <a:pt x="404113" y="227583"/>
                </a:moveTo>
                <a:lnTo>
                  <a:pt x="406018" y="236473"/>
                </a:lnTo>
                <a:lnTo>
                  <a:pt x="407415" y="244093"/>
                </a:lnTo>
                <a:lnTo>
                  <a:pt x="412197" y="250599"/>
                </a:lnTo>
                <a:lnTo>
                  <a:pt x="463279" y="248736"/>
                </a:lnTo>
                <a:lnTo>
                  <a:pt x="480918" y="229488"/>
                </a:lnTo>
                <a:lnTo>
                  <a:pt x="442309" y="229488"/>
                </a:lnTo>
                <a:lnTo>
                  <a:pt x="432392" y="229267"/>
                </a:lnTo>
                <a:lnTo>
                  <a:pt x="419660" y="228632"/>
                </a:lnTo>
                <a:lnTo>
                  <a:pt x="404113" y="227583"/>
                </a:lnTo>
                <a:close/>
              </a:path>
              <a:path w="1037590" h="257810">
                <a:moveTo>
                  <a:pt x="572007" y="225551"/>
                </a:moveTo>
                <a:lnTo>
                  <a:pt x="573540" y="233473"/>
                </a:lnTo>
                <a:lnTo>
                  <a:pt x="574928" y="240918"/>
                </a:lnTo>
                <a:lnTo>
                  <a:pt x="579216" y="248398"/>
                </a:lnTo>
                <a:lnTo>
                  <a:pt x="590645" y="248703"/>
                </a:lnTo>
                <a:lnTo>
                  <a:pt x="602722" y="248650"/>
                </a:lnTo>
                <a:lnTo>
                  <a:pt x="617463" y="248069"/>
                </a:lnTo>
                <a:lnTo>
                  <a:pt x="627673" y="242978"/>
                </a:lnTo>
                <a:lnTo>
                  <a:pt x="635100" y="233473"/>
                </a:lnTo>
                <a:lnTo>
                  <a:pt x="636932" y="227907"/>
                </a:lnTo>
                <a:lnTo>
                  <a:pt x="598189" y="227907"/>
                </a:lnTo>
                <a:lnTo>
                  <a:pt x="586343" y="227134"/>
                </a:lnTo>
                <a:lnTo>
                  <a:pt x="572007" y="225551"/>
                </a:lnTo>
                <a:close/>
              </a:path>
              <a:path w="1037590" h="257810">
                <a:moveTo>
                  <a:pt x="482980" y="95884"/>
                </a:moveTo>
                <a:lnTo>
                  <a:pt x="462406" y="95884"/>
                </a:lnTo>
                <a:lnTo>
                  <a:pt x="462398" y="213767"/>
                </a:lnTo>
                <a:lnTo>
                  <a:pt x="457211" y="225558"/>
                </a:lnTo>
                <a:lnTo>
                  <a:pt x="442309" y="229488"/>
                </a:lnTo>
                <a:lnTo>
                  <a:pt x="480918" y="229488"/>
                </a:lnTo>
                <a:lnTo>
                  <a:pt x="482975" y="214165"/>
                </a:lnTo>
                <a:lnTo>
                  <a:pt x="482980" y="95884"/>
                </a:lnTo>
                <a:close/>
              </a:path>
              <a:path w="1037590" h="257810">
                <a:moveTo>
                  <a:pt x="644619" y="66675"/>
                </a:moveTo>
                <a:lnTo>
                  <a:pt x="583945" y="66675"/>
                </a:lnTo>
                <a:lnTo>
                  <a:pt x="624010" y="74618"/>
                </a:lnTo>
                <a:lnTo>
                  <a:pt x="623683" y="99840"/>
                </a:lnTo>
                <a:lnTo>
                  <a:pt x="622722" y="138979"/>
                </a:lnTo>
                <a:lnTo>
                  <a:pt x="620224" y="192914"/>
                </a:lnTo>
                <a:lnTo>
                  <a:pt x="598189" y="227907"/>
                </a:lnTo>
                <a:lnTo>
                  <a:pt x="636932" y="227907"/>
                </a:lnTo>
                <a:lnTo>
                  <a:pt x="642298" y="178791"/>
                </a:lnTo>
                <a:lnTo>
                  <a:pt x="643455" y="132666"/>
                </a:lnTo>
                <a:lnTo>
                  <a:pt x="643975" y="106375"/>
                </a:lnTo>
                <a:lnTo>
                  <a:pt x="644619" y="66675"/>
                </a:lnTo>
                <a:close/>
              </a:path>
              <a:path w="1037590" h="257810">
                <a:moveTo>
                  <a:pt x="520064" y="54482"/>
                </a:moveTo>
                <a:lnTo>
                  <a:pt x="376554" y="54482"/>
                </a:lnTo>
                <a:lnTo>
                  <a:pt x="376554" y="73405"/>
                </a:lnTo>
                <a:lnTo>
                  <a:pt x="447322" y="83867"/>
                </a:lnTo>
                <a:lnTo>
                  <a:pt x="441434" y="95270"/>
                </a:lnTo>
                <a:lnTo>
                  <a:pt x="421319" y="127691"/>
                </a:lnTo>
                <a:lnTo>
                  <a:pt x="388763" y="166748"/>
                </a:lnTo>
                <a:lnTo>
                  <a:pt x="360031" y="192914"/>
                </a:lnTo>
                <a:lnTo>
                  <a:pt x="349630" y="201040"/>
                </a:lnTo>
                <a:lnTo>
                  <a:pt x="355726" y="207644"/>
                </a:lnTo>
                <a:lnTo>
                  <a:pt x="360933" y="213486"/>
                </a:lnTo>
                <a:lnTo>
                  <a:pt x="368479" y="215751"/>
                </a:lnTo>
                <a:lnTo>
                  <a:pt x="378603" y="207167"/>
                </a:lnTo>
                <a:lnTo>
                  <a:pt x="406476" y="179882"/>
                </a:lnTo>
                <a:lnTo>
                  <a:pt x="430592" y="150299"/>
                </a:lnTo>
                <a:lnTo>
                  <a:pt x="457003" y="107032"/>
                </a:lnTo>
                <a:lnTo>
                  <a:pt x="462406" y="95884"/>
                </a:lnTo>
                <a:lnTo>
                  <a:pt x="482980" y="95884"/>
                </a:lnTo>
                <a:lnTo>
                  <a:pt x="482980" y="73405"/>
                </a:lnTo>
                <a:lnTo>
                  <a:pt x="520064" y="73405"/>
                </a:lnTo>
                <a:lnTo>
                  <a:pt x="520064" y="54482"/>
                </a:lnTo>
                <a:close/>
              </a:path>
              <a:path w="1037590" h="257810">
                <a:moveTo>
                  <a:pt x="365759" y="53720"/>
                </a:moveTo>
                <a:lnTo>
                  <a:pt x="265049" y="53720"/>
                </a:lnTo>
                <a:lnTo>
                  <a:pt x="265049" y="72135"/>
                </a:lnTo>
                <a:lnTo>
                  <a:pt x="304038" y="74541"/>
                </a:lnTo>
                <a:lnTo>
                  <a:pt x="300429" y="86918"/>
                </a:lnTo>
                <a:lnTo>
                  <a:pt x="286536" y="122515"/>
                </a:lnTo>
                <a:lnTo>
                  <a:pt x="268044" y="155866"/>
                </a:lnTo>
                <a:lnTo>
                  <a:pt x="261053" y="166207"/>
                </a:lnTo>
                <a:lnTo>
                  <a:pt x="260977" y="166748"/>
                </a:lnTo>
                <a:lnTo>
                  <a:pt x="264540" y="174243"/>
                </a:lnTo>
                <a:lnTo>
                  <a:pt x="267842" y="181863"/>
                </a:lnTo>
                <a:lnTo>
                  <a:pt x="275052" y="183367"/>
                </a:lnTo>
                <a:lnTo>
                  <a:pt x="297968" y="139633"/>
                </a:lnTo>
                <a:lnTo>
                  <a:pt x="307975" y="113537"/>
                </a:lnTo>
                <a:lnTo>
                  <a:pt x="355462" y="113537"/>
                </a:lnTo>
                <a:lnTo>
                  <a:pt x="348970" y="107314"/>
                </a:lnTo>
                <a:lnTo>
                  <a:pt x="328040" y="107314"/>
                </a:lnTo>
                <a:lnTo>
                  <a:pt x="328040" y="72135"/>
                </a:lnTo>
                <a:lnTo>
                  <a:pt x="365759" y="72135"/>
                </a:lnTo>
                <a:lnTo>
                  <a:pt x="365759" y="53720"/>
                </a:lnTo>
                <a:close/>
              </a:path>
              <a:path w="1037590" h="257810">
                <a:moveTo>
                  <a:pt x="356356" y="114394"/>
                </a:moveTo>
                <a:lnTo>
                  <a:pt x="329654" y="114394"/>
                </a:lnTo>
                <a:lnTo>
                  <a:pt x="338424" y="123406"/>
                </a:lnTo>
                <a:lnTo>
                  <a:pt x="347083" y="132666"/>
                </a:lnTo>
                <a:lnTo>
                  <a:pt x="355609" y="142165"/>
                </a:lnTo>
                <a:lnTo>
                  <a:pt x="363981" y="151891"/>
                </a:lnTo>
                <a:lnTo>
                  <a:pt x="375355" y="133194"/>
                </a:lnTo>
                <a:lnTo>
                  <a:pt x="366526" y="124334"/>
                </a:lnTo>
                <a:lnTo>
                  <a:pt x="357601" y="115587"/>
                </a:lnTo>
                <a:lnTo>
                  <a:pt x="356356" y="114394"/>
                </a:lnTo>
                <a:close/>
              </a:path>
              <a:path w="1037590" h="257810">
                <a:moveTo>
                  <a:pt x="338708" y="97662"/>
                </a:moveTo>
                <a:lnTo>
                  <a:pt x="328040" y="107314"/>
                </a:lnTo>
                <a:lnTo>
                  <a:pt x="348970" y="107314"/>
                </a:lnTo>
                <a:lnTo>
                  <a:pt x="338708" y="97662"/>
                </a:lnTo>
                <a:close/>
              </a:path>
              <a:path w="1037590" h="257810">
                <a:moveTo>
                  <a:pt x="482980" y="1015"/>
                </a:moveTo>
                <a:lnTo>
                  <a:pt x="462406" y="1015"/>
                </a:lnTo>
                <a:lnTo>
                  <a:pt x="462406" y="54482"/>
                </a:lnTo>
                <a:lnTo>
                  <a:pt x="482980" y="54482"/>
                </a:lnTo>
                <a:lnTo>
                  <a:pt x="482980" y="1015"/>
                </a:lnTo>
                <a:close/>
              </a:path>
              <a:path w="1037590" h="257810">
                <a:moveTo>
                  <a:pt x="328040" y="1015"/>
                </a:moveTo>
                <a:lnTo>
                  <a:pt x="307975" y="1015"/>
                </a:lnTo>
                <a:lnTo>
                  <a:pt x="307975" y="53720"/>
                </a:lnTo>
                <a:lnTo>
                  <a:pt x="328040" y="53720"/>
                </a:lnTo>
                <a:lnTo>
                  <a:pt x="328040" y="1015"/>
                </a:lnTo>
                <a:close/>
              </a:path>
              <a:path w="1037590" h="257810">
                <a:moveTo>
                  <a:pt x="769365" y="34162"/>
                </a:moveTo>
                <a:lnTo>
                  <a:pt x="670432" y="34162"/>
                </a:lnTo>
                <a:lnTo>
                  <a:pt x="670432" y="248792"/>
                </a:lnTo>
                <a:lnTo>
                  <a:pt x="691006" y="248792"/>
                </a:lnTo>
                <a:lnTo>
                  <a:pt x="691006" y="222376"/>
                </a:lnTo>
                <a:lnTo>
                  <a:pt x="769365" y="222376"/>
                </a:lnTo>
                <a:lnTo>
                  <a:pt x="769365" y="203707"/>
                </a:lnTo>
                <a:lnTo>
                  <a:pt x="691006" y="203707"/>
                </a:lnTo>
                <a:lnTo>
                  <a:pt x="691006" y="53466"/>
                </a:lnTo>
                <a:lnTo>
                  <a:pt x="769365" y="53466"/>
                </a:lnTo>
                <a:lnTo>
                  <a:pt x="769365" y="34162"/>
                </a:lnTo>
                <a:close/>
              </a:path>
              <a:path w="1037590" h="257810">
                <a:moveTo>
                  <a:pt x="769365" y="222376"/>
                </a:moveTo>
                <a:lnTo>
                  <a:pt x="748791" y="222376"/>
                </a:lnTo>
                <a:lnTo>
                  <a:pt x="748791" y="248792"/>
                </a:lnTo>
                <a:lnTo>
                  <a:pt x="769365" y="248792"/>
                </a:lnTo>
                <a:lnTo>
                  <a:pt x="769365" y="222376"/>
                </a:lnTo>
                <a:close/>
              </a:path>
              <a:path w="1037590" h="257810">
                <a:moveTo>
                  <a:pt x="769365" y="53466"/>
                </a:moveTo>
                <a:lnTo>
                  <a:pt x="748791" y="53466"/>
                </a:lnTo>
                <a:lnTo>
                  <a:pt x="748791" y="203707"/>
                </a:lnTo>
                <a:lnTo>
                  <a:pt x="769365" y="203707"/>
                </a:lnTo>
                <a:lnTo>
                  <a:pt x="769365" y="53466"/>
                </a:lnTo>
                <a:close/>
              </a:path>
              <a:path w="1037590" h="257810">
                <a:moveTo>
                  <a:pt x="1037335" y="216915"/>
                </a:moveTo>
                <a:lnTo>
                  <a:pt x="786002" y="216915"/>
                </a:lnTo>
                <a:lnTo>
                  <a:pt x="786002" y="237235"/>
                </a:lnTo>
                <a:lnTo>
                  <a:pt x="1037335" y="237235"/>
                </a:lnTo>
                <a:lnTo>
                  <a:pt x="1037335" y="216915"/>
                </a:lnTo>
                <a:close/>
              </a:path>
              <a:path w="1037590" h="257810">
                <a:moveTo>
                  <a:pt x="923035" y="43306"/>
                </a:moveTo>
                <a:lnTo>
                  <a:pt x="900049" y="43306"/>
                </a:lnTo>
                <a:lnTo>
                  <a:pt x="900049" y="216915"/>
                </a:lnTo>
                <a:lnTo>
                  <a:pt x="923035" y="216915"/>
                </a:lnTo>
                <a:lnTo>
                  <a:pt x="923035" y="43306"/>
                </a:lnTo>
                <a:close/>
              </a:path>
              <a:path w="1037590" h="257810">
                <a:moveTo>
                  <a:pt x="1022730" y="22351"/>
                </a:moveTo>
                <a:lnTo>
                  <a:pt x="800861" y="22351"/>
                </a:lnTo>
                <a:lnTo>
                  <a:pt x="800861" y="43306"/>
                </a:lnTo>
                <a:lnTo>
                  <a:pt x="1022730" y="43306"/>
                </a:lnTo>
                <a:lnTo>
                  <a:pt x="1022730" y="223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224661" y="3322065"/>
            <a:ext cx="2157349" cy="8967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202436" y="1600200"/>
            <a:ext cx="2142743" cy="6675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442459" y="2043683"/>
            <a:ext cx="2612136" cy="5013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234940" y="1025652"/>
            <a:ext cx="1103376" cy="9052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186928" y="1397508"/>
            <a:ext cx="2133600" cy="77114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824857" y="3324986"/>
            <a:ext cx="1823085" cy="89202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08633" y="4561601"/>
            <a:ext cx="1932305" cy="266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5"/>
              </a:lnSpc>
            </a:pPr>
            <a:r>
              <a:rPr sz="1800" b="1" spc="1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如</a:t>
            </a:r>
            <a:r>
              <a:rPr sz="1800" b="1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：</a:t>
            </a:r>
            <a:r>
              <a:rPr sz="1800" b="1" spc="6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 </a:t>
            </a:r>
            <a:r>
              <a:rPr sz="1800" b="1" spc="1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德国的世泰科</a:t>
            </a:r>
            <a:endParaRPr sz="1800">
              <a:latin typeface="微软雅黑" panose="020B0503020204020204" pitchFamily="34" charset="-122"/>
              <a:ea typeface="微软雅黑" panose="020B0503020204020204" pitchFamily="34" charset="-122"/>
              <a:cs typeface="Microsoft JhengHe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809490" y="4564388"/>
            <a:ext cx="202755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日矿金属（</a:t>
            </a:r>
            <a:r>
              <a:rPr sz="1800" b="1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Nik</a:t>
            </a:r>
            <a:r>
              <a:rPr sz="1800" b="1" spc="-1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k</a:t>
            </a:r>
            <a:r>
              <a:rPr sz="1800" b="1" spc="-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o</a:t>
            </a:r>
            <a:r>
              <a:rPr sz="1800" b="1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）</a:t>
            </a:r>
            <a:endParaRPr sz="1800">
              <a:latin typeface="微软雅黑" panose="020B0503020204020204" pitchFamily="34" charset="-122"/>
              <a:ea typeface="微软雅黑" panose="020B0503020204020204" pitchFamily="34" charset="-122"/>
              <a:cs typeface="Microsoft JhengHe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346820" y="3293745"/>
            <a:ext cx="1825878" cy="12115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410447" y="4643008"/>
            <a:ext cx="1470660" cy="5435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1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如</a:t>
            </a:r>
            <a:r>
              <a:rPr sz="1800" b="1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：</a:t>
            </a:r>
            <a:r>
              <a:rPr sz="1800" b="1" spc="6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 </a:t>
            </a:r>
            <a:r>
              <a:rPr sz="1800" b="1" spc="1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日本东曹</a:t>
            </a:r>
            <a:endParaRPr sz="1800">
              <a:latin typeface="微软雅黑" panose="020B0503020204020204" pitchFamily="34" charset="-122"/>
              <a:ea typeface="微软雅黑" panose="020B0503020204020204" pitchFamily="34" charset="-122"/>
              <a:cs typeface="Microsoft JhengHei"/>
            </a:endParaRPr>
          </a:p>
          <a:p>
            <a:pPr marL="520065">
              <a:lnSpc>
                <a:spcPts val="2155"/>
              </a:lnSpc>
            </a:pPr>
            <a:r>
              <a:rPr sz="1800" b="1" spc="1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普莱克斯</a:t>
            </a:r>
            <a:endParaRPr sz="1800">
              <a:latin typeface="微软雅黑" panose="020B0503020204020204" pitchFamily="34" charset="-122"/>
              <a:ea typeface="微软雅黑" panose="020B0503020204020204" pitchFamily="34" charset="-122"/>
              <a:cs typeface="Microsoft JhengHe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811761" y="6608227"/>
            <a:ext cx="23622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10</a:t>
            </a:r>
            <a:endParaRPr sz="1400"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271284" y="257503"/>
            <a:ext cx="1098138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4">
              <a:lnSpc>
                <a:spcPct val="100000"/>
              </a:lnSpc>
            </a:pPr>
            <a:r>
              <a:rPr spc="-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 高纯难熔金属靶材制备存在的关键技术问题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40839" y="5642092"/>
            <a:ext cx="2787650" cy="266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5"/>
              </a:lnSpc>
            </a:pPr>
            <a:r>
              <a:rPr sz="1800" b="1" spc="1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传统粉末冶金方法技术路线</a:t>
            </a:r>
            <a:endParaRPr sz="1800">
              <a:latin typeface="微软雅黑" panose="020B0503020204020204" pitchFamily="34" charset="-122"/>
              <a:ea typeface="微软雅黑" panose="020B0503020204020204" pitchFamily="34" charset="-122"/>
              <a:cs typeface="Microsoft JhengHe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9955" y="1421908"/>
            <a:ext cx="5615843" cy="3910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31102" y="1559813"/>
            <a:ext cx="29209" cy="3773804"/>
          </a:xfrm>
          <a:custGeom>
            <a:avLst/>
            <a:gdLst/>
            <a:ahLst/>
            <a:cxnLst/>
            <a:rect l="l" t="t" r="r" b="b"/>
            <a:pathLst>
              <a:path w="29209" h="3773804">
                <a:moveTo>
                  <a:pt x="0" y="3773804"/>
                </a:moveTo>
                <a:lnTo>
                  <a:pt x="29209" y="0"/>
                </a:lnTo>
              </a:path>
            </a:pathLst>
          </a:custGeom>
          <a:ln w="19812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84391" y="4547615"/>
            <a:ext cx="5473065" cy="538480"/>
          </a:xfrm>
          <a:custGeom>
            <a:avLst/>
            <a:gdLst/>
            <a:ahLst/>
            <a:cxnLst/>
            <a:rect l="l" t="t" r="r" b="b"/>
            <a:pathLst>
              <a:path w="5473065" h="538479">
                <a:moveTo>
                  <a:pt x="0" y="0"/>
                </a:moveTo>
                <a:lnTo>
                  <a:pt x="0" y="464946"/>
                </a:lnTo>
                <a:lnTo>
                  <a:pt x="2624" y="470909"/>
                </a:lnTo>
                <a:lnTo>
                  <a:pt x="40420" y="487952"/>
                </a:lnTo>
                <a:lnTo>
                  <a:pt x="88584" y="498418"/>
                </a:lnTo>
                <a:lnTo>
                  <a:pt x="153285" y="507988"/>
                </a:lnTo>
                <a:lnTo>
                  <a:pt x="191345" y="512389"/>
                </a:lnTo>
                <a:lnTo>
                  <a:pt x="232949" y="516508"/>
                </a:lnTo>
                <a:lnTo>
                  <a:pt x="277900" y="520327"/>
                </a:lnTo>
                <a:lnTo>
                  <a:pt x="326001" y="523825"/>
                </a:lnTo>
                <a:lnTo>
                  <a:pt x="430868" y="529783"/>
                </a:lnTo>
                <a:lnTo>
                  <a:pt x="545974" y="534230"/>
                </a:lnTo>
                <a:lnTo>
                  <a:pt x="669745" y="537010"/>
                </a:lnTo>
                <a:lnTo>
                  <a:pt x="800608" y="537971"/>
                </a:lnTo>
                <a:lnTo>
                  <a:pt x="5472684" y="537971"/>
                </a:lnTo>
                <a:lnTo>
                  <a:pt x="5472683" y="96194"/>
                </a:lnTo>
                <a:lnTo>
                  <a:pt x="1522352" y="88900"/>
                </a:lnTo>
                <a:lnTo>
                  <a:pt x="839985" y="74295"/>
                </a:lnTo>
                <a:lnTo>
                  <a:pt x="813690" y="73025"/>
                </a:lnTo>
                <a:lnTo>
                  <a:pt x="577477" y="64516"/>
                </a:lnTo>
                <a:lnTo>
                  <a:pt x="446156" y="58420"/>
                </a:lnTo>
                <a:lnTo>
                  <a:pt x="170564" y="38989"/>
                </a:lnTo>
                <a:lnTo>
                  <a:pt x="105032" y="31623"/>
                </a:lnTo>
                <a:lnTo>
                  <a:pt x="52455" y="24384"/>
                </a:lnTo>
                <a:lnTo>
                  <a:pt x="13087" y="15876"/>
                </a:lnTo>
                <a:lnTo>
                  <a:pt x="0" y="0"/>
                </a:lnTo>
                <a:close/>
              </a:path>
            </a:pathLst>
          </a:custGeom>
          <a:solidFill>
            <a:srgbClr val="1CAD96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79820" y="4474464"/>
            <a:ext cx="373380" cy="149860"/>
          </a:xfrm>
          <a:custGeom>
            <a:avLst/>
            <a:gdLst/>
            <a:ahLst/>
            <a:cxnLst/>
            <a:rect l="l" t="t" r="r" b="b"/>
            <a:pathLst>
              <a:path w="373379" h="149860">
                <a:moveTo>
                  <a:pt x="373012" y="0"/>
                </a:moveTo>
                <a:lnTo>
                  <a:pt x="325881" y="0"/>
                </a:lnTo>
                <a:lnTo>
                  <a:pt x="299191" y="246"/>
                </a:lnTo>
                <a:lnTo>
                  <a:pt x="247658" y="2161"/>
                </a:lnTo>
                <a:lnTo>
                  <a:pt x="199149" y="5845"/>
                </a:lnTo>
                <a:lnTo>
                  <a:pt x="154343" y="11150"/>
                </a:lnTo>
                <a:lnTo>
                  <a:pt x="113913" y="17922"/>
                </a:lnTo>
                <a:lnTo>
                  <a:pt x="62955" y="30504"/>
                </a:lnTo>
                <a:lnTo>
                  <a:pt x="25648" y="45541"/>
                </a:lnTo>
                <a:lnTo>
                  <a:pt x="0" y="74675"/>
                </a:lnTo>
                <a:lnTo>
                  <a:pt x="1082" y="80677"/>
                </a:lnTo>
                <a:lnTo>
                  <a:pt x="36426" y="108424"/>
                </a:lnTo>
                <a:lnTo>
                  <a:pt x="78537" y="122585"/>
                </a:lnTo>
                <a:lnTo>
                  <a:pt x="133538" y="134258"/>
                </a:lnTo>
                <a:lnTo>
                  <a:pt x="176241" y="140406"/>
                </a:lnTo>
                <a:lnTo>
                  <a:pt x="222983" y="145072"/>
                </a:lnTo>
                <a:lnTo>
                  <a:pt x="273088" y="148104"/>
                </a:lnTo>
                <a:lnTo>
                  <a:pt x="325881" y="149352"/>
                </a:lnTo>
                <a:lnTo>
                  <a:pt x="373379" y="149352"/>
                </a:lnTo>
                <a:lnTo>
                  <a:pt x="373012" y="0"/>
                </a:lnTo>
                <a:close/>
              </a:path>
            </a:pathLst>
          </a:custGeom>
          <a:solidFill>
            <a:srgbClr val="0D564A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84391" y="3724655"/>
            <a:ext cx="5473065" cy="547370"/>
          </a:xfrm>
          <a:custGeom>
            <a:avLst/>
            <a:gdLst/>
            <a:ahLst/>
            <a:cxnLst/>
            <a:rect l="l" t="t" r="r" b="b"/>
            <a:pathLst>
              <a:path w="5473065" h="547370">
                <a:moveTo>
                  <a:pt x="0" y="0"/>
                </a:moveTo>
                <a:lnTo>
                  <a:pt x="0" y="472821"/>
                </a:lnTo>
                <a:lnTo>
                  <a:pt x="2624" y="478895"/>
                </a:lnTo>
                <a:lnTo>
                  <a:pt x="40420" y="496250"/>
                </a:lnTo>
                <a:lnTo>
                  <a:pt x="88584" y="506902"/>
                </a:lnTo>
                <a:lnTo>
                  <a:pt x="153285" y="516639"/>
                </a:lnTo>
                <a:lnTo>
                  <a:pt x="191345" y="521115"/>
                </a:lnTo>
                <a:lnTo>
                  <a:pt x="232949" y="525303"/>
                </a:lnTo>
                <a:lnTo>
                  <a:pt x="277900" y="529185"/>
                </a:lnTo>
                <a:lnTo>
                  <a:pt x="326001" y="532741"/>
                </a:lnTo>
                <a:lnTo>
                  <a:pt x="377056" y="535951"/>
                </a:lnTo>
                <a:lnTo>
                  <a:pt x="430868" y="538797"/>
                </a:lnTo>
                <a:lnTo>
                  <a:pt x="545974" y="543315"/>
                </a:lnTo>
                <a:lnTo>
                  <a:pt x="669745" y="546139"/>
                </a:lnTo>
                <a:lnTo>
                  <a:pt x="800608" y="547116"/>
                </a:lnTo>
                <a:lnTo>
                  <a:pt x="5472684" y="547116"/>
                </a:lnTo>
                <a:lnTo>
                  <a:pt x="5472683" y="97846"/>
                </a:lnTo>
                <a:lnTo>
                  <a:pt x="1522352" y="90424"/>
                </a:lnTo>
                <a:lnTo>
                  <a:pt x="839985" y="75565"/>
                </a:lnTo>
                <a:lnTo>
                  <a:pt x="813690" y="74295"/>
                </a:lnTo>
                <a:lnTo>
                  <a:pt x="577477" y="65659"/>
                </a:lnTo>
                <a:lnTo>
                  <a:pt x="446156" y="59436"/>
                </a:lnTo>
                <a:lnTo>
                  <a:pt x="249305" y="45847"/>
                </a:lnTo>
                <a:lnTo>
                  <a:pt x="170564" y="39624"/>
                </a:lnTo>
                <a:lnTo>
                  <a:pt x="105032" y="32131"/>
                </a:lnTo>
                <a:lnTo>
                  <a:pt x="52455" y="24765"/>
                </a:lnTo>
                <a:lnTo>
                  <a:pt x="13087" y="16130"/>
                </a:lnTo>
                <a:lnTo>
                  <a:pt x="0" y="0"/>
                </a:lnTo>
                <a:close/>
              </a:path>
            </a:pathLst>
          </a:custGeom>
          <a:solidFill>
            <a:srgbClr val="ACC570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79820" y="3645408"/>
            <a:ext cx="375285" cy="149860"/>
          </a:xfrm>
          <a:custGeom>
            <a:avLst/>
            <a:gdLst/>
            <a:ahLst/>
            <a:cxnLst/>
            <a:rect l="l" t="t" r="r" b="b"/>
            <a:pathLst>
              <a:path w="375284" h="149860">
                <a:moveTo>
                  <a:pt x="374509" y="0"/>
                </a:moveTo>
                <a:lnTo>
                  <a:pt x="327151" y="0"/>
                </a:lnTo>
                <a:lnTo>
                  <a:pt x="300366" y="246"/>
                </a:lnTo>
                <a:lnTo>
                  <a:pt x="248644" y="2161"/>
                </a:lnTo>
                <a:lnTo>
                  <a:pt x="199953" y="5845"/>
                </a:lnTo>
                <a:lnTo>
                  <a:pt x="154973" y="11150"/>
                </a:lnTo>
                <a:lnTo>
                  <a:pt x="114384" y="17922"/>
                </a:lnTo>
                <a:lnTo>
                  <a:pt x="63219" y="30504"/>
                </a:lnTo>
                <a:lnTo>
                  <a:pt x="25757" y="45541"/>
                </a:lnTo>
                <a:lnTo>
                  <a:pt x="0" y="74676"/>
                </a:lnTo>
                <a:lnTo>
                  <a:pt x="1086" y="80677"/>
                </a:lnTo>
                <a:lnTo>
                  <a:pt x="36580" y="108424"/>
                </a:lnTo>
                <a:lnTo>
                  <a:pt x="78865" y="122585"/>
                </a:lnTo>
                <a:lnTo>
                  <a:pt x="134087" y="134258"/>
                </a:lnTo>
                <a:lnTo>
                  <a:pt x="176957" y="140406"/>
                </a:lnTo>
                <a:lnTo>
                  <a:pt x="223877" y="145072"/>
                </a:lnTo>
                <a:lnTo>
                  <a:pt x="274169" y="148104"/>
                </a:lnTo>
                <a:lnTo>
                  <a:pt x="327151" y="149352"/>
                </a:lnTo>
                <a:lnTo>
                  <a:pt x="374903" y="149352"/>
                </a:lnTo>
                <a:lnTo>
                  <a:pt x="374509" y="0"/>
                </a:lnTo>
                <a:close/>
              </a:path>
            </a:pathLst>
          </a:custGeom>
          <a:solidFill>
            <a:srgbClr val="5B6D2C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79820" y="2790444"/>
            <a:ext cx="5477510" cy="539750"/>
          </a:xfrm>
          <a:custGeom>
            <a:avLst/>
            <a:gdLst/>
            <a:ahLst/>
            <a:cxnLst/>
            <a:rect l="l" t="t" r="r" b="b"/>
            <a:pathLst>
              <a:path w="5477509" h="539750">
                <a:moveTo>
                  <a:pt x="0" y="0"/>
                </a:moveTo>
                <a:lnTo>
                  <a:pt x="0" y="466216"/>
                </a:lnTo>
                <a:lnTo>
                  <a:pt x="2626" y="472215"/>
                </a:lnTo>
                <a:lnTo>
                  <a:pt x="40450" y="489346"/>
                </a:lnTo>
                <a:lnTo>
                  <a:pt x="88649" y="499855"/>
                </a:lnTo>
                <a:lnTo>
                  <a:pt x="153399" y="509457"/>
                </a:lnTo>
                <a:lnTo>
                  <a:pt x="191488" y="513871"/>
                </a:lnTo>
                <a:lnTo>
                  <a:pt x="233124" y="518001"/>
                </a:lnTo>
                <a:lnTo>
                  <a:pt x="278110" y="521828"/>
                </a:lnTo>
                <a:lnTo>
                  <a:pt x="326248" y="525332"/>
                </a:lnTo>
                <a:lnTo>
                  <a:pt x="431197" y="531300"/>
                </a:lnTo>
                <a:lnTo>
                  <a:pt x="546396" y="535752"/>
                </a:lnTo>
                <a:lnTo>
                  <a:pt x="670270" y="538534"/>
                </a:lnTo>
                <a:lnTo>
                  <a:pt x="801243" y="539495"/>
                </a:lnTo>
                <a:lnTo>
                  <a:pt x="5477256" y="539495"/>
                </a:lnTo>
                <a:lnTo>
                  <a:pt x="5477255" y="96448"/>
                </a:lnTo>
                <a:lnTo>
                  <a:pt x="1523623" y="89154"/>
                </a:lnTo>
                <a:lnTo>
                  <a:pt x="840620" y="74422"/>
                </a:lnTo>
                <a:lnTo>
                  <a:pt x="446537" y="58547"/>
                </a:lnTo>
                <a:lnTo>
                  <a:pt x="170818" y="39116"/>
                </a:lnTo>
                <a:lnTo>
                  <a:pt x="105033" y="31750"/>
                </a:lnTo>
                <a:lnTo>
                  <a:pt x="52581" y="24384"/>
                </a:lnTo>
                <a:lnTo>
                  <a:pt x="13088" y="15876"/>
                </a:lnTo>
                <a:lnTo>
                  <a:pt x="0" y="0"/>
                </a:lnTo>
                <a:close/>
              </a:path>
            </a:pathLst>
          </a:custGeom>
          <a:solidFill>
            <a:srgbClr val="F6AC33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181344" y="2708148"/>
            <a:ext cx="375285" cy="151130"/>
          </a:xfrm>
          <a:custGeom>
            <a:avLst/>
            <a:gdLst/>
            <a:ahLst/>
            <a:cxnLst/>
            <a:rect l="l" t="t" r="r" b="b"/>
            <a:pathLst>
              <a:path w="375284" h="151130">
                <a:moveTo>
                  <a:pt x="374509" y="0"/>
                </a:moveTo>
                <a:lnTo>
                  <a:pt x="327151" y="0"/>
                </a:lnTo>
                <a:lnTo>
                  <a:pt x="300366" y="249"/>
                </a:lnTo>
                <a:lnTo>
                  <a:pt x="248644" y="2185"/>
                </a:lnTo>
                <a:lnTo>
                  <a:pt x="199953" y="5911"/>
                </a:lnTo>
                <a:lnTo>
                  <a:pt x="154973" y="11273"/>
                </a:lnTo>
                <a:lnTo>
                  <a:pt x="114384" y="18119"/>
                </a:lnTo>
                <a:lnTo>
                  <a:pt x="63219" y="30833"/>
                </a:lnTo>
                <a:lnTo>
                  <a:pt x="25757" y="46023"/>
                </a:lnTo>
                <a:lnTo>
                  <a:pt x="0" y="75437"/>
                </a:lnTo>
                <a:lnTo>
                  <a:pt x="1086" y="81496"/>
                </a:lnTo>
                <a:lnTo>
                  <a:pt x="36580" y="109518"/>
                </a:lnTo>
                <a:lnTo>
                  <a:pt x="78865" y="123826"/>
                </a:lnTo>
                <a:lnTo>
                  <a:pt x="134087" y="135623"/>
                </a:lnTo>
                <a:lnTo>
                  <a:pt x="176957" y="141838"/>
                </a:lnTo>
                <a:lnTo>
                  <a:pt x="223877" y="146553"/>
                </a:lnTo>
                <a:lnTo>
                  <a:pt x="274169" y="149617"/>
                </a:lnTo>
                <a:lnTo>
                  <a:pt x="327151" y="150875"/>
                </a:lnTo>
                <a:lnTo>
                  <a:pt x="374903" y="150875"/>
                </a:lnTo>
                <a:lnTo>
                  <a:pt x="374509" y="0"/>
                </a:lnTo>
                <a:close/>
              </a:path>
            </a:pathLst>
          </a:custGeom>
          <a:solidFill>
            <a:srgbClr val="8E5B05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84391" y="1802892"/>
            <a:ext cx="5473065" cy="558165"/>
          </a:xfrm>
          <a:custGeom>
            <a:avLst/>
            <a:gdLst/>
            <a:ahLst/>
            <a:cxnLst/>
            <a:rect l="l" t="t" r="r" b="b"/>
            <a:pathLst>
              <a:path w="5473065" h="558164">
                <a:moveTo>
                  <a:pt x="0" y="0"/>
                </a:moveTo>
                <a:lnTo>
                  <a:pt x="0" y="482092"/>
                </a:lnTo>
                <a:lnTo>
                  <a:pt x="2624" y="488279"/>
                </a:lnTo>
                <a:lnTo>
                  <a:pt x="40420" y="505959"/>
                </a:lnTo>
                <a:lnTo>
                  <a:pt x="88584" y="516811"/>
                </a:lnTo>
                <a:lnTo>
                  <a:pt x="153285" y="526730"/>
                </a:lnTo>
                <a:lnTo>
                  <a:pt x="191345" y="531291"/>
                </a:lnTo>
                <a:lnTo>
                  <a:pt x="232949" y="535559"/>
                </a:lnTo>
                <a:lnTo>
                  <a:pt x="277900" y="539514"/>
                </a:lnTo>
                <a:lnTo>
                  <a:pt x="326001" y="543137"/>
                </a:lnTo>
                <a:lnTo>
                  <a:pt x="377056" y="546408"/>
                </a:lnTo>
                <a:lnTo>
                  <a:pt x="430868" y="549307"/>
                </a:lnTo>
                <a:lnTo>
                  <a:pt x="545974" y="553911"/>
                </a:lnTo>
                <a:lnTo>
                  <a:pt x="669745" y="556789"/>
                </a:lnTo>
                <a:lnTo>
                  <a:pt x="800608" y="557784"/>
                </a:lnTo>
                <a:lnTo>
                  <a:pt x="5472684" y="557784"/>
                </a:lnTo>
                <a:lnTo>
                  <a:pt x="5472683" y="99752"/>
                </a:lnTo>
                <a:lnTo>
                  <a:pt x="1627423" y="93345"/>
                </a:lnTo>
                <a:lnTo>
                  <a:pt x="839985" y="76962"/>
                </a:lnTo>
                <a:lnTo>
                  <a:pt x="813690" y="75692"/>
                </a:lnTo>
                <a:lnTo>
                  <a:pt x="577477" y="66929"/>
                </a:lnTo>
                <a:lnTo>
                  <a:pt x="446156" y="60579"/>
                </a:lnTo>
                <a:lnTo>
                  <a:pt x="249305" y="46736"/>
                </a:lnTo>
                <a:lnTo>
                  <a:pt x="170564" y="40386"/>
                </a:lnTo>
                <a:lnTo>
                  <a:pt x="105032" y="32766"/>
                </a:lnTo>
                <a:lnTo>
                  <a:pt x="52455" y="25273"/>
                </a:lnTo>
                <a:lnTo>
                  <a:pt x="13087" y="16384"/>
                </a:lnTo>
                <a:lnTo>
                  <a:pt x="0" y="0"/>
                </a:lnTo>
                <a:close/>
              </a:path>
            </a:pathLst>
          </a:custGeom>
          <a:solidFill>
            <a:srgbClr val="FCC2C5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84391" y="1734311"/>
            <a:ext cx="368935" cy="151130"/>
          </a:xfrm>
          <a:custGeom>
            <a:avLst/>
            <a:gdLst/>
            <a:ahLst/>
            <a:cxnLst/>
            <a:rect l="l" t="t" r="r" b="b"/>
            <a:pathLst>
              <a:path w="368934" h="151130">
                <a:moveTo>
                  <a:pt x="368489" y="0"/>
                </a:moveTo>
                <a:lnTo>
                  <a:pt x="321817" y="0"/>
                </a:lnTo>
                <a:lnTo>
                  <a:pt x="295466" y="249"/>
                </a:lnTo>
                <a:lnTo>
                  <a:pt x="244584" y="2185"/>
                </a:lnTo>
                <a:lnTo>
                  <a:pt x="196685" y="5911"/>
                </a:lnTo>
                <a:lnTo>
                  <a:pt x="152438" y="11273"/>
                </a:lnTo>
                <a:lnTo>
                  <a:pt x="112511" y="18119"/>
                </a:lnTo>
                <a:lnTo>
                  <a:pt x="62183" y="30833"/>
                </a:lnTo>
                <a:lnTo>
                  <a:pt x="25334" y="46023"/>
                </a:lnTo>
                <a:lnTo>
                  <a:pt x="0" y="75437"/>
                </a:lnTo>
                <a:lnTo>
                  <a:pt x="1069" y="81496"/>
                </a:lnTo>
                <a:lnTo>
                  <a:pt x="35980" y="109518"/>
                </a:lnTo>
                <a:lnTo>
                  <a:pt x="77572" y="123826"/>
                </a:lnTo>
                <a:lnTo>
                  <a:pt x="131893" y="135623"/>
                </a:lnTo>
                <a:lnTo>
                  <a:pt x="174063" y="141838"/>
                </a:lnTo>
                <a:lnTo>
                  <a:pt x="220220" y="146553"/>
                </a:lnTo>
                <a:lnTo>
                  <a:pt x="269694" y="149617"/>
                </a:lnTo>
                <a:lnTo>
                  <a:pt x="321817" y="150875"/>
                </a:lnTo>
                <a:lnTo>
                  <a:pt x="368808" y="150875"/>
                </a:lnTo>
                <a:lnTo>
                  <a:pt x="368489" y="0"/>
                </a:lnTo>
                <a:close/>
              </a:path>
            </a:pathLst>
          </a:custGeom>
          <a:solidFill>
            <a:srgbClr val="FA858D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03009" y="2040262"/>
            <a:ext cx="408114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10209" algn="l"/>
              </a:tabLst>
            </a:pPr>
            <a:r>
              <a:rPr sz="180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1	</a:t>
            </a:r>
            <a:r>
              <a:rPr sz="1800" spc="-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粉体原料制备和存储条件均要求很高</a:t>
            </a:r>
            <a:endParaRPr sz="180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03009" y="2996112"/>
            <a:ext cx="15303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2</a:t>
            </a:r>
            <a:endParaRPr sz="180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81978" y="3049158"/>
            <a:ext cx="4597400" cy="266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5"/>
              </a:lnSpc>
            </a:pPr>
            <a:r>
              <a:rPr sz="180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不同矿山杂质元素不同，需要不同的提纯工艺</a:t>
            </a:r>
            <a:endParaRPr sz="180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03009" y="3913266"/>
            <a:ext cx="49764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1160" algn="l"/>
              </a:tabLst>
            </a:pPr>
            <a:r>
              <a:rPr sz="180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3	</a:t>
            </a:r>
            <a:r>
              <a:rPr sz="180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难以去除的添加剂，造成产品的纯度难以提升</a:t>
            </a:r>
            <a:endParaRPr sz="180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96914" y="4715438"/>
            <a:ext cx="15303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4</a:t>
            </a:r>
            <a:endParaRPr sz="180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81978" y="4714890"/>
            <a:ext cx="4826000" cy="266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5"/>
              </a:lnSpc>
            </a:pPr>
            <a:r>
              <a:rPr sz="180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大尺寸靶材制备需要很高的设备成本和维护费用</a:t>
            </a:r>
            <a:endParaRPr sz="180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511784" y="1263372"/>
            <a:ext cx="11174780" cy="20021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970" marR="215265" indent="640080">
              <a:lnSpc>
                <a:spcPct val="136400"/>
              </a:lnSpc>
            </a:pPr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本项目采用</a:t>
            </a:r>
            <a:r>
              <a:rPr sz="2400" spc="-1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xxx</a:t>
            </a:r>
            <a:r>
              <a:rPr sz="2400" spc="5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</a:t>
            </a:r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制备</a:t>
            </a:r>
            <a:r>
              <a:rPr sz="2400" spc="-1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xxx</a:t>
            </a:r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靶材，是</a:t>
            </a:r>
            <a:r>
              <a:rPr sz="2400" spc="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难熔金属材料制备领域</a:t>
            </a:r>
            <a:r>
              <a:rPr sz="2400" spc="1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完全不同于传统 粉末冶金工艺的较为特殊的工艺技术</a:t>
            </a:r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sz="2400" dirty="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  <a:p>
            <a:pPr marL="132715" marR="5080" indent="648970">
              <a:lnSpc>
                <a:spcPct val="143200"/>
              </a:lnSpc>
              <a:spcBef>
                <a:spcPts val="10"/>
              </a:spcBef>
            </a:pPr>
            <a:r>
              <a:rPr sz="2400" spc="5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它利用高纯气</a:t>
            </a:r>
            <a:r>
              <a:rPr sz="2400" spc="65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体</a:t>
            </a:r>
            <a:r>
              <a:rPr sz="2400" spc="55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为原</a:t>
            </a:r>
            <a:r>
              <a:rPr sz="2400" spc="8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料</a:t>
            </a:r>
            <a:r>
              <a:rPr sz="2400" spc="75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sz="2400" spc="5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在封闭</a:t>
            </a:r>
            <a:r>
              <a:rPr sz="2400" spc="6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</a:t>
            </a:r>
            <a:r>
              <a:rPr sz="2400" spc="5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统内仅</a:t>
            </a:r>
            <a:r>
              <a:rPr sz="2400" spc="65" dirty="0">
                <a:latin typeface="微软雅黑" panose="020B0503020204020204" pitchFamily="34" charset="-122"/>
                <a:ea typeface="微软雅黑" panose="020B0503020204020204" pitchFamily="34" charset="-122"/>
              </a:rPr>
              <a:t>需</a:t>
            </a:r>
            <a:r>
              <a:rPr sz="2400" spc="55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一个工</a:t>
            </a:r>
            <a:r>
              <a:rPr sz="2400" spc="65" dirty="0">
                <a:latin typeface="微软雅黑" panose="020B0503020204020204" pitchFamily="34" charset="-122"/>
                <a:ea typeface="微软雅黑" panose="020B0503020204020204" pitchFamily="34" charset="-122"/>
              </a:rPr>
              <a:t>艺</a:t>
            </a:r>
            <a:r>
              <a:rPr sz="2400" spc="5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环节即</a:t>
            </a:r>
            <a:r>
              <a:rPr sz="2400" spc="6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</a:t>
            </a:r>
            <a:r>
              <a:rPr sz="2400" spc="5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形成致</a:t>
            </a:r>
            <a:r>
              <a:rPr sz="2400" spc="12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密</a:t>
            </a:r>
            <a:r>
              <a:rPr sz="2400" spc="6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均 </a:t>
            </a:r>
            <a:r>
              <a:rPr sz="2400" spc="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匀的高纯难熔金属靶材坯料</a:t>
            </a:r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sz="2400" spc="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xx</a:t>
            </a:r>
            <a:r>
              <a:rPr sz="2400" spc="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为例</a:t>
            </a:r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sz="2400" spc="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采用两种工艺所获材料的指标见表</a:t>
            </a:r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sz="2400" dirty="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 idx="4294967295"/>
          </p:nvPr>
        </p:nvSpPr>
        <p:spPr>
          <a:xfrm>
            <a:off x="228600" y="248106"/>
            <a:ext cx="1098138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4">
              <a:lnSpc>
                <a:spcPct val="100000"/>
              </a:lnSpc>
            </a:pPr>
            <a:r>
              <a:rPr spc="-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 高纯难熔金属靶材制备存在的关键技术问题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281018"/>
              </p:ext>
            </p:extLst>
          </p:nvPr>
        </p:nvGraphicFramePr>
        <p:xfrm>
          <a:off x="914400" y="4191000"/>
          <a:ext cx="10609235" cy="21602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6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4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6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4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63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1030">
                <a:tc>
                  <a:txBody>
                    <a:bodyPr/>
                    <a:lstStyle/>
                    <a:p>
                      <a:pPr marL="42164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序号</a:t>
                      </a:r>
                      <a:endParaRPr sz="18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381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77724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制备工艺</a:t>
                      </a:r>
                      <a:endParaRPr sz="18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381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12700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纯度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381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12827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密度</a:t>
                      </a:r>
                      <a:endParaRPr sz="18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381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77851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微观组织</a:t>
                      </a:r>
                      <a:endParaRPr sz="18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381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619">
                <a:tc>
                  <a:txBody>
                    <a:bodyPr/>
                    <a:lstStyle/>
                    <a:p>
                      <a:pPr marL="126364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381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78105" algn="ctr">
                        <a:lnSpc>
                          <a:spcPct val="100000"/>
                        </a:lnSpc>
                      </a:pPr>
                      <a:r>
                        <a:rPr sz="1800" dirty="0" err="1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化学气相沉积（</a:t>
                      </a:r>
                      <a:r>
                        <a:rPr sz="1800" dirty="0" err="1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CVD</a:t>
                      </a:r>
                      <a:r>
                        <a:rPr lang="zh-CN" altLang="en-US" sz="18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）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381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746125" algn="l"/>
                        </a:tabLst>
                      </a:pPr>
                      <a:r>
                        <a:rPr sz="18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	</a:t>
                      </a:r>
                      <a:r>
                        <a:rPr sz="1800" spc="-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8N</a:t>
                      </a:r>
                      <a:r>
                        <a:rPr sz="18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及以上</a:t>
                      </a:r>
                      <a:endParaRPr sz="18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381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127635" algn="ctr">
                        <a:lnSpc>
                          <a:spcPts val="1880"/>
                        </a:lnSpc>
                      </a:pPr>
                      <a:r>
                        <a:rPr sz="18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可达</a:t>
                      </a:r>
                      <a:endParaRPr sz="1800" dirty="0">
                        <a:latin typeface="微软雅黑"/>
                        <a:cs typeface="微软雅黑"/>
                      </a:endParaRPr>
                    </a:p>
                    <a:p>
                      <a:pPr marL="125730" algn="ctr">
                        <a:lnSpc>
                          <a:spcPts val="1880"/>
                        </a:lnSpc>
                      </a:pPr>
                      <a:r>
                        <a:rPr sz="1800" spc="-1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19</a:t>
                      </a:r>
                      <a:r>
                        <a:rPr sz="18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.2</a:t>
                      </a:r>
                      <a:r>
                        <a:rPr sz="1800" spc="-1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0g</a:t>
                      </a:r>
                      <a:r>
                        <a:rPr sz="18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/c</a:t>
                      </a:r>
                      <a:r>
                        <a:rPr sz="1800" spc="-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800" baseline="25462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800" baseline="25462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381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128270" algn="ctr">
                        <a:lnSpc>
                          <a:spcPts val="1880"/>
                        </a:lnSpc>
                      </a:pPr>
                      <a:r>
                        <a:rPr sz="18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均匀</a:t>
                      </a:r>
                      <a:endParaRPr sz="1800" dirty="0">
                        <a:latin typeface="微软雅黑"/>
                        <a:cs typeface="微软雅黑"/>
                      </a:endParaRPr>
                    </a:p>
                    <a:p>
                      <a:pPr marL="128270" algn="ctr">
                        <a:lnSpc>
                          <a:spcPts val="1880"/>
                        </a:lnSpc>
                      </a:pPr>
                      <a:r>
                        <a:rPr sz="1800" spc="-1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100μ</a:t>
                      </a:r>
                      <a:r>
                        <a:rPr sz="1800" spc="-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800" spc="-5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左右</a:t>
                      </a:r>
                      <a:endParaRPr sz="18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381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581">
                <a:tc>
                  <a:txBody>
                    <a:bodyPr/>
                    <a:lstStyle/>
                    <a:p>
                      <a:pPr marL="126364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375920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粉末冶金（</a:t>
                      </a:r>
                      <a:r>
                        <a:rPr sz="1800" spc="-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8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8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）</a:t>
                      </a:r>
                      <a:endParaRPr sz="18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128270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5~6N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715010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800" spc="-1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8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.1</a:t>
                      </a:r>
                      <a:r>
                        <a:rPr sz="1800" spc="-1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8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g/cm</a:t>
                      </a:r>
                      <a:r>
                        <a:rPr sz="1800" baseline="25462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800" baseline="25462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71945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50μ</a:t>
                      </a:r>
                      <a:r>
                        <a:rPr sz="18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8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左右</a:t>
                      </a:r>
                      <a:endParaRPr sz="18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4382"/>
            <a:ext cx="10267188" cy="6833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76300"/>
            <a:ext cx="2229612" cy="4674108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63229" y="3357921"/>
            <a:ext cx="3128771" cy="35006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61604" y="0"/>
            <a:ext cx="3934967" cy="25008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0862" y="2060811"/>
            <a:ext cx="755650" cy="148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115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 idx="4294967295"/>
          </p:nvPr>
        </p:nvSpPr>
        <p:spPr>
          <a:xfrm>
            <a:off x="2406523" y="2253724"/>
            <a:ext cx="3073400" cy="788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spc="-5" dirty="0"/>
              <a:t>项目概述</a:t>
            </a:r>
            <a:endParaRPr sz="6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7080" cy="6205855"/>
          </a:xfrm>
          <a:custGeom>
            <a:avLst/>
            <a:gdLst/>
            <a:ahLst/>
            <a:cxnLst/>
            <a:rect l="l" t="t" r="r" b="b"/>
            <a:pathLst>
              <a:path w="12197080" h="6205855">
                <a:moveTo>
                  <a:pt x="0" y="6205728"/>
                </a:moveTo>
                <a:lnTo>
                  <a:pt x="12196571" y="6205728"/>
                </a:lnTo>
                <a:lnTo>
                  <a:pt x="12196571" y="0"/>
                </a:lnTo>
                <a:lnTo>
                  <a:pt x="0" y="0"/>
                </a:lnTo>
                <a:lnTo>
                  <a:pt x="0" y="6205728"/>
                </a:lnTo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0" y="6205728"/>
            <a:ext cx="121920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49225" algn="r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14</a:t>
            </a:r>
            <a:endParaRPr sz="1400"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6205728"/>
            <a:ext cx="12192000" cy="652780"/>
          </a:xfrm>
          <a:custGeom>
            <a:avLst/>
            <a:gdLst/>
            <a:ahLst/>
            <a:cxnLst/>
            <a:rect l="l" t="t" r="r" b="b"/>
            <a:pathLst>
              <a:path w="12192000" h="652779">
                <a:moveTo>
                  <a:pt x="12192000" y="652272"/>
                </a:moveTo>
                <a:lnTo>
                  <a:pt x="12192000" y="0"/>
                </a:lnTo>
                <a:lnTo>
                  <a:pt x="0" y="0"/>
                </a:lnTo>
                <a:lnTo>
                  <a:pt x="0" y="652272"/>
                </a:lnTo>
                <a:lnTo>
                  <a:pt x="12192000" y="652272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671809" y="6545675"/>
            <a:ext cx="1525270" cy="0"/>
          </a:xfrm>
          <a:custGeom>
            <a:avLst/>
            <a:gdLst/>
            <a:ahLst/>
            <a:cxnLst/>
            <a:rect l="l" t="t" r="r" b="b"/>
            <a:pathLst>
              <a:path w="1525270">
                <a:moveTo>
                  <a:pt x="0" y="0"/>
                </a:moveTo>
                <a:lnTo>
                  <a:pt x="1524761" y="0"/>
                </a:lnTo>
              </a:path>
            </a:pathLst>
          </a:custGeom>
          <a:ln w="19812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187690" y="6545675"/>
            <a:ext cx="1007744" cy="0"/>
          </a:xfrm>
          <a:custGeom>
            <a:avLst/>
            <a:gdLst/>
            <a:ahLst/>
            <a:cxnLst/>
            <a:rect l="l" t="t" r="r" b="b"/>
            <a:pathLst>
              <a:path w="1007745">
                <a:moveTo>
                  <a:pt x="0" y="0"/>
                </a:moveTo>
                <a:lnTo>
                  <a:pt x="1007363" y="0"/>
                </a:lnTo>
              </a:path>
            </a:pathLst>
          </a:custGeom>
          <a:ln w="19812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11417" y="6545675"/>
            <a:ext cx="928369" cy="0"/>
          </a:xfrm>
          <a:custGeom>
            <a:avLst/>
            <a:gdLst/>
            <a:ahLst/>
            <a:cxnLst/>
            <a:rect l="l" t="t" r="r" b="b"/>
            <a:pathLst>
              <a:path w="928370">
                <a:moveTo>
                  <a:pt x="0" y="0"/>
                </a:moveTo>
                <a:lnTo>
                  <a:pt x="928115" y="0"/>
                </a:lnTo>
              </a:path>
            </a:pathLst>
          </a:custGeom>
          <a:ln w="19812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659885" y="6545675"/>
            <a:ext cx="1103630" cy="0"/>
          </a:xfrm>
          <a:custGeom>
            <a:avLst/>
            <a:gdLst/>
            <a:ahLst/>
            <a:cxnLst/>
            <a:rect l="l" t="t" r="r" b="b"/>
            <a:pathLst>
              <a:path w="1103629">
                <a:moveTo>
                  <a:pt x="0" y="0"/>
                </a:moveTo>
                <a:lnTo>
                  <a:pt x="1103375" y="0"/>
                </a:lnTo>
              </a:path>
            </a:pathLst>
          </a:custGeom>
          <a:ln w="19812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40585" y="6545675"/>
            <a:ext cx="771525" cy="0"/>
          </a:xfrm>
          <a:custGeom>
            <a:avLst/>
            <a:gdLst/>
            <a:ahLst/>
            <a:cxnLst/>
            <a:rect l="l" t="t" r="r" b="b"/>
            <a:pathLst>
              <a:path w="771525">
                <a:moveTo>
                  <a:pt x="0" y="0"/>
                </a:moveTo>
                <a:lnTo>
                  <a:pt x="771143" y="0"/>
                </a:lnTo>
              </a:path>
            </a:pathLst>
          </a:custGeom>
          <a:ln w="19812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6545674"/>
            <a:ext cx="394335" cy="0"/>
          </a:xfrm>
          <a:custGeom>
            <a:avLst/>
            <a:gdLst/>
            <a:ahLst/>
            <a:cxnLst/>
            <a:rect l="l" t="t" r="r" b="b"/>
            <a:pathLst>
              <a:path w="394335">
                <a:moveTo>
                  <a:pt x="9143" y="0"/>
                </a:moveTo>
                <a:lnTo>
                  <a:pt x="403098" y="0"/>
                </a:lnTo>
              </a:path>
            </a:pathLst>
          </a:custGeom>
          <a:ln w="19812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13459" y="2904744"/>
            <a:ext cx="0" cy="3432175"/>
          </a:xfrm>
          <a:custGeom>
            <a:avLst/>
            <a:gdLst/>
            <a:ahLst/>
            <a:cxnLst/>
            <a:rect l="l" t="t" r="r" b="b"/>
            <a:pathLst>
              <a:path h="3432175">
                <a:moveTo>
                  <a:pt x="0" y="0"/>
                </a:moveTo>
                <a:lnTo>
                  <a:pt x="0" y="3431895"/>
                </a:lnTo>
              </a:path>
            </a:pathLst>
          </a:custGeom>
          <a:ln w="9144">
            <a:solidFill>
              <a:srgbClr val="565656"/>
            </a:solidFill>
          </a:ln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67739" y="2017776"/>
            <a:ext cx="90170" cy="887094"/>
          </a:xfrm>
          <a:custGeom>
            <a:avLst/>
            <a:gdLst/>
            <a:ahLst/>
            <a:cxnLst/>
            <a:rect l="l" t="t" r="r" b="b"/>
            <a:pathLst>
              <a:path w="90169" h="887094">
                <a:moveTo>
                  <a:pt x="0" y="886968"/>
                </a:moveTo>
                <a:lnTo>
                  <a:pt x="89915" y="886968"/>
                </a:lnTo>
                <a:lnTo>
                  <a:pt x="89915" y="0"/>
                </a:lnTo>
                <a:lnTo>
                  <a:pt x="0" y="0"/>
                </a:lnTo>
                <a:lnTo>
                  <a:pt x="0" y="886968"/>
                </a:lnTo>
                <a:close/>
              </a:path>
            </a:pathLst>
          </a:custGeom>
          <a:solidFill>
            <a:srgbClr val="C00511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999232" y="4881372"/>
            <a:ext cx="0" cy="1439545"/>
          </a:xfrm>
          <a:custGeom>
            <a:avLst/>
            <a:gdLst/>
            <a:ahLst/>
            <a:cxnLst/>
            <a:rect l="l" t="t" r="r" b="b"/>
            <a:pathLst>
              <a:path h="1439545">
                <a:moveTo>
                  <a:pt x="0" y="0"/>
                </a:moveTo>
                <a:lnTo>
                  <a:pt x="0" y="1439367"/>
                </a:lnTo>
              </a:path>
            </a:pathLst>
          </a:custGeom>
          <a:ln w="9144">
            <a:solidFill>
              <a:srgbClr val="565656"/>
            </a:solidFill>
          </a:ln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53511" y="4160520"/>
            <a:ext cx="90170" cy="721360"/>
          </a:xfrm>
          <a:custGeom>
            <a:avLst/>
            <a:gdLst/>
            <a:ahLst/>
            <a:cxnLst/>
            <a:rect l="l" t="t" r="r" b="b"/>
            <a:pathLst>
              <a:path w="90169" h="721360">
                <a:moveTo>
                  <a:pt x="0" y="720851"/>
                </a:moveTo>
                <a:lnTo>
                  <a:pt x="89916" y="720851"/>
                </a:lnTo>
                <a:lnTo>
                  <a:pt x="89916" y="0"/>
                </a:lnTo>
                <a:lnTo>
                  <a:pt x="0" y="0"/>
                </a:lnTo>
                <a:lnTo>
                  <a:pt x="0" y="720851"/>
                </a:lnTo>
                <a:close/>
              </a:path>
            </a:pathLst>
          </a:custGeom>
          <a:solidFill>
            <a:srgbClr val="C00511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279135" y="2871216"/>
            <a:ext cx="0" cy="3433445"/>
          </a:xfrm>
          <a:custGeom>
            <a:avLst/>
            <a:gdLst/>
            <a:ahLst/>
            <a:cxnLst/>
            <a:rect l="l" t="t" r="r" b="b"/>
            <a:pathLst>
              <a:path h="3433445">
                <a:moveTo>
                  <a:pt x="0" y="0"/>
                </a:moveTo>
                <a:lnTo>
                  <a:pt x="0" y="3433025"/>
                </a:lnTo>
              </a:path>
            </a:pathLst>
          </a:custGeom>
          <a:ln w="9144">
            <a:solidFill>
              <a:srgbClr val="565656"/>
            </a:solidFill>
          </a:ln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234940" y="1984248"/>
            <a:ext cx="88900" cy="887094"/>
          </a:xfrm>
          <a:custGeom>
            <a:avLst/>
            <a:gdLst/>
            <a:ahLst/>
            <a:cxnLst/>
            <a:rect l="l" t="t" r="r" b="b"/>
            <a:pathLst>
              <a:path w="88900" h="887094">
                <a:moveTo>
                  <a:pt x="0" y="886967"/>
                </a:moveTo>
                <a:lnTo>
                  <a:pt x="88391" y="886967"/>
                </a:lnTo>
                <a:lnTo>
                  <a:pt x="88391" y="0"/>
                </a:lnTo>
                <a:lnTo>
                  <a:pt x="0" y="0"/>
                </a:lnTo>
                <a:lnTo>
                  <a:pt x="0" y="886967"/>
                </a:lnTo>
                <a:close/>
              </a:path>
            </a:pathLst>
          </a:custGeom>
          <a:solidFill>
            <a:srgbClr val="C00511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493508" y="4881371"/>
            <a:ext cx="0" cy="1439545"/>
          </a:xfrm>
          <a:custGeom>
            <a:avLst/>
            <a:gdLst/>
            <a:ahLst/>
            <a:cxnLst/>
            <a:rect l="l" t="t" r="r" b="b"/>
            <a:pathLst>
              <a:path h="1439545">
                <a:moveTo>
                  <a:pt x="0" y="0"/>
                </a:moveTo>
                <a:lnTo>
                  <a:pt x="0" y="1439151"/>
                </a:lnTo>
              </a:path>
            </a:pathLst>
          </a:custGeom>
          <a:ln w="9144">
            <a:solidFill>
              <a:srgbClr val="565656"/>
            </a:solidFill>
          </a:ln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449311" y="4160520"/>
            <a:ext cx="90170" cy="721360"/>
          </a:xfrm>
          <a:custGeom>
            <a:avLst/>
            <a:gdLst/>
            <a:ahLst/>
            <a:cxnLst/>
            <a:rect l="l" t="t" r="r" b="b"/>
            <a:pathLst>
              <a:path w="90170" h="721360">
                <a:moveTo>
                  <a:pt x="0" y="720851"/>
                </a:moveTo>
                <a:lnTo>
                  <a:pt x="89916" y="720851"/>
                </a:lnTo>
                <a:lnTo>
                  <a:pt x="89916" y="0"/>
                </a:lnTo>
                <a:lnTo>
                  <a:pt x="0" y="0"/>
                </a:lnTo>
                <a:lnTo>
                  <a:pt x="0" y="720851"/>
                </a:lnTo>
                <a:close/>
              </a:path>
            </a:pathLst>
          </a:custGeom>
          <a:solidFill>
            <a:srgbClr val="C00511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17498" y="2015285"/>
            <a:ext cx="257048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C005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开始气相沉积技术研究</a:t>
            </a:r>
            <a:endParaRPr sz="2000"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20644" y="4187874"/>
            <a:ext cx="10439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C005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原理突破</a:t>
            </a:r>
            <a:endParaRPr sz="2000"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02326" y="2096057"/>
            <a:ext cx="12979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C005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实验室小试</a:t>
            </a:r>
            <a:endParaRPr sz="2000"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93954" y="6387846"/>
            <a:ext cx="1247140" cy="370840"/>
          </a:xfrm>
          <a:custGeom>
            <a:avLst/>
            <a:gdLst/>
            <a:ahLst/>
            <a:cxnLst/>
            <a:rect l="l" t="t" r="r" b="b"/>
            <a:pathLst>
              <a:path w="1247139" h="370840">
                <a:moveTo>
                  <a:pt x="0" y="370331"/>
                </a:moveTo>
                <a:lnTo>
                  <a:pt x="1246632" y="370331"/>
                </a:lnTo>
                <a:lnTo>
                  <a:pt x="1246632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C00511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93954" y="6387846"/>
            <a:ext cx="1247140" cy="370840"/>
          </a:xfrm>
          <a:custGeom>
            <a:avLst/>
            <a:gdLst/>
            <a:ahLst/>
            <a:cxnLst/>
            <a:rect l="l" t="t" r="r" b="b"/>
            <a:pathLst>
              <a:path w="1247139" h="370840">
                <a:moveTo>
                  <a:pt x="0" y="370331"/>
                </a:moveTo>
                <a:lnTo>
                  <a:pt x="1246632" y="370331"/>
                </a:lnTo>
                <a:lnTo>
                  <a:pt x="1246632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411729" y="6363461"/>
            <a:ext cx="1248410" cy="370840"/>
          </a:xfrm>
          <a:custGeom>
            <a:avLst/>
            <a:gdLst/>
            <a:ahLst/>
            <a:cxnLst/>
            <a:rect l="l" t="t" r="r" b="b"/>
            <a:pathLst>
              <a:path w="1248410" h="370840">
                <a:moveTo>
                  <a:pt x="0" y="370331"/>
                </a:moveTo>
                <a:lnTo>
                  <a:pt x="1248156" y="370331"/>
                </a:lnTo>
                <a:lnTo>
                  <a:pt x="1248156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C00511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411729" y="6363461"/>
            <a:ext cx="1248410" cy="370840"/>
          </a:xfrm>
          <a:custGeom>
            <a:avLst/>
            <a:gdLst/>
            <a:ahLst/>
            <a:cxnLst/>
            <a:rect l="l" t="t" r="r" b="b"/>
            <a:pathLst>
              <a:path w="1248410" h="370840">
                <a:moveTo>
                  <a:pt x="0" y="370331"/>
                </a:moveTo>
                <a:lnTo>
                  <a:pt x="1248156" y="370331"/>
                </a:lnTo>
                <a:lnTo>
                  <a:pt x="1248156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763261" y="6354317"/>
            <a:ext cx="1248410" cy="368935"/>
          </a:xfrm>
          <a:custGeom>
            <a:avLst/>
            <a:gdLst/>
            <a:ahLst/>
            <a:cxnLst/>
            <a:rect l="l" t="t" r="r" b="b"/>
            <a:pathLst>
              <a:path w="1248410" h="368934">
                <a:moveTo>
                  <a:pt x="0" y="368807"/>
                </a:moveTo>
                <a:lnTo>
                  <a:pt x="1248156" y="368807"/>
                </a:lnTo>
                <a:lnTo>
                  <a:pt x="1248156" y="0"/>
                </a:lnTo>
                <a:lnTo>
                  <a:pt x="0" y="0"/>
                </a:lnTo>
                <a:lnTo>
                  <a:pt x="0" y="368807"/>
                </a:lnTo>
                <a:close/>
              </a:path>
            </a:pathLst>
          </a:custGeom>
          <a:solidFill>
            <a:srgbClr val="C00511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763261" y="6354317"/>
            <a:ext cx="1248410" cy="368935"/>
          </a:xfrm>
          <a:custGeom>
            <a:avLst/>
            <a:gdLst/>
            <a:ahLst/>
            <a:cxnLst/>
            <a:rect l="l" t="t" r="r" b="b"/>
            <a:pathLst>
              <a:path w="1248410" h="368934">
                <a:moveTo>
                  <a:pt x="0" y="368807"/>
                </a:moveTo>
                <a:lnTo>
                  <a:pt x="1248156" y="368807"/>
                </a:lnTo>
                <a:lnTo>
                  <a:pt x="1248156" y="0"/>
                </a:lnTo>
                <a:lnTo>
                  <a:pt x="0" y="0"/>
                </a:lnTo>
                <a:lnTo>
                  <a:pt x="0" y="368807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939533" y="6363461"/>
            <a:ext cx="1248410" cy="370840"/>
          </a:xfrm>
          <a:custGeom>
            <a:avLst/>
            <a:gdLst/>
            <a:ahLst/>
            <a:cxnLst/>
            <a:rect l="l" t="t" r="r" b="b"/>
            <a:pathLst>
              <a:path w="1248409" h="370840">
                <a:moveTo>
                  <a:pt x="0" y="370331"/>
                </a:moveTo>
                <a:lnTo>
                  <a:pt x="1248155" y="370331"/>
                </a:lnTo>
                <a:lnTo>
                  <a:pt x="1248155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C00511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939533" y="6363461"/>
            <a:ext cx="1248410" cy="370840"/>
          </a:xfrm>
          <a:custGeom>
            <a:avLst/>
            <a:gdLst/>
            <a:ahLst/>
            <a:cxnLst/>
            <a:rect l="l" t="t" r="r" b="b"/>
            <a:pathLst>
              <a:path w="1248409" h="370840">
                <a:moveTo>
                  <a:pt x="0" y="370331"/>
                </a:moveTo>
                <a:lnTo>
                  <a:pt x="1248155" y="370331"/>
                </a:lnTo>
                <a:lnTo>
                  <a:pt x="1248155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638668" y="4187874"/>
            <a:ext cx="1728470" cy="111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C005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中试放大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  <a:p>
            <a:pPr marL="36830">
              <a:lnSpc>
                <a:spcPts val="1910"/>
              </a:lnSpc>
              <a:spcBef>
                <a:spcPts val="630"/>
              </a:spcBef>
            </a:pPr>
            <a:r>
              <a:rPr sz="1600" spc="-1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纯度可稳定</a:t>
            </a:r>
            <a:r>
              <a:rPr sz="1600" spc="-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于</a:t>
            </a:r>
            <a:r>
              <a:rPr sz="1600" spc="-1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8N</a:t>
            </a:r>
            <a:r>
              <a:rPr sz="1600" spc="-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，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  <a:p>
            <a:pPr marL="36830">
              <a:lnSpc>
                <a:spcPts val="1910"/>
              </a:lnSpc>
            </a:pPr>
            <a:r>
              <a:rPr sz="1600" spc="-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致密度可稳定于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36523" y="6449812"/>
            <a:ext cx="76009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3F3F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2006</a:t>
            </a:r>
            <a:r>
              <a:rPr sz="1800" dirty="0">
                <a:solidFill>
                  <a:srgbClr val="F3F3F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年</a:t>
            </a:r>
            <a:endParaRPr sz="180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655823" y="6425428"/>
            <a:ext cx="76009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3F3F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2009</a:t>
            </a:r>
            <a:r>
              <a:rPr sz="1800" dirty="0">
                <a:solidFill>
                  <a:srgbClr val="F3F3F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年</a:t>
            </a:r>
            <a:endParaRPr sz="180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007609" y="6415675"/>
            <a:ext cx="76009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3F3F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2010</a:t>
            </a:r>
            <a:r>
              <a:rPr sz="1800" dirty="0">
                <a:solidFill>
                  <a:srgbClr val="F3F3F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年</a:t>
            </a:r>
            <a:endParaRPr sz="180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183628" y="6425428"/>
            <a:ext cx="76009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3F3F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2017</a:t>
            </a:r>
            <a:r>
              <a:rPr sz="1800" dirty="0">
                <a:solidFill>
                  <a:srgbClr val="F3F3F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年</a:t>
            </a:r>
            <a:endParaRPr sz="180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663053" y="5035529"/>
            <a:ext cx="120904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99.5%</a:t>
            </a:r>
            <a:r>
              <a:rPr sz="1600" spc="-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以上。</a:t>
            </a:r>
            <a:endParaRPr sz="160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9195054" y="6355841"/>
            <a:ext cx="1477010" cy="370840"/>
          </a:xfrm>
          <a:custGeom>
            <a:avLst/>
            <a:gdLst/>
            <a:ahLst/>
            <a:cxnLst/>
            <a:rect l="l" t="t" r="r" b="b"/>
            <a:pathLst>
              <a:path w="1477009" h="370840">
                <a:moveTo>
                  <a:pt x="0" y="370332"/>
                </a:moveTo>
                <a:lnTo>
                  <a:pt x="1476755" y="370332"/>
                </a:lnTo>
                <a:lnTo>
                  <a:pt x="1476755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</a:pathLst>
          </a:custGeom>
          <a:solidFill>
            <a:srgbClr val="C00511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9195054" y="6355841"/>
            <a:ext cx="1477010" cy="370840"/>
          </a:xfrm>
          <a:custGeom>
            <a:avLst/>
            <a:gdLst/>
            <a:ahLst/>
            <a:cxnLst/>
            <a:rect l="l" t="t" r="r" b="b"/>
            <a:pathLst>
              <a:path w="1477009" h="370840">
                <a:moveTo>
                  <a:pt x="0" y="370332"/>
                </a:moveTo>
                <a:lnTo>
                  <a:pt x="1476755" y="370332"/>
                </a:lnTo>
                <a:lnTo>
                  <a:pt x="1476755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554082" y="6417808"/>
            <a:ext cx="76009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3F3F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2019</a:t>
            </a:r>
            <a:r>
              <a:rPr sz="1800" dirty="0">
                <a:solidFill>
                  <a:srgbClr val="F3F3F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年</a:t>
            </a:r>
            <a:endParaRPr sz="180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9814559" y="2947416"/>
            <a:ext cx="0" cy="3434715"/>
          </a:xfrm>
          <a:custGeom>
            <a:avLst/>
            <a:gdLst/>
            <a:ahLst/>
            <a:cxnLst/>
            <a:rect l="l" t="t" r="r" b="b"/>
            <a:pathLst>
              <a:path h="3434715">
                <a:moveTo>
                  <a:pt x="0" y="0"/>
                </a:moveTo>
                <a:lnTo>
                  <a:pt x="0" y="3434549"/>
                </a:lnTo>
              </a:path>
            </a:pathLst>
          </a:custGeom>
          <a:ln w="9144">
            <a:solidFill>
              <a:srgbClr val="565656"/>
            </a:solidFill>
          </a:ln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9770364" y="2061972"/>
            <a:ext cx="90170" cy="885825"/>
          </a:xfrm>
          <a:custGeom>
            <a:avLst/>
            <a:gdLst/>
            <a:ahLst/>
            <a:cxnLst/>
            <a:rect l="l" t="t" r="r" b="b"/>
            <a:pathLst>
              <a:path w="90170" h="885825">
                <a:moveTo>
                  <a:pt x="0" y="885443"/>
                </a:moveTo>
                <a:lnTo>
                  <a:pt x="89916" y="885443"/>
                </a:lnTo>
                <a:lnTo>
                  <a:pt x="89916" y="0"/>
                </a:lnTo>
                <a:lnTo>
                  <a:pt x="0" y="0"/>
                </a:lnTo>
                <a:lnTo>
                  <a:pt x="0" y="885443"/>
                </a:lnTo>
                <a:close/>
              </a:path>
            </a:pathLst>
          </a:custGeom>
          <a:solidFill>
            <a:srgbClr val="C00511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939655" y="2173781"/>
            <a:ext cx="1647189" cy="902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C005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拟成立公司</a:t>
            </a:r>
            <a:endParaRPr sz="2000"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  <a:p>
            <a:pPr marL="12700" marR="5080" algn="ctr">
              <a:lnSpc>
                <a:spcPct val="100000"/>
              </a:lnSpc>
              <a:spcBef>
                <a:spcPts val="825"/>
              </a:spcBef>
            </a:pPr>
            <a:r>
              <a:rPr sz="1600" spc="-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已向国内两家半导 体制造厂家提供样</a:t>
            </a:r>
            <a:endParaRPr sz="160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939655" y="3050079"/>
            <a:ext cx="1647189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75"/>
              </a:lnSpc>
            </a:pPr>
            <a:r>
              <a:rPr sz="1600" spc="-1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品和靶材试用，试</a:t>
            </a:r>
            <a:endParaRPr sz="160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  <a:p>
            <a:pPr marL="12700">
              <a:lnSpc>
                <a:spcPts val="1875"/>
              </a:lnSpc>
            </a:pPr>
            <a:r>
              <a:rPr sz="1600" spc="-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用效果良好</a:t>
            </a:r>
            <a:endParaRPr sz="160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957059" y="2112264"/>
            <a:ext cx="2671572" cy="18516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514088" y="3157727"/>
            <a:ext cx="2045208" cy="23530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title" idx="4294967295"/>
          </p:nvPr>
        </p:nvSpPr>
        <p:spPr>
          <a:xfrm>
            <a:off x="248615" y="177827"/>
            <a:ext cx="4730598" cy="4308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4604">
              <a:lnSpc>
                <a:spcPct val="100000"/>
              </a:lnSpc>
            </a:pPr>
            <a:r>
              <a:rPr spc="-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2.1 研发和产业化基础</a:t>
            </a: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6C6611A4-9D21-4ADE-8ECF-FEA281D25AD8}"/>
              </a:ext>
            </a:extLst>
          </p:cNvPr>
          <p:cNvGrpSpPr/>
          <p:nvPr/>
        </p:nvGrpSpPr>
        <p:grpSpPr>
          <a:xfrm>
            <a:off x="286385" y="706120"/>
            <a:ext cx="11492865" cy="81280"/>
            <a:chOff x="534" y="2078"/>
            <a:chExt cx="11338" cy="128"/>
          </a:xfrm>
        </p:grpSpPr>
        <p:cxnSp>
          <p:nvCxnSpPr>
            <p:cNvPr id="51" name="直接连接符 50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>
              <a:extLst>
                <a:ext uri="{FF2B5EF4-FFF2-40B4-BE49-F238E27FC236}">
                  <a16:creationId xmlns:a16="http://schemas.microsoft.com/office/drawing/2014/main" id="{C5E15C9D-171E-42F0-8190-5585DA71C7B9}"/>
                </a:ext>
              </a:extLst>
            </p:cNvPr>
            <p:cNvCxnSpPr/>
            <p:nvPr>
              <p:custDataLst>
                <p:tags r:id="rId1"/>
              </p:custDataLst>
            </p:nvPr>
          </p:nvCxnSpPr>
          <p:spPr>
            <a:xfrm flipH="1">
              <a:off x="534" y="2078"/>
              <a:ext cx="11339" cy="0"/>
            </a:xfrm>
            <a:prstGeom prst="line">
              <a:avLst/>
            </a:prstGeom>
            <a:ln w="12700">
              <a:solidFill>
                <a:srgbClr val="53728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 descr="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">
              <a:extLst>
                <a:ext uri="{FF2B5EF4-FFF2-40B4-BE49-F238E27FC236}">
                  <a16:creationId xmlns:a16="http://schemas.microsoft.com/office/drawing/2014/main" id="{B28F2368-89DD-482D-8749-B8F95B492BD4}"/>
                </a:ext>
              </a:extLst>
            </p:cNvPr>
            <p:cNvCxnSpPr/>
            <p:nvPr>
              <p:custDataLst>
                <p:tags r:id="rId2"/>
              </p:custDataLst>
            </p:nvPr>
          </p:nvCxnSpPr>
          <p:spPr>
            <a:xfrm flipH="1">
              <a:off x="534" y="2206"/>
              <a:ext cx="11339" cy="0"/>
            </a:xfrm>
            <a:prstGeom prst="line">
              <a:avLst/>
            </a:prstGeom>
            <a:ln w="38100">
              <a:solidFill>
                <a:srgbClr val="12406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38683" y="5053012"/>
            <a:ext cx="10788650" cy="1042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09600">
              <a:lnSpc>
                <a:spcPct val="150100"/>
              </a:lnSpc>
            </a:pPr>
            <a:r>
              <a:rPr sz="2400" spc="2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本项目所涉及的高纯难熔金属靶材的生</a:t>
            </a:r>
            <a:r>
              <a:rPr sz="2400" spc="2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产</a:t>
            </a:r>
            <a:r>
              <a:rPr sz="2400" spc="2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，采用化学气相沉积技术制</a:t>
            </a:r>
            <a:r>
              <a:rPr sz="2400" spc="1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备各</a:t>
            </a:r>
            <a:r>
              <a:rPr sz="240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种 规格金属坯料或制品，工艺理念先进，采用全流程密封处理，过程安全可控。。</a:t>
            </a:r>
            <a:endParaRPr sz="2400" dirty="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09644" y="2090927"/>
            <a:ext cx="649605" cy="330835"/>
          </a:xfrm>
          <a:custGeom>
            <a:avLst/>
            <a:gdLst/>
            <a:ahLst/>
            <a:cxnLst/>
            <a:rect l="l" t="t" r="r" b="b"/>
            <a:pathLst>
              <a:path w="649604" h="330835">
                <a:moveTo>
                  <a:pt x="0" y="330708"/>
                </a:moveTo>
                <a:lnTo>
                  <a:pt x="649224" y="330708"/>
                </a:lnTo>
                <a:lnTo>
                  <a:pt x="649224" y="0"/>
                </a:lnTo>
                <a:lnTo>
                  <a:pt x="0" y="0"/>
                </a:lnTo>
                <a:lnTo>
                  <a:pt x="0" y="33070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 idx="4294967295"/>
          </p:nvPr>
        </p:nvSpPr>
        <p:spPr>
          <a:xfrm>
            <a:off x="304800" y="248106"/>
            <a:ext cx="1098138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4">
              <a:lnSpc>
                <a:spcPct val="100000"/>
              </a:lnSpc>
            </a:pPr>
            <a:r>
              <a:rPr spc="-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2.2 核心技术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940179" y="5773204"/>
            <a:ext cx="7037070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35"/>
              </a:lnSpc>
            </a:pPr>
            <a:r>
              <a:rPr sz="240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本项目不产生危害环境的排放</a:t>
            </a:r>
            <a:r>
              <a:rPr sz="2400" spc="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物</a:t>
            </a:r>
            <a:r>
              <a:rPr sz="240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，实现了绿色制造。</a:t>
            </a:r>
            <a:endParaRPr sz="2400" dirty="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 idx="4294967295"/>
          </p:nvPr>
        </p:nvSpPr>
        <p:spPr>
          <a:xfrm>
            <a:off x="304800" y="-152400"/>
            <a:ext cx="10981385" cy="1231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latin typeface="微软雅黑"/>
                <a:cs typeface="微软雅黑"/>
              </a:rPr>
              <a:t>2.2</a:t>
            </a:r>
            <a:r>
              <a:rPr spc="5" dirty="0">
                <a:latin typeface="微软雅黑"/>
                <a:cs typeface="微软雅黑"/>
              </a:rPr>
              <a:t> </a:t>
            </a:r>
            <a:r>
              <a:rPr spc="-5" dirty="0"/>
              <a:t>核心技术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0F55081-A679-4D9E-9C50-0630234B8F30}"/>
              </a:ext>
            </a:extLst>
          </p:cNvPr>
          <p:cNvSpPr/>
          <p:nvPr/>
        </p:nvSpPr>
        <p:spPr>
          <a:xfrm>
            <a:off x="4876435" y="922615"/>
            <a:ext cx="24391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spc="-5" dirty="0">
                <a:solidFill>
                  <a:srgbClr val="C005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写作建议</a:t>
            </a:r>
            <a:endParaRPr lang="zh-CN" altLang="en-US" sz="4400" b="1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8BB078B-F460-43B1-A2E6-96FCE1F822D5}"/>
              </a:ext>
            </a:extLst>
          </p:cNvPr>
          <p:cNvSpPr/>
          <p:nvPr/>
        </p:nvSpPr>
        <p:spPr>
          <a:xfrm>
            <a:off x="1295400" y="2057400"/>
            <a:ext cx="98298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AutoNum type="arabicPeriod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请按照以下表格的写作提纲建议，提供内容全面的商业计划书。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我们看重</a:t>
            </a:r>
            <a:r>
              <a:rPr lang="zh-CN" altLang="en-US" sz="2000" b="1" dirty="0">
                <a:solidFill>
                  <a:srgbClr val="C0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技术创新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请描述技术瓶颈问题、技术原理和研发路线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我们看重</a:t>
            </a:r>
            <a:r>
              <a:rPr lang="zh-CN" altLang="en-US" sz="2000" b="1" dirty="0">
                <a:solidFill>
                  <a:srgbClr val="C0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竞争优势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请描述技术指标、成本等与竞争对手的比较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请提供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版本的商业计划书。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不符合要求的商业计划书，可能会增加评估尽调周期。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涉及商业秘密和技术秘密的内容，请勿要提供；但请在保密的前提下尽量提供较为详尽的技术资料。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根据尽调需要，请提供若干小同行专家信息、竞争企业信息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字体：推荐  微软雅黑，</a:t>
            </a:r>
            <a:endParaRPr lang="en-US" altLang="zh-CN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AutoNum type="arabicPeriod"/>
            </a:pP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68190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67700" y="4101084"/>
            <a:ext cx="3928871" cy="1510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36102" y="4527041"/>
            <a:ext cx="0" cy="367665"/>
          </a:xfrm>
          <a:custGeom>
            <a:avLst/>
            <a:gdLst/>
            <a:ahLst/>
            <a:cxnLst/>
            <a:rect l="l" t="t" r="r" b="b"/>
            <a:pathLst>
              <a:path h="367664">
                <a:moveTo>
                  <a:pt x="0" y="0"/>
                </a:moveTo>
                <a:lnTo>
                  <a:pt x="0" y="367283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052554" y="4511802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69630" y="4627626"/>
            <a:ext cx="3560445" cy="76200"/>
          </a:xfrm>
          <a:custGeom>
            <a:avLst/>
            <a:gdLst/>
            <a:ahLst/>
            <a:cxnLst/>
            <a:rect l="l" t="t" r="r" b="b"/>
            <a:pathLst>
              <a:path w="3560445" h="76200">
                <a:moveTo>
                  <a:pt x="76200" y="0"/>
                </a:moveTo>
                <a:lnTo>
                  <a:pt x="0" y="38099"/>
                </a:lnTo>
                <a:lnTo>
                  <a:pt x="76200" y="76199"/>
                </a:lnTo>
                <a:lnTo>
                  <a:pt x="76200" y="48005"/>
                </a:lnTo>
                <a:lnTo>
                  <a:pt x="63500" y="48005"/>
                </a:lnTo>
                <a:lnTo>
                  <a:pt x="63500" y="28193"/>
                </a:lnTo>
                <a:lnTo>
                  <a:pt x="76200" y="28193"/>
                </a:lnTo>
                <a:lnTo>
                  <a:pt x="76200" y="0"/>
                </a:lnTo>
                <a:close/>
              </a:path>
              <a:path w="3560445" h="76200">
                <a:moveTo>
                  <a:pt x="3483864" y="0"/>
                </a:moveTo>
                <a:lnTo>
                  <a:pt x="3483864" y="76199"/>
                </a:lnTo>
                <a:lnTo>
                  <a:pt x="3540252" y="48005"/>
                </a:lnTo>
                <a:lnTo>
                  <a:pt x="3496564" y="48005"/>
                </a:lnTo>
                <a:lnTo>
                  <a:pt x="3496564" y="28193"/>
                </a:lnTo>
                <a:lnTo>
                  <a:pt x="3540252" y="28193"/>
                </a:lnTo>
                <a:lnTo>
                  <a:pt x="3483864" y="0"/>
                </a:lnTo>
                <a:close/>
              </a:path>
              <a:path w="3560445" h="76200">
                <a:moveTo>
                  <a:pt x="76200" y="28193"/>
                </a:moveTo>
                <a:lnTo>
                  <a:pt x="63500" y="28193"/>
                </a:lnTo>
                <a:lnTo>
                  <a:pt x="63500" y="48005"/>
                </a:lnTo>
                <a:lnTo>
                  <a:pt x="76200" y="48005"/>
                </a:lnTo>
                <a:lnTo>
                  <a:pt x="76200" y="28193"/>
                </a:lnTo>
                <a:close/>
              </a:path>
              <a:path w="3560445" h="76200">
                <a:moveTo>
                  <a:pt x="3483864" y="28193"/>
                </a:moveTo>
                <a:lnTo>
                  <a:pt x="76200" y="28193"/>
                </a:lnTo>
                <a:lnTo>
                  <a:pt x="76200" y="48005"/>
                </a:lnTo>
                <a:lnTo>
                  <a:pt x="3483864" y="48005"/>
                </a:lnTo>
                <a:lnTo>
                  <a:pt x="3483864" y="28193"/>
                </a:lnTo>
                <a:close/>
              </a:path>
              <a:path w="3560445" h="76200">
                <a:moveTo>
                  <a:pt x="3540252" y="28193"/>
                </a:moveTo>
                <a:lnTo>
                  <a:pt x="3496564" y="28193"/>
                </a:lnTo>
                <a:lnTo>
                  <a:pt x="3496564" y="48005"/>
                </a:lnTo>
                <a:lnTo>
                  <a:pt x="3540252" y="48005"/>
                </a:lnTo>
                <a:lnTo>
                  <a:pt x="3560064" y="38099"/>
                </a:lnTo>
                <a:lnTo>
                  <a:pt x="3540252" y="2819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828021" y="4327071"/>
            <a:ext cx="110109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3F3F3"/>
                </a:solidFill>
                <a:latin typeface="Times New Roman"/>
                <a:cs typeface="Times New Roman"/>
              </a:rPr>
              <a:t>L=5</a:t>
            </a:r>
            <a:r>
              <a:rPr sz="2000" spc="5" dirty="0">
                <a:solidFill>
                  <a:srgbClr val="F3F3F3"/>
                </a:solidFill>
                <a:latin typeface="Times New Roman"/>
                <a:cs typeface="Times New Roman"/>
              </a:rPr>
              <a:t>6</a:t>
            </a:r>
            <a:r>
              <a:rPr sz="2000" dirty="0">
                <a:solidFill>
                  <a:srgbClr val="F3F3F3"/>
                </a:solidFill>
                <a:latin typeface="Times New Roman"/>
                <a:cs typeface="Times New Roman"/>
              </a:rPr>
              <a:t>0</a:t>
            </a:r>
            <a:r>
              <a:rPr sz="2000" spc="-20" dirty="0">
                <a:solidFill>
                  <a:srgbClr val="F3F3F3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rgbClr val="F3F3F3"/>
                </a:solidFill>
                <a:latin typeface="Times New Roman"/>
                <a:cs typeface="Times New Roman"/>
              </a:rPr>
              <a:t>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86928" y="908303"/>
            <a:ext cx="2558796" cy="1598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27504" y="908303"/>
            <a:ext cx="2278380" cy="2161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 idx="4294967295"/>
          </p:nvPr>
        </p:nvSpPr>
        <p:spPr>
          <a:xfrm>
            <a:off x="280695" y="-163576"/>
            <a:ext cx="10981385" cy="1231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latin typeface="微软雅黑"/>
                <a:cs typeface="微软雅黑"/>
              </a:rPr>
              <a:t>2.3</a:t>
            </a:r>
            <a:r>
              <a:rPr spc="5" dirty="0">
                <a:latin typeface="微软雅黑"/>
                <a:cs typeface="微软雅黑"/>
              </a:rPr>
              <a:t> </a:t>
            </a:r>
            <a:r>
              <a:rPr spc="-5" dirty="0"/>
              <a:t>主要产品</a:t>
            </a:r>
          </a:p>
        </p:txBody>
      </p:sp>
      <p:sp>
        <p:nvSpPr>
          <p:cNvPr id="12" name="object 12"/>
          <p:cNvSpPr/>
          <p:nvPr/>
        </p:nvSpPr>
        <p:spPr>
          <a:xfrm>
            <a:off x="6013703" y="908303"/>
            <a:ext cx="2148840" cy="15910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71388" y="3805428"/>
            <a:ext cx="2577084" cy="18059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76983" y="3788664"/>
            <a:ext cx="3272028" cy="18409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066544" y="920496"/>
            <a:ext cx="652780" cy="368935"/>
          </a:xfrm>
          <a:prstGeom prst="rect">
            <a:avLst/>
          </a:prstGeom>
          <a:solidFill>
            <a:srgbClr val="EAEBEA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ct val="100000"/>
              </a:lnSpc>
            </a:pPr>
            <a:r>
              <a:rPr sz="1800" b="1" spc="5" dirty="0">
                <a:solidFill>
                  <a:srgbClr val="30352F"/>
                </a:solidFill>
                <a:latin typeface="Microsoft JhengHei"/>
                <a:cs typeface="Microsoft JhengHei"/>
              </a:rPr>
              <a:t>靶材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808976" y="908303"/>
            <a:ext cx="882650" cy="368935"/>
          </a:xfrm>
          <a:custGeom>
            <a:avLst/>
            <a:gdLst/>
            <a:ahLst/>
            <a:cxnLst/>
            <a:rect l="l" t="t" r="r" b="b"/>
            <a:pathLst>
              <a:path w="882650" h="368934">
                <a:moveTo>
                  <a:pt x="0" y="368808"/>
                </a:moveTo>
                <a:lnTo>
                  <a:pt x="882396" y="368808"/>
                </a:lnTo>
                <a:lnTo>
                  <a:pt x="882396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rgbClr val="EAEB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35835" y="3781044"/>
            <a:ext cx="937260" cy="368935"/>
          </a:xfrm>
          <a:custGeom>
            <a:avLst/>
            <a:gdLst/>
            <a:ahLst/>
            <a:cxnLst/>
            <a:rect l="l" t="t" r="r" b="b"/>
            <a:pathLst>
              <a:path w="937260" h="368935">
                <a:moveTo>
                  <a:pt x="0" y="368807"/>
                </a:moveTo>
                <a:lnTo>
                  <a:pt x="937260" y="368807"/>
                </a:lnTo>
                <a:lnTo>
                  <a:pt x="937260" y="0"/>
                </a:lnTo>
                <a:lnTo>
                  <a:pt x="0" y="0"/>
                </a:lnTo>
                <a:lnTo>
                  <a:pt x="0" y="368807"/>
                </a:lnTo>
                <a:close/>
              </a:path>
            </a:pathLst>
          </a:custGeom>
          <a:solidFill>
            <a:srgbClr val="EAEB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79664" y="3788664"/>
            <a:ext cx="650875" cy="370840"/>
          </a:xfrm>
          <a:custGeom>
            <a:avLst/>
            <a:gdLst/>
            <a:ahLst/>
            <a:cxnLst/>
            <a:rect l="l" t="t" r="r" b="b"/>
            <a:pathLst>
              <a:path w="650875" h="370839">
                <a:moveTo>
                  <a:pt x="0" y="370331"/>
                </a:moveTo>
                <a:lnTo>
                  <a:pt x="650748" y="370331"/>
                </a:lnTo>
                <a:lnTo>
                  <a:pt x="650748" y="0"/>
                </a:lnTo>
                <a:lnTo>
                  <a:pt x="0" y="0"/>
                </a:lnTo>
                <a:lnTo>
                  <a:pt x="0" y="370331"/>
                </a:lnTo>
                <a:close/>
              </a:path>
            </a:pathLst>
          </a:custGeom>
          <a:solidFill>
            <a:srgbClr val="EAEB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46277" y="1785491"/>
            <a:ext cx="12446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微软雅黑"/>
                <a:cs typeface="微软雅黑"/>
              </a:rPr>
              <a:t>主要产品</a:t>
            </a:r>
            <a:endParaRPr sz="24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304800" y="122988"/>
            <a:ext cx="10981385" cy="57551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3354"/>
              </a:lnSpc>
            </a:pPr>
            <a:r>
              <a:rPr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2.4</a:t>
            </a:r>
            <a:r>
              <a:rPr spc="5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技术成果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2792" y="958926"/>
            <a:ext cx="11345545" cy="8488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05155">
              <a:lnSpc>
                <a:spcPct val="120100"/>
              </a:lnSpc>
            </a:pPr>
            <a:r>
              <a:rPr sz="2400" b="1" spc="1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相关研究成果获得</a:t>
            </a:r>
            <a:r>
              <a:rPr sz="2400" b="1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xx</a:t>
            </a:r>
            <a:r>
              <a:rPr sz="2400" b="1" spc="1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年度国防科技进步二等奖</a:t>
            </a:r>
            <a:r>
              <a:rPr sz="2400" b="1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，</a:t>
            </a:r>
            <a:r>
              <a:rPr sz="2400" b="1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xx</a:t>
            </a:r>
            <a:r>
              <a:rPr sz="2400" b="1" spc="1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年度中国产学研成果奖。</a:t>
            </a:r>
            <a:r>
              <a:rPr sz="240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近年 来承担主要科研项目如下表。</a:t>
            </a:r>
            <a:endParaRPr sz="2400" dirty="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51240"/>
              </p:ext>
            </p:extLst>
          </p:nvPr>
        </p:nvGraphicFramePr>
        <p:xfrm>
          <a:off x="377875" y="1842007"/>
          <a:ext cx="11585525" cy="4893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4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0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7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701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43053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序号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381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12700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项目名称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381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836294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项目来源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381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12827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起止时间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381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12890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作用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381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587">
                <a:tc>
                  <a:txBody>
                    <a:bodyPr/>
                    <a:lstStyle/>
                    <a:p>
                      <a:pPr marL="12573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381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381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381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200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400" spc="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00" spc="-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1~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01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400" spc="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381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12890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负责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381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651">
                <a:tc>
                  <a:txBody>
                    <a:bodyPr/>
                    <a:lstStyle/>
                    <a:p>
                      <a:pPr marL="12573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20</a:t>
                      </a:r>
                      <a:r>
                        <a:rPr sz="1400" spc="-11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00" spc="-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1~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-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400" spc="-1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12890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负责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586">
                <a:tc>
                  <a:txBody>
                    <a:bodyPr/>
                    <a:lstStyle/>
                    <a:p>
                      <a:pPr marL="12573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201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400" spc="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00" spc="-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400" spc="-1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~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01</a:t>
                      </a:r>
                      <a:r>
                        <a:rPr sz="1400" spc="-2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400" spc="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12890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负责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12573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20</a:t>
                      </a:r>
                      <a:r>
                        <a:rPr sz="1400" spc="-11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00" spc="-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1~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-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400" spc="-1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12890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负责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12573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200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400" spc="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00" spc="-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1400" spc="-2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~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20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00" spc="-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400" spc="-1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12890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负责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773">
                <a:tc>
                  <a:txBody>
                    <a:bodyPr/>
                    <a:lstStyle/>
                    <a:p>
                      <a:pPr marL="12573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201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00" spc="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00" spc="-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6~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00" spc="-11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-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-1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12890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负责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9950">
                <a:tc>
                  <a:txBody>
                    <a:bodyPr/>
                    <a:lstStyle/>
                    <a:p>
                      <a:pPr marL="12573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17716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薄壁钨加热体化学气相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沉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积研究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201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400" spc="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00" spc="-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6~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01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400" spc="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12890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负责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664">
                <a:tc>
                  <a:txBody>
                    <a:bodyPr/>
                    <a:lstStyle/>
                    <a:p>
                      <a:pPr marL="12573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201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400" spc="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00" spc="-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6~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02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00" spc="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12890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负责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5994">
                <a:tc>
                  <a:txBody>
                    <a:bodyPr/>
                    <a:lstStyle/>
                    <a:p>
                      <a:pPr marL="12573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科技部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spc="-1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spc="-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专项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201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400" spc="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00" spc="-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1~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02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00" spc="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199390" algn="ctr">
                        <a:lnSpc>
                          <a:spcPts val="1639"/>
                        </a:lnSpc>
                      </a:pPr>
                      <a:r>
                        <a:rPr sz="1400" spc="-5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与中国科学院理化技术研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  <a:p>
                      <a:pPr marL="1270" algn="ctr">
                        <a:lnSpc>
                          <a:spcPts val="1639"/>
                        </a:lnSpc>
                      </a:pP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究所合作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234879" y="381000"/>
            <a:ext cx="11204575" cy="10722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2.5</a:t>
            </a:r>
            <a:r>
              <a:rPr spc="5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知识产权</a:t>
            </a:r>
          </a:p>
          <a:p>
            <a:pPr marL="12700" marR="5080" indent="609600">
              <a:lnSpc>
                <a:spcPct val="100000"/>
              </a:lnSpc>
              <a:spcBef>
                <a:spcPts val="409"/>
              </a:spcBef>
            </a:pPr>
            <a:r>
              <a:rPr sz="2400" spc="4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已授</a:t>
            </a:r>
            <a:r>
              <a:rPr sz="2400" spc="5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权和</a:t>
            </a:r>
            <a:r>
              <a:rPr sz="2400" spc="4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申请</a:t>
            </a:r>
            <a:r>
              <a:rPr sz="2400" spc="5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与</a:t>
            </a:r>
            <a:r>
              <a:rPr sz="2400" spc="4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气</a:t>
            </a:r>
            <a:r>
              <a:rPr sz="2400" spc="5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相</a:t>
            </a:r>
            <a:r>
              <a:rPr sz="2400" spc="4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沉积</a:t>
            </a:r>
            <a:r>
              <a:rPr sz="2400" spc="5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难</a:t>
            </a:r>
            <a:r>
              <a:rPr sz="2400" spc="4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熔</a:t>
            </a:r>
            <a:r>
              <a:rPr sz="2400" spc="5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金</a:t>
            </a:r>
            <a:r>
              <a:rPr sz="2400" spc="4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属有</a:t>
            </a:r>
            <a:r>
              <a:rPr sz="2400" spc="5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关</a:t>
            </a:r>
            <a:r>
              <a:rPr sz="2400" spc="4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发</a:t>
            </a:r>
            <a:r>
              <a:rPr sz="2400" spc="5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明</a:t>
            </a:r>
            <a:r>
              <a:rPr sz="2400" spc="4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专</a:t>
            </a:r>
            <a:r>
              <a:rPr sz="2400" spc="1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利</a:t>
            </a:r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1</a:t>
            </a:r>
            <a:r>
              <a:rPr sz="2400" spc="4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0</a:t>
            </a:r>
            <a:r>
              <a:rPr sz="2400" spc="4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余</a:t>
            </a:r>
            <a:r>
              <a:rPr sz="2400" spc="60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项</a:t>
            </a:r>
            <a:r>
              <a:rPr sz="2400" spc="50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，</a:t>
            </a:r>
            <a:r>
              <a:rPr sz="2400" b="0" spc="3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相</a:t>
            </a:r>
            <a:r>
              <a:rPr sz="2400" b="0" spc="45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关</a:t>
            </a:r>
            <a:r>
              <a:rPr sz="2400" b="0" spc="3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专</a:t>
            </a:r>
            <a:r>
              <a:rPr sz="2400" b="0" spc="45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利</a:t>
            </a:r>
            <a:r>
              <a:rPr sz="2400" b="0" spc="3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覆盖大</a:t>
            </a:r>
            <a:r>
              <a:rPr sz="2400" b="0" spc="45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部</a:t>
            </a:r>
            <a:r>
              <a:rPr sz="2400" b="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分 难熔金属，包括</a:t>
            </a:r>
            <a:r>
              <a:rPr sz="2400" spc="10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钨、钽、铌、铼和铱</a:t>
            </a:r>
            <a:r>
              <a:rPr sz="2400" b="0" dirty="0"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等。</a:t>
            </a:r>
            <a:endParaRPr sz="2400" dirty="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221829"/>
              </p:ext>
            </p:extLst>
          </p:nvPr>
        </p:nvGraphicFramePr>
        <p:xfrm>
          <a:off x="907453" y="1752600"/>
          <a:ext cx="10513147" cy="4982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2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2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2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62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4024">
                <a:tc>
                  <a:txBody>
                    <a:bodyPr/>
                    <a:lstStyle/>
                    <a:p>
                      <a:pPr marL="185420" algn="ctr">
                        <a:lnSpc>
                          <a:spcPct val="100000"/>
                        </a:lnSpc>
                      </a:pPr>
                      <a:r>
                        <a:rPr sz="1600" b="1" spc="10" dirty="0">
                          <a:solidFill>
                            <a:srgbClr val="565656"/>
                          </a:solidFill>
                          <a:latin typeface="Microsoft JhengHei"/>
                          <a:cs typeface="Microsoft JhengHei"/>
                        </a:rPr>
                        <a:t>序号</a:t>
                      </a:r>
                      <a:endParaRPr sz="1600">
                        <a:latin typeface="Microsoft JhengHei"/>
                        <a:cs typeface="Microsoft JhengHei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381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授权项目名称</a:t>
                      </a:r>
                      <a:endParaRPr sz="18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381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328930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知识产权类别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381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244475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国别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381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授权号</a:t>
                      </a:r>
                      <a:endParaRPr sz="18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381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0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565656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381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381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381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294640" algn="l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中国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381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342900" algn="l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L20141</a:t>
                      </a:r>
                      <a:r>
                        <a:rPr sz="1400" spc="-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00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400" spc="-1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381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9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565656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294640" algn="l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中国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384175" algn="l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spc="-7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20</a:t>
                      </a:r>
                      <a:r>
                        <a:rPr sz="1400" spc="-11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11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100124</a:t>
                      </a:r>
                      <a:r>
                        <a:rPr sz="1400" spc="-2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400" spc="-1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0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565656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294640" algn="l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中国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372110" algn="l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spc="-7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200710</a:t>
                      </a:r>
                      <a:r>
                        <a:rPr sz="1400" spc="-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82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.2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0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565656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294640" algn="l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中国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393065" algn="l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L20151</a:t>
                      </a:r>
                      <a:r>
                        <a:rPr sz="1400" spc="-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01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.1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9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565656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658495" algn="l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发明专利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294640" algn="l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中国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382905" algn="l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L20161</a:t>
                      </a:r>
                      <a:r>
                        <a:rPr sz="1400" spc="-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02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.X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0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565656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一种化学气相沉积金属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铼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用前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驱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体的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制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备方法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658495" algn="l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发明专利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294640" algn="l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中国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393065" algn="l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L20151</a:t>
                      </a:r>
                      <a:r>
                        <a:rPr sz="1400" spc="-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08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.7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9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565656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294640" algn="l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中国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393065" algn="l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L20141</a:t>
                      </a:r>
                      <a:r>
                        <a:rPr sz="1400" spc="-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00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.6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01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294640" algn="l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中国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393065" algn="l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L20171</a:t>
                      </a:r>
                      <a:r>
                        <a:rPr sz="1400" spc="-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89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.2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52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658495" algn="l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发明专利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358775" algn="l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中国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445134" algn="l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ZL201610</a:t>
                      </a:r>
                      <a:r>
                        <a:rPr sz="1400" spc="-1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62</a:t>
                      </a:r>
                      <a:r>
                        <a:rPr sz="1400" spc="-1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400" spc="-1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.X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51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658495" algn="l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发明专利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294640" algn="l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中国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393065" algn="l">
                        <a:lnSpc>
                          <a:spcPct val="100000"/>
                        </a:lnSpc>
                      </a:pPr>
                      <a:r>
                        <a:rPr sz="1400" spc="-1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L20171</a:t>
                      </a:r>
                      <a:r>
                        <a:rPr sz="1400" spc="-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45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.9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246912" y="165543"/>
            <a:ext cx="10981385" cy="59645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2.6</a:t>
            </a:r>
            <a:r>
              <a:rPr spc="5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项目的意义和必要性</a:t>
            </a:r>
          </a:p>
        </p:txBody>
      </p:sp>
      <p:sp>
        <p:nvSpPr>
          <p:cNvPr id="5" name="object 5"/>
          <p:cNvSpPr/>
          <p:nvPr/>
        </p:nvSpPr>
        <p:spPr>
          <a:xfrm>
            <a:off x="3829811" y="1776983"/>
            <a:ext cx="1691639" cy="1453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28288" y="1775460"/>
            <a:ext cx="1694688" cy="1456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29811" y="3223260"/>
            <a:ext cx="1691639" cy="14554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28288" y="3221735"/>
            <a:ext cx="1694688" cy="14584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22976" y="1772411"/>
            <a:ext cx="1691640" cy="14554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21452" y="1770888"/>
            <a:ext cx="1694688" cy="14584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22976" y="3220211"/>
            <a:ext cx="1691640" cy="14538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521452" y="3218688"/>
            <a:ext cx="1694688" cy="14569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71290" y="2343330"/>
            <a:ext cx="124714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颠覆性</a:t>
            </a:r>
            <a:endParaRPr sz="3200"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738371" y="2167127"/>
            <a:ext cx="1711452" cy="8564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942844" y="2378964"/>
            <a:ext cx="0" cy="467995"/>
          </a:xfrm>
          <a:custGeom>
            <a:avLst/>
            <a:gdLst/>
            <a:ahLst/>
            <a:cxnLst/>
            <a:rect l="l" t="t" r="r" b="b"/>
            <a:pathLst>
              <a:path h="467994">
                <a:moveTo>
                  <a:pt x="0" y="0"/>
                </a:moveTo>
                <a:lnTo>
                  <a:pt x="0" y="467867"/>
                </a:lnTo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932176" y="2377439"/>
            <a:ext cx="21336" cy="4709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927604" y="2372867"/>
            <a:ext cx="30479" cy="4800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929127" y="3669791"/>
            <a:ext cx="0" cy="467995"/>
          </a:xfrm>
          <a:custGeom>
            <a:avLst/>
            <a:gdLst/>
            <a:ahLst/>
            <a:cxnLst/>
            <a:rect l="l" t="t" r="r" b="b"/>
            <a:pathLst>
              <a:path h="467995">
                <a:moveTo>
                  <a:pt x="0" y="0"/>
                </a:moveTo>
                <a:lnTo>
                  <a:pt x="0" y="467867"/>
                </a:lnTo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918460" y="3668267"/>
            <a:ext cx="21336" cy="4709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913888" y="3663696"/>
            <a:ext cx="30480" cy="4800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42554" y="2378964"/>
            <a:ext cx="0" cy="467995"/>
          </a:xfrm>
          <a:custGeom>
            <a:avLst/>
            <a:gdLst/>
            <a:ahLst/>
            <a:cxnLst/>
            <a:rect l="l" t="t" r="r" b="b"/>
            <a:pathLst>
              <a:path h="467994">
                <a:moveTo>
                  <a:pt x="0" y="0"/>
                </a:moveTo>
                <a:lnTo>
                  <a:pt x="0" y="467867"/>
                </a:lnTo>
              </a:path>
            </a:pathLst>
          </a:custGeom>
          <a:ln w="167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232647" y="2377439"/>
            <a:ext cx="19811" cy="4709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228076" y="2372867"/>
            <a:ext cx="28955" cy="4800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228076" y="3669791"/>
            <a:ext cx="0" cy="467995"/>
          </a:xfrm>
          <a:custGeom>
            <a:avLst/>
            <a:gdLst/>
            <a:ahLst/>
            <a:cxnLst/>
            <a:rect l="l" t="t" r="r" b="b"/>
            <a:pathLst>
              <a:path h="467995">
                <a:moveTo>
                  <a:pt x="0" y="0"/>
                </a:moveTo>
                <a:lnTo>
                  <a:pt x="0" y="467867"/>
                </a:lnTo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217407" y="3668267"/>
            <a:ext cx="21335" cy="4709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212835" y="3663696"/>
            <a:ext cx="30480" cy="4800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963923" y="3307079"/>
            <a:ext cx="1304544" cy="85648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96841" y="3484162"/>
            <a:ext cx="839469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战略</a:t>
            </a:r>
            <a:endParaRPr sz="3200"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需求</a:t>
            </a:r>
            <a:endParaRPr sz="3200"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963923" y="3794759"/>
            <a:ext cx="1304544" cy="8564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37605" y="2331764"/>
            <a:ext cx="124650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前瞻性</a:t>
            </a:r>
            <a:endParaRPr sz="3200"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504688" y="2154935"/>
            <a:ext cx="1711452" cy="85648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721096" y="3307079"/>
            <a:ext cx="1304544" cy="85648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953759" y="3484162"/>
            <a:ext cx="839469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产业</a:t>
            </a:r>
            <a:endParaRPr sz="3200"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应用</a:t>
            </a:r>
            <a:endParaRPr sz="3200"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721096" y="3794759"/>
            <a:ext cx="1304544" cy="85648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820667" y="4648200"/>
            <a:ext cx="3491484" cy="10972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546847" y="2330195"/>
            <a:ext cx="378460" cy="475615"/>
          </a:xfrm>
          <a:custGeom>
            <a:avLst/>
            <a:gdLst/>
            <a:ahLst/>
            <a:cxnLst/>
            <a:rect l="l" t="t" r="r" b="b"/>
            <a:pathLst>
              <a:path w="378459" h="475614">
                <a:moveTo>
                  <a:pt x="188975" y="0"/>
                </a:moveTo>
                <a:lnTo>
                  <a:pt x="143678" y="5496"/>
                </a:lnTo>
                <a:lnTo>
                  <a:pt x="102287" y="21102"/>
                </a:lnTo>
                <a:lnTo>
                  <a:pt x="66137" y="45489"/>
                </a:lnTo>
                <a:lnTo>
                  <a:pt x="36563" y="77330"/>
                </a:lnTo>
                <a:lnTo>
                  <a:pt x="14900" y="115300"/>
                </a:lnTo>
                <a:lnTo>
                  <a:pt x="2482" y="158070"/>
                </a:lnTo>
                <a:lnTo>
                  <a:pt x="0" y="188594"/>
                </a:lnTo>
                <a:lnTo>
                  <a:pt x="1370" y="204721"/>
                </a:lnTo>
                <a:lnTo>
                  <a:pt x="19653" y="258275"/>
                </a:lnTo>
                <a:lnTo>
                  <a:pt x="40818" y="296321"/>
                </a:lnTo>
                <a:lnTo>
                  <a:pt x="66519" y="334405"/>
                </a:lnTo>
                <a:lnTo>
                  <a:pt x="94487" y="370951"/>
                </a:lnTo>
                <a:lnTo>
                  <a:pt x="122456" y="404384"/>
                </a:lnTo>
                <a:lnTo>
                  <a:pt x="148157" y="433129"/>
                </a:lnTo>
                <a:lnTo>
                  <a:pt x="177495" y="464012"/>
                </a:lnTo>
                <a:lnTo>
                  <a:pt x="188975" y="475488"/>
                </a:lnTo>
                <a:lnTo>
                  <a:pt x="194267" y="470256"/>
                </a:lnTo>
                <a:lnTo>
                  <a:pt x="229794" y="433129"/>
                </a:lnTo>
                <a:lnTo>
                  <a:pt x="255495" y="404384"/>
                </a:lnTo>
                <a:lnTo>
                  <a:pt x="283463" y="370951"/>
                </a:lnTo>
                <a:lnTo>
                  <a:pt x="311432" y="334405"/>
                </a:lnTo>
                <a:lnTo>
                  <a:pt x="327257" y="311530"/>
                </a:lnTo>
                <a:lnTo>
                  <a:pt x="186181" y="311530"/>
                </a:lnTo>
                <a:lnTo>
                  <a:pt x="183458" y="303275"/>
                </a:lnTo>
                <a:lnTo>
                  <a:pt x="150622" y="303275"/>
                </a:lnTo>
                <a:lnTo>
                  <a:pt x="145160" y="300608"/>
                </a:lnTo>
                <a:lnTo>
                  <a:pt x="128777" y="295148"/>
                </a:lnTo>
                <a:lnTo>
                  <a:pt x="123190" y="292353"/>
                </a:lnTo>
                <a:lnTo>
                  <a:pt x="128777" y="267842"/>
                </a:lnTo>
                <a:lnTo>
                  <a:pt x="95884" y="267842"/>
                </a:lnTo>
                <a:lnTo>
                  <a:pt x="90424" y="262381"/>
                </a:lnTo>
                <a:lnTo>
                  <a:pt x="79375" y="248665"/>
                </a:lnTo>
                <a:lnTo>
                  <a:pt x="76707" y="243204"/>
                </a:lnTo>
                <a:lnTo>
                  <a:pt x="93091" y="226821"/>
                </a:lnTo>
                <a:lnTo>
                  <a:pt x="90424" y="221361"/>
                </a:lnTo>
                <a:lnTo>
                  <a:pt x="87629" y="215900"/>
                </a:lnTo>
                <a:lnTo>
                  <a:pt x="87629" y="210438"/>
                </a:lnTo>
                <a:lnTo>
                  <a:pt x="65785" y="210438"/>
                </a:lnTo>
                <a:lnTo>
                  <a:pt x="62992" y="202183"/>
                </a:lnTo>
                <a:lnTo>
                  <a:pt x="62992" y="185800"/>
                </a:lnTo>
                <a:lnTo>
                  <a:pt x="60198" y="180339"/>
                </a:lnTo>
                <a:lnTo>
                  <a:pt x="84962" y="172212"/>
                </a:lnTo>
                <a:lnTo>
                  <a:pt x="84962" y="161289"/>
                </a:lnTo>
                <a:lnTo>
                  <a:pt x="87629" y="155701"/>
                </a:lnTo>
                <a:lnTo>
                  <a:pt x="68452" y="144779"/>
                </a:lnTo>
                <a:lnTo>
                  <a:pt x="71247" y="136651"/>
                </a:lnTo>
                <a:lnTo>
                  <a:pt x="76707" y="122936"/>
                </a:lnTo>
                <a:lnTo>
                  <a:pt x="79375" y="114807"/>
                </a:lnTo>
                <a:lnTo>
                  <a:pt x="109474" y="114807"/>
                </a:lnTo>
                <a:lnTo>
                  <a:pt x="112268" y="112013"/>
                </a:lnTo>
                <a:lnTo>
                  <a:pt x="115061" y="109346"/>
                </a:lnTo>
                <a:lnTo>
                  <a:pt x="104012" y="87502"/>
                </a:lnTo>
                <a:lnTo>
                  <a:pt x="109600" y="84708"/>
                </a:lnTo>
                <a:lnTo>
                  <a:pt x="123190" y="73787"/>
                </a:lnTo>
                <a:lnTo>
                  <a:pt x="128777" y="70992"/>
                </a:lnTo>
                <a:lnTo>
                  <a:pt x="161544" y="70992"/>
                </a:lnTo>
                <a:lnTo>
                  <a:pt x="161544" y="57403"/>
                </a:lnTo>
                <a:lnTo>
                  <a:pt x="169799" y="57403"/>
                </a:lnTo>
                <a:lnTo>
                  <a:pt x="186181" y="54609"/>
                </a:lnTo>
                <a:lnTo>
                  <a:pt x="321679" y="54609"/>
                </a:lnTo>
                <a:lnTo>
                  <a:pt x="288362" y="28320"/>
                </a:lnTo>
                <a:lnTo>
                  <a:pt x="248570" y="9640"/>
                </a:lnTo>
                <a:lnTo>
                  <a:pt x="204426" y="627"/>
                </a:lnTo>
                <a:lnTo>
                  <a:pt x="188975" y="0"/>
                </a:lnTo>
                <a:close/>
              </a:path>
              <a:path w="378459" h="475614">
                <a:moveTo>
                  <a:pt x="232791" y="278764"/>
                </a:moveTo>
                <a:lnTo>
                  <a:pt x="227329" y="281431"/>
                </a:lnTo>
                <a:lnTo>
                  <a:pt x="221869" y="281431"/>
                </a:lnTo>
                <a:lnTo>
                  <a:pt x="216407" y="284225"/>
                </a:lnTo>
                <a:lnTo>
                  <a:pt x="216407" y="306069"/>
                </a:lnTo>
                <a:lnTo>
                  <a:pt x="210947" y="308737"/>
                </a:lnTo>
                <a:lnTo>
                  <a:pt x="191770" y="311530"/>
                </a:lnTo>
                <a:lnTo>
                  <a:pt x="327257" y="311530"/>
                </a:lnTo>
                <a:lnTo>
                  <a:pt x="337133" y="296321"/>
                </a:lnTo>
                <a:lnTo>
                  <a:pt x="337826" y="295148"/>
                </a:lnTo>
                <a:lnTo>
                  <a:pt x="251968" y="295148"/>
                </a:lnTo>
                <a:lnTo>
                  <a:pt x="232791" y="278764"/>
                </a:lnTo>
                <a:close/>
              </a:path>
              <a:path w="378459" h="475614">
                <a:moveTo>
                  <a:pt x="164337" y="284225"/>
                </a:moveTo>
                <a:lnTo>
                  <a:pt x="150622" y="303275"/>
                </a:lnTo>
                <a:lnTo>
                  <a:pt x="183458" y="303275"/>
                </a:lnTo>
                <a:lnTo>
                  <a:pt x="178054" y="286893"/>
                </a:lnTo>
                <a:lnTo>
                  <a:pt x="167004" y="286892"/>
                </a:lnTo>
                <a:lnTo>
                  <a:pt x="164337" y="284225"/>
                </a:lnTo>
                <a:close/>
              </a:path>
              <a:path w="378459" h="475614">
                <a:moveTo>
                  <a:pt x="276605" y="243204"/>
                </a:moveTo>
                <a:lnTo>
                  <a:pt x="271145" y="248665"/>
                </a:lnTo>
                <a:lnTo>
                  <a:pt x="268350" y="254126"/>
                </a:lnTo>
                <a:lnTo>
                  <a:pt x="265683" y="256920"/>
                </a:lnTo>
                <a:lnTo>
                  <a:pt x="276605" y="275970"/>
                </a:lnTo>
                <a:lnTo>
                  <a:pt x="271145" y="281431"/>
                </a:lnTo>
                <a:lnTo>
                  <a:pt x="257428" y="292353"/>
                </a:lnTo>
                <a:lnTo>
                  <a:pt x="251968" y="295148"/>
                </a:lnTo>
                <a:lnTo>
                  <a:pt x="337826" y="295148"/>
                </a:lnTo>
                <a:lnTo>
                  <a:pt x="348424" y="277195"/>
                </a:lnTo>
                <a:lnTo>
                  <a:pt x="358298" y="258275"/>
                </a:lnTo>
                <a:lnTo>
                  <a:pt x="361306" y="251459"/>
                </a:lnTo>
                <a:lnTo>
                  <a:pt x="298576" y="251459"/>
                </a:lnTo>
                <a:lnTo>
                  <a:pt x="276605" y="243204"/>
                </a:lnTo>
                <a:close/>
              </a:path>
              <a:path w="378459" h="475614">
                <a:moveTo>
                  <a:pt x="115061" y="256920"/>
                </a:moveTo>
                <a:lnTo>
                  <a:pt x="95884" y="267842"/>
                </a:lnTo>
                <a:lnTo>
                  <a:pt x="128777" y="267842"/>
                </a:lnTo>
                <a:lnTo>
                  <a:pt x="123190" y="265049"/>
                </a:lnTo>
                <a:lnTo>
                  <a:pt x="115061" y="256920"/>
                </a:lnTo>
                <a:close/>
              </a:path>
              <a:path w="378459" h="475614">
                <a:moveTo>
                  <a:pt x="353128" y="95630"/>
                </a:moveTo>
                <a:lnTo>
                  <a:pt x="284860" y="95630"/>
                </a:lnTo>
                <a:lnTo>
                  <a:pt x="287527" y="101091"/>
                </a:lnTo>
                <a:lnTo>
                  <a:pt x="298576" y="117475"/>
                </a:lnTo>
                <a:lnTo>
                  <a:pt x="304037" y="122936"/>
                </a:lnTo>
                <a:lnTo>
                  <a:pt x="287527" y="139318"/>
                </a:lnTo>
                <a:lnTo>
                  <a:pt x="287527" y="144779"/>
                </a:lnTo>
                <a:lnTo>
                  <a:pt x="290322" y="150240"/>
                </a:lnTo>
                <a:lnTo>
                  <a:pt x="292988" y="155701"/>
                </a:lnTo>
                <a:lnTo>
                  <a:pt x="314959" y="155701"/>
                </a:lnTo>
                <a:lnTo>
                  <a:pt x="314959" y="161289"/>
                </a:lnTo>
                <a:lnTo>
                  <a:pt x="317753" y="180339"/>
                </a:lnTo>
                <a:lnTo>
                  <a:pt x="317753" y="185800"/>
                </a:lnTo>
                <a:lnTo>
                  <a:pt x="295782" y="194055"/>
                </a:lnTo>
                <a:lnTo>
                  <a:pt x="295782" y="199516"/>
                </a:lnTo>
                <a:lnTo>
                  <a:pt x="292988" y="204977"/>
                </a:lnTo>
                <a:lnTo>
                  <a:pt x="292988" y="210438"/>
                </a:lnTo>
                <a:lnTo>
                  <a:pt x="312166" y="221361"/>
                </a:lnTo>
                <a:lnTo>
                  <a:pt x="309499" y="226821"/>
                </a:lnTo>
                <a:lnTo>
                  <a:pt x="301244" y="243204"/>
                </a:lnTo>
                <a:lnTo>
                  <a:pt x="298576" y="251459"/>
                </a:lnTo>
                <a:lnTo>
                  <a:pt x="361306" y="251459"/>
                </a:lnTo>
                <a:lnTo>
                  <a:pt x="366471" y="239758"/>
                </a:lnTo>
                <a:lnTo>
                  <a:pt x="372660" y="221841"/>
                </a:lnTo>
                <a:lnTo>
                  <a:pt x="376581" y="204721"/>
                </a:lnTo>
                <a:lnTo>
                  <a:pt x="377951" y="188594"/>
                </a:lnTo>
                <a:lnTo>
                  <a:pt x="377323" y="173164"/>
                </a:lnTo>
                <a:lnTo>
                  <a:pt x="368283" y="129088"/>
                </a:lnTo>
                <a:lnTo>
                  <a:pt x="356791" y="102044"/>
                </a:lnTo>
                <a:lnTo>
                  <a:pt x="353128" y="95630"/>
                </a:lnTo>
                <a:close/>
              </a:path>
              <a:path w="378459" h="475614">
                <a:moveTo>
                  <a:pt x="109474" y="114807"/>
                </a:moveTo>
                <a:lnTo>
                  <a:pt x="79375" y="114807"/>
                </a:lnTo>
                <a:lnTo>
                  <a:pt x="104012" y="120268"/>
                </a:lnTo>
                <a:lnTo>
                  <a:pt x="109474" y="114807"/>
                </a:lnTo>
                <a:close/>
              </a:path>
              <a:path w="378459" h="475614">
                <a:moveTo>
                  <a:pt x="326863" y="60070"/>
                </a:moveTo>
                <a:lnTo>
                  <a:pt x="227329" y="60070"/>
                </a:lnTo>
                <a:lnTo>
                  <a:pt x="235584" y="62864"/>
                </a:lnTo>
                <a:lnTo>
                  <a:pt x="251968" y="70992"/>
                </a:lnTo>
                <a:lnTo>
                  <a:pt x="257428" y="73787"/>
                </a:lnTo>
                <a:lnTo>
                  <a:pt x="251968" y="98425"/>
                </a:lnTo>
                <a:lnTo>
                  <a:pt x="254761" y="101091"/>
                </a:lnTo>
                <a:lnTo>
                  <a:pt x="260223" y="103886"/>
                </a:lnTo>
                <a:lnTo>
                  <a:pt x="262890" y="106552"/>
                </a:lnTo>
                <a:lnTo>
                  <a:pt x="284860" y="95630"/>
                </a:lnTo>
                <a:lnTo>
                  <a:pt x="353128" y="95630"/>
                </a:lnTo>
                <a:lnTo>
                  <a:pt x="349554" y="89371"/>
                </a:lnTo>
                <a:lnTo>
                  <a:pt x="341388" y="77330"/>
                </a:lnTo>
                <a:lnTo>
                  <a:pt x="332343" y="65970"/>
                </a:lnTo>
                <a:lnTo>
                  <a:pt x="326863" y="60070"/>
                </a:lnTo>
                <a:close/>
              </a:path>
              <a:path w="378459" h="475614">
                <a:moveTo>
                  <a:pt x="161544" y="70992"/>
                </a:moveTo>
                <a:lnTo>
                  <a:pt x="128777" y="70992"/>
                </a:lnTo>
                <a:lnTo>
                  <a:pt x="147954" y="87502"/>
                </a:lnTo>
                <a:lnTo>
                  <a:pt x="150622" y="84708"/>
                </a:lnTo>
                <a:lnTo>
                  <a:pt x="156082" y="82041"/>
                </a:lnTo>
                <a:lnTo>
                  <a:pt x="161544" y="82041"/>
                </a:lnTo>
                <a:lnTo>
                  <a:pt x="161544" y="70992"/>
                </a:lnTo>
                <a:close/>
              </a:path>
              <a:path w="378459" h="475614">
                <a:moveTo>
                  <a:pt x="321679" y="54609"/>
                </a:moveTo>
                <a:lnTo>
                  <a:pt x="194436" y="54609"/>
                </a:lnTo>
                <a:lnTo>
                  <a:pt x="199898" y="79248"/>
                </a:lnTo>
                <a:lnTo>
                  <a:pt x="210947" y="79248"/>
                </a:lnTo>
                <a:lnTo>
                  <a:pt x="216407" y="82041"/>
                </a:lnTo>
                <a:lnTo>
                  <a:pt x="227329" y="60070"/>
                </a:lnTo>
                <a:lnTo>
                  <a:pt x="326863" y="60070"/>
                </a:lnTo>
                <a:lnTo>
                  <a:pt x="322468" y="55340"/>
                </a:lnTo>
                <a:lnTo>
                  <a:pt x="321679" y="54609"/>
                </a:lnTo>
                <a:close/>
              </a:path>
            </a:pathLst>
          </a:custGeom>
          <a:solidFill>
            <a:srgbClr val="F84853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651032" y="2424683"/>
            <a:ext cx="172720" cy="173990"/>
          </a:xfrm>
          <a:custGeom>
            <a:avLst/>
            <a:gdLst/>
            <a:ahLst/>
            <a:cxnLst/>
            <a:rect l="l" t="t" r="r" b="b"/>
            <a:pathLst>
              <a:path w="172720" h="173989">
                <a:moveTo>
                  <a:pt x="84918" y="0"/>
                </a:moveTo>
                <a:lnTo>
                  <a:pt x="44608" y="10315"/>
                </a:lnTo>
                <a:lnTo>
                  <a:pt x="14492" y="37975"/>
                </a:lnTo>
                <a:lnTo>
                  <a:pt x="0" y="78049"/>
                </a:lnTo>
                <a:lnTo>
                  <a:pt x="951" y="94391"/>
                </a:lnTo>
                <a:lnTo>
                  <a:pt x="15755" y="135778"/>
                </a:lnTo>
                <a:lnTo>
                  <a:pt x="44742" y="163265"/>
                </a:lnTo>
                <a:lnTo>
                  <a:pt x="83097" y="173716"/>
                </a:lnTo>
                <a:lnTo>
                  <a:pt x="98458" y="172543"/>
                </a:lnTo>
                <a:lnTo>
                  <a:pt x="138045" y="156430"/>
                </a:lnTo>
                <a:lnTo>
                  <a:pt x="163600" y="126873"/>
                </a:lnTo>
                <a:lnTo>
                  <a:pt x="84918" y="126873"/>
                </a:lnTo>
                <a:lnTo>
                  <a:pt x="70542" y="124330"/>
                </a:lnTo>
                <a:lnTo>
                  <a:pt x="58805" y="117253"/>
                </a:lnTo>
                <a:lnTo>
                  <a:pt x="50532" y="106466"/>
                </a:lnTo>
                <a:lnTo>
                  <a:pt x="46546" y="92793"/>
                </a:lnTo>
                <a:lnTo>
                  <a:pt x="48679" y="76837"/>
                </a:lnTo>
                <a:lnTo>
                  <a:pt x="54920" y="64187"/>
                </a:lnTo>
                <a:lnTo>
                  <a:pt x="64568" y="55247"/>
                </a:lnTo>
                <a:lnTo>
                  <a:pt x="76923" y="50416"/>
                </a:lnTo>
                <a:lnTo>
                  <a:pt x="162765" y="50416"/>
                </a:lnTo>
                <a:lnTo>
                  <a:pt x="157722" y="40457"/>
                </a:lnTo>
                <a:lnTo>
                  <a:pt x="129834" y="12250"/>
                </a:lnTo>
                <a:lnTo>
                  <a:pt x="91915" y="259"/>
                </a:lnTo>
                <a:lnTo>
                  <a:pt x="84918" y="0"/>
                </a:lnTo>
                <a:close/>
              </a:path>
              <a:path w="172720" h="173989">
                <a:moveTo>
                  <a:pt x="162765" y="50416"/>
                </a:moveTo>
                <a:lnTo>
                  <a:pt x="76923" y="50416"/>
                </a:lnTo>
                <a:lnTo>
                  <a:pt x="93696" y="51957"/>
                </a:lnTo>
                <a:lnTo>
                  <a:pt x="107438" y="57118"/>
                </a:lnTo>
                <a:lnTo>
                  <a:pt x="117732" y="65327"/>
                </a:lnTo>
                <a:lnTo>
                  <a:pt x="124164" y="76016"/>
                </a:lnTo>
                <a:lnTo>
                  <a:pt x="123202" y="93643"/>
                </a:lnTo>
                <a:lnTo>
                  <a:pt x="88318" y="126740"/>
                </a:lnTo>
                <a:lnTo>
                  <a:pt x="84918" y="126873"/>
                </a:lnTo>
                <a:lnTo>
                  <a:pt x="163600" y="126873"/>
                </a:lnTo>
                <a:lnTo>
                  <a:pt x="164420" y="125520"/>
                </a:lnTo>
                <a:lnTo>
                  <a:pt x="169505" y="112838"/>
                </a:lnTo>
                <a:lnTo>
                  <a:pt x="172461" y="99291"/>
                </a:lnTo>
                <a:lnTo>
                  <a:pt x="171621" y="82566"/>
                </a:lnTo>
                <a:lnTo>
                  <a:pt x="168787" y="67128"/>
                </a:lnTo>
                <a:lnTo>
                  <a:pt x="164105" y="53063"/>
                </a:lnTo>
                <a:lnTo>
                  <a:pt x="162765" y="50416"/>
                </a:lnTo>
                <a:close/>
              </a:path>
            </a:pathLst>
          </a:custGeom>
          <a:solidFill>
            <a:srgbClr val="F84853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183635" y="2369820"/>
            <a:ext cx="379730" cy="477520"/>
          </a:xfrm>
          <a:custGeom>
            <a:avLst/>
            <a:gdLst/>
            <a:ahLst/>
            <a:cxnLst/>
            <a:rect l="l" t="t" r="r" b="b"/>
            <a:pathLst>
              <a:path w="379729" h="477519">
                <a:moveTo>
                  <a:pt x="189737" y="0"/>
                </a:moveTo>
                <a:lnTo>
                  <a:pt x="144229" y="5512"/>
                </a:lnTo>
                <a:lnTo>
                  <a:pt x="102660" y="21163"/>
                </a:lnTo>
                <a:lnTo>
                  <a:pt x="66368" y="45620"/>
                </a:lnTo>
                <a:lnTo>
                  <a:pt x="36685" y="77550"/>
                </a:lnTo>
                <a:lnTo>
                  <a:pt x="14948" y="115621"/>
                </a:lnTo>
                <a:lnTo>
                  <a:pt x="2490" y="158502"/>
                </a:lnTo>
                <a:lnTo>
                  <a:pt x="0" y="189102"/>
                </a:lnTo>
                <a:lnTo>
                  <a:pt x="1375" y="205305"/>
                </a:lnTo>
                <a:lnTo>
                  <a:pt x="19732" y="259084"/>
                </a:lnTo>
                <a:lnTo>
                  <a:pt x="40983" y="297273"/>
                </a:lnTo>
                <a:lnTo>
                  <a:pt x="66787" y="335490"/>
                </a:lnTo>
                <a:lnTo>
                  <a:pt x="94868" y="372157"/>
                </a:lnTo>
                <a:lnTo>
                  <a:pt x="122950" y="405696"/>
                </a:lnTo>
                <a:lnTo>
                  <a:pt x="148754" y="434530"/>
                </a:lnTo>
                <a:lnTo>
                  <a:pt x="178211" y="465503"/>
                </a:lnTo>
                <a:lnTo>
                  <a:pt x="189737" y="477012"/>
                </a:lnTo>
                <a:lnTo>
                  <a:pt x="195050" y="471765"/>
                </a:lnTo>
                <a:lnTo>
                  <a:pt x="230721" y="434530"/>
                </a:lnTo>
                <a:lnTo>
                  <a:pt x="256525" y="405696"/>
                </a:lnTo>
                <a:lnTo>
                  <a:pt x="284607" y="372157"/>
                </a:lnTo>
                <a:lnTo>
                  <a:pt x="312688" y="335490"/>
                </a:lnTo>
                <a:lnTo>
                  <a:pt x="328570" y="312546"/>
                </a:lnTo>
                <a:lnTo>
                  <a:pt x="186943" y="312546"/>
                </a:lnTo>
                <a:lnTo>
                  <a:pt x="184178" y="304291"/>
                </a:lnTo>
                <a:lnTo>
                  <a:pt x="151256" y="304291"/>
                </a:lnTo>
                <a:lnTo>
                  <a:pt x="145796" y="301497"/>
                </a:lnTo>
                <a:lnTo>
                  <a:pt x="129286" y="296037"/>
                </a:lnTo>
                <a:lnTo>
                  <a:pt x="123698" y="293369"/>
                </a:lnTo>
                <a:lnTo>
                  <a:pt x="129286" y="268604"/>
                </a:lnTo>
                <a:lnTo>
                  <a:pt x="96265" y="268604"/>
                </a:lnTo>
                <a:lnTo>
                  <a:pt x="90804" y="263143"/>
                </a:lnTo>
                <a:lnTo>
                  <a:pt x="79755" y="249427"/>
                </a:lnTo>
                <a:lnTo>
                  <a:pt x="76962" y="243966"/>
                </a:lnTo>
                <a:lnTo>
                  <a:pt x="93472" y="227583"/>
                </a:lnTo>
                <a:lnTo>
                  <a:pt x="90804" y="221995"/>
                </a:lnTo>
                <a:lnTo>
                  <a:pt x="88011" y="216534"/>
                </a:lnTo>
                <a:lnTo>
                  <a:pt x="88011" y="211074"/>
                </a:lnTo>
                <a:lnTo>
                  <a:pt x="66039" y="211074"/>
                </a:lnTo>
                <a:lnTo>
                  <a:pt x="63245" y="202818"/>
                </a:lnTo>
                <a:lnTo>
                  <a:pt x="63245" y="186435"/>
                </a:lnTo>
                <a:lnTo>
                  <a:pt x="60451" y="180975"/>
                </a:lnTo>
                <a:lnTo>
                  <a:pt x="85216" y="172720"/>
                </a:lnTo>
                <a:lnTo>
                  <a:pt x="85216" y="161797"/>
                </a:lnTo>
                <a:lnTo>
                  <a:pt x="88011" y="156209"/>
                </a:lnTo>
                <a:lnTo>
                  <a:pt x="68706" y="145287"/>
                </a:lnTo>
                <a:lnTo>
                  <a:pt x="71500" y="137032"/>
                </a:lnTo>
                <a:lnTo>
                  <a:pt x="76962" y="123316"/>
                </a:lnTo>
                <a:lnTo>
                  <a:pt x="79755" y="115188"/>
                </a:lnTo>
                <a:lnTo>
                  <a:pt x="109917" y="115188"/>
                </a:lnTo>
                <a:lnTo>
                  <a:pt x="112775" y="112394"/>
                </a:lnTo>
                <a:lnTo>
                  <a:pt x="115442" y="109600"/>
                </a:lnTo>
                <a:lnTo>
                  <a:pt x="104521" y="87756"/>
                </a:lnTo>
                <a:lnTo>
                  <a:pt x="109981" y="84962"/>
                </a:lnTo>
                <a:lnTo>
                  <a:pt x="123698" y="74040"/>
                </a:lnTo>
                <a:lnTo>
                  <a:pt x="129286" y="71246"/>
                </a:lnTo>
                <a:lnTo>
                  <a:pt x="162178" y="71246"/>
                </a:lnTo>
                <a:lnTo>
                  <a:pt x="162178" y="57530"/>
                </a:lnTo>
                <a:lnTo>
                  <a:pt x="170434" y="57530"/>
                </a:lnTo>
                <a:lnTo>
                  <a:pt x="186943" y="54863"/>
                </a:lnTo>
                <a:lnTo>
                  <a:pt x="323114" y="54863"/>
                </a:lnTo>
                <a:lnTo>
                  <a:pt x="289564" y="28403"/>
                </a:lnTo>
                <a:lnTo>
                  <a:pt x="249606" y="9669"/>
                </a:lnTo>
                <a:lnTo>
                  <a:pt x="205263" y="628"/>
                </a:lnTo>
                <a:lnTo>
                  <a:pt x="189737" y="0"/>
                </a:lnTo>
                <a:close/>
              </a:path>
              <a:path w="379729" h="477519">
                <a:moveTo>
                  <a:pt x="233679" y="279653"/>
                </a:moveTo>
                <a:lnTo>
                  <a:pt x="228218" y="282320"/>
                </a:lnTo>
                <a:lnTo>
                  <a:pt x="222758" y="282320"/>
                </a:lnTo>
                <a:lnTo>
                  <a:pt x="217297" y="285114"/>
                </a:lnTo>
                <a:lnTo>
                  <a:pt x="217297" y="307085"/>
                </a:lnTo>
                <a:lnTo>
                  <a:pt x="211709" y="309752"/>
                </a:lnTo>
                <a:lnTo>
                  <a:pt x="192531" y="312546"/>
                </a:lnTo>
                <a:lnTo>
                  <a:pt x="328570" y="312546"/>
                </a:lnTo>
                <a:lnTo>
                  <a:pt x="338492" y="297273"/>
                </a:lnTo>
                <a:lnTo>
                  <a:pt x="339222" y="296037"/>
                </a:lnTo>
                <a:lnTo>
                  <a:pt x="252984" y="296037"/>
                </a:lnTo>
                <a:lnTo>
                  <a:pt x="233679" y="279653"/>
                </a:lnTo>
                <a:close/>
              </a:path>
              <a:path w="379729" h="477519">
                <a:moveTo>
                  <a:pt x="164973" y="285114"/>
                </a:moveTo>
                <a:lnTo>
                  <a:pt x="151256" y="304291"/>
                </a:lnTo>
                <a:lnTo>
                  <a:pt x="184178" y="304291"/>
                </a:lnTo>
                <a:lnTo>
                  <a:pt x="178689" y="287909"/>
                </a:lnTo>
                <a:lnTo>
                  <a:pt x="167766" y="287908"/>
                </a:lnTo>
                <a:lnTo>
                  <a:pt x="164973" y="285114"/>
                </a:lnTo>
                <a:close/>
              </a:path>
              <a:path w="379729" h="477519">
                <a:moveTo>
                  <a:pt x="277749" y="243966"/>
                </a:moveTo>
                <a:lnTo>
                  <a:pt x="272288" y="249427"/>
                </a:lnTo>
                <a:lnTo>
                  <a:pt x="269493" y="255015"/>
                </a:lnTo>
                <a:lnTo>
                  <a:pt x="266700" y="257682"/>
                </a:lnTo>
                <a:lnTo>
                  <a:pt x="277749" y="276859"/>
                </a:lnTo>
                <a:lnTo>
                  <a:pt x="272288" y="282320"/>
                </a:lnTo>
                <a:lnTo>
                  <a:pt x="258444" y="293369"/>
                </a:lnTo>
                <a:lnTo>
                  <a:pt x="252984" y="296037"/>
                </a:lnTo>
                <a:lnTo>
                  <a:pt x="339222" y="296037"/>
                </a:lnTo>
                <a:lnTo>
                  <a:pt x="349829" y="278076"/>
                </a:lnTo>
                <a:lnTo>
                  <a:pt x="359743" y="259084"/>
                </a:lnTo>
                <a:lnTo>
                  <a:pt x="362772" y="252221"/>
                </a:lnTo>
                <a:lnTo>
                  <a:pt x="299719" y="252221"/>
                </a:lnTo>
                <a:lnTo>
                  <a:pt x="277749" y="243966"/>
                </a:lnTo>
                <a:close/>
              </a:path>
              <a:path w="379729" h="477519">
                <a:moveTo>
                  <a:pt x="115442" y="257682"/>
                </a:moveTo>
                <a:lnTo>
                  <a:pt x="96265" y="268604"/>
                </a:lnTo>
                <a:lnTo>
                  <a:pt x="129286" y="268604"/>
                </a:lnTo>
                <a:lnTo>
                  <a:pt x="123698" y="265938"/>
                </a:lnTo>
                <a:lnTo>
                  <a:pt x="121030" y="263143"/>
                </a:lnTo>
                <a:lnTo>
                  <a:pt x="115442" y="257682"/>
                </a:lnTo>
                <a:close/>
              </a:path>
              <a:path w="379729" h="477519">
                <a:moveTo>
                  <a:pt x="354635" y="96012"/>
                </a:moveTo>
                <a:lnTo>
                  <a:pt x="286003" y="96012"/>
                </a:lnTo>
                <a:lnTo>
                  <a:pt x="288671" y="101472"/>
                </a:lnTo>
                <a:lnTo>
                  <a:pt x="299719" y="117855"/>
                </a:lnTo>
                <a:lnTo>
                  <a:pt x="305180" y="123316"/>
                </a:lnTo>
                <a:lnTo>
                  <a:pt x="288671" y="139826"/>
                </a:lnTo>
                <a:lnTo>
                  <a:pt x="288671" y="145287"/>
                </a:lnTo>
                <a:lnTo>
                  <a:pt x="294259" y="156209"/>
                </a:lnTo>
                <a:lnTo>
                  <a:pt x="316229" y="156209"/>
                </a:lnTo>
                <a:lnTo>
                  <a:pt x="316229" y="161797"/>
                </a:lnTo>
                <a:lnTo>
                  <a:pt x="319024" y="180975"/>
                </a:lnTo>
                <a:lnTo>
                  <a:pt x="319024" y="186435"/>
                </a:lnTo>
                <a:lnTo>
                  <a:pt x="296925" y="194690"/>
                </a:lnTo>
                <a:lnTo>
                  <a:pt x="296925" y="200151"/>
                </a:lnTo>
                <a:lnTo>
                  <a:pt x="294259" y="205612"/>
                </a:lnTo>
                <a:lnTo>
                  <a:pt x="294259" y="211074"/>
                </a:lnTo>
                <a:lnTo>
                  <a:pt x="313436" y="221995"/>
                </a:lnTo>
                <a:lnTo>
                  <a:pt x="310768" y="227583"/>
                </a:lnTo>
                <a:lnTo>
                  <a:pt x="302513" y="243966"/>
                </a:lnTo>
                <a:lnTo>
                  <a:pt x="299719" y="252221"/>
                </a:lnTo>
                <a:lnTo>
                  <a:pt x="362772" y="252221"/>
                </a:lnTo>
                <a:lnTo>
                  <a:pt x="367949" y="240493"/>
                </a:lnTo>
                <a:lnTo>
                  <a:pt x="374163" y="222501"/>
                </a:lnTo>
                <a:lnTo>
                  <a:pt x="378100" y="205305"/>
                </a:lnTo>
                <a:lnTo>
                  <a:pt x="379475" y="189102"/>
                </a:lnTo>
                <a:lnTo>
                  <a:pt x="378845" y="173634"/>
                </a:lnTo>
                <a:lnTo>
                  <a:pt x="369777" y="129446"/>
                </a:lnTo>
                <a:lnTo>
                  <a:pt x="358247" y="102331"/>
                </a:lnTo>
                <a:lnTo>
                  <a:pt x="354635" y="96012"/>
                </a:lnTo>
                <a:close/>
              </a:path>
              <a:path w="379729" h="477519">
                <a:moveTo>
                  <a:pt x="109917" y="115188"/>
                </a:moveTo>
                <a:lnTo>
                  <a:pt x="79755" y="115188"/>
                </a:lnTo>
                <a:lnTo>
                  <a:pt x="104521" y="120650"/>
                </a:lnTo>
                <a:lnTo>
                  <a:pt x="107187" y="117855"/>
                </a:lnTo>
                <a:lnTo>
                  <a:pt x="109917" y="115188"/>
                </a:lnTo>
                <a:close/>
              </a:path>
              <a:path w="379729" h="477519">
                <a:moveTo>
                  <a:pt x="328289" y="60325"/>
                </a:moveTo>
                <a:lnTo>
                  <a:pt x="228218" y="60325"/>
                </a:lnTo>
                <a:lnTo>
                  <a:pt x="236474" y="62991"/>
                </a:lnTo>
                <a:lnTo>
                  <a:pt x="252984" y="71246"/>
                </a:lnTo>
                <a:lnTo>
                  <a:pt x="258444" y="74040"/>
                </a:lnTo>
                <a:lnTo>
                  <a:pt x="252984" y="98678"/>
                </a:lnTo>
                <a:lnTo>
                  <a:pt x="255777" y="101472"/>
                </a:lnTo>
                <a:lnTo>
                  <a:pt x="261238" y="104139"/>
                </a:lnTo>
                <a:lnTo>
                  <a:pt x="264033" y="106933"/>
                </a:lnTo>
                <a:lnTo>
                  <a:pt x="286003" y="96012"/>
                </a:lnTo>
                <a:lnTo>
                  <a:pt x="354635" y="96012"/>
                </a:lnTo>
                <a:lnTo>
                  <a:pt x="350984" y="89624"/>
                </a:lnTo>
                <a:lnTo>
                  <a:pt x="342790" y="77550"/>
                </a:lnTo>
                <a:lnTo>
                  <a:pt x="333712" y="66158"/>
                </a:lnTo>
                <a:lnTo>
                  <a:pt x="328289" y="60325"/>
                </a:lnTo>
                <a:close/>
              </a:path>
              <a:path w="379729" h="477519">
                <a:moveTo>
                  <a:pt x="162178" y="71246"/>
                </a:moveTo>
                <a:lnTo>
                  <a:pt x="129286" y="71246"/>
                </a:lnTo>
                <a:lnTo>
                  <a:pt x="148462" y="87756"/>
                </a:lnTo>
                <a:lnTo>
                  <a:pt x="151256" y="84962"/>
                </a:lnTo>
                <a:lnTo>
                  <a:pt x="156717" y="82295"/>
                </a:lnTo>
                <a:lnTo>
                  <a:pt x="162178" y="82295"/>
                </a:lnTo>
                <a:lnTo>
                  <a:pt x="162178" y="71246"/>
                </a:lnTo>
                <a:close/>
              </a:path>
              <a:path w="379729" h="477519">
                <a:moveTo>
                  <a:pt x="323114" y="54863"/>
                </a:moveTo>
                <a:lnTo>
                  <a:pt x="195199" y="54863"/>
                </a:lnTo>
                <a:lnTo>
                  <a:pt x="200787" y="79501"/>
                </a:lnTo>
                <a:lnTo>
                  <a:pt x="211709" y="79501"/>
                </a:lnTo>
                <a:lnTo>
                  <a:pt x="217297" y="82295"/>
                </a:lnTo>
                <a:lnTo>
                  <a:pt x="228218" y="60325"/>
                </a:lnTo>
                <a:lnTo>
                  <a:pt x="328289" y="60325"/>
                </a:lnTo>
                <a:lnTo>
                  <a:pt x="323802" y="55499"/>
                </a:lnTo>
                <a:lnTo>
                  <a:pt x="323114" y="54863"/>
                </a:lnTo>
                <a:close/>
              </a:path>
            </a:pathLst>
          </a:custGeom>
          <a:solidFill>
            <a:srgbClr val="DE0817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287824" y="2465832"/>
            <a:ext cx="173990" cy="172720"/>
          </a:xfrm>
          <a:custGeom>
            <a:avLst/>
            <a:gdLst/>
            <a:ahLst/>
            <a:cxnLst/>
            <a:rect l="l" t="t" r="r" b="b"/>
            <a:pathLst>
              <a:path w="173989" h="172719">
                <a:moveTo>
                  <a:pt x="85676" y="0"/>
                </a:moveTo>
                <a:lnTo>
                  <a:pt x="45020" y="10219"/>
                </a:lnTo>
                <a:lnTo>
                  <a:pt x="14627" y="37634"/>
                </a:lnTo>
                <a:lnTo>
                  <a:pt x="0" y="77380"/>
                </a:lnTo>
                <a:lnTo>
                  <a:pt x="962" y="93599"/>
                </a:lnTo>
                <a:lnTo>
                  <a:pt x="15935" y="134651"/>
                </a:lnTo>
                <a:lnTo>
                  <a:pt x="45234" y="161883"/>
                </a:lnTo>
                <a:lnTo>
                  <a:pt x="83969" y="172195"/>
                </a:lnTo>
                <a:lnTo>
                  <a:pt x="99422" y="171031"/>
                </a:lnTo>
                <a:lnTo>
                  <a:pt x="139287" y="155058"/>
                </a:lnTo>
                <a:lnTo>
                  <a:pt x="165061" y="125729"/>
                </a:lnTo>
                <a:lnTo>
                  <a:pt x="85676" y="125729"/>
                </a:lnTo>
                <a:lnTo>
                  <a:pt x="71197" y="123208"/>
                </a:lnTo>
                <a:lnTo>
                  <a:pt x="59343" y="116193"/>
                </a:lnTo>
                <a:lnTo>
                  <a:pt x="50969" y="105510"/>
                </a:lnTo>
                <a:lnTo>
                  <a:pt x="46927" y="91983"/>
                </a:lnTo>
                <a:lnTo>
                  <a:pt x="49088" y="76193"/>
                </a:lnTo>
                <a:lnTo>
                  <a:pt x="55402" y="63638"/>
                </a:lnTo>
                <a:lnTo>
                  <a:pt x="65146" y="54739"/>
                </a:lnTo>
                <a:lnTo>
                  <a:pt x="77595" y="49914"/>
                </a:lnTo>
                <a:lnTo>
                  <a:pt x="164175" y="49914"/>
                </a:lnTo>
                <a:lnTo>
                  <a:pt x="159063" y="40019"/>
                </a:lnTo>
                <a:lnTo>
                  <a:pt x="130864" y="12075"/>
                </a:lnTo>
                <a:lnTo>
                  <a:pt x="92559" y="244"/>
                </a:lnTo>
                <a:lnTo>
                  <a:pt x="85676" y="0"/>
                </a:lnTo>
                <a:close/>
              </a:path>
              <a:path w="173989" h="172719">
                <a:moveTo>
                  <a:pt x="164175" y="49914"/>
                </a:moveTo>
                <a:lnTo>
                  <a:pt x="77595" y="49914"/>
                </a:lnTo>
                <a:lnTo>
                  <a:pt x="94448" y="51439"/>
                </a:lnTo>
                <a:lnTo>
                  <a:pt x="108286" y="56549"/>
                </a:lnTo>
                <a:lnTo>
                  <a:pt x="118684" y="64669"/>
                </a:lnTo>
                <a:lnTo>
                  <a:pt x="125217" y="75221"/>
                </a:lnTo>
                <a:lnTo>
                  <a:pt x="124272" y="92723"/>
                </a:lnTo>
                <a:lnTo>
                  <a:pt x="89137" y="125595"/>
                </a:lnTo>
                <a:lnTo>
                  <a:pt x="85676" y="125729"/>
                </a:lnTo>
                <a:lnTo>
                  <a:pt x="165061" y="125729"/>
                </a:lnTo>
                <a:lnTo>
                  <a:pt x="165877" y="124406"/>
                </a:lnTo>
                <a:lnTo>
                  <a:pt x="171004" y="111827"/>
                </a:lnTo>
                <a:lnTo>
                  <a:pt x="173981" y="98386"/>
                </a:lnTo>
                <a:lnTo>
                  <a:pt x="173129" y="81787"/>
                </a:lnTo>
                <a:lnTo>
                  <a:pt x="170259" y="66470"/>
                </a:lnTo>
                <a:lnTo>
                  <a:pt x="165521" y="52519"/>
                </a:lnTo>
                <a:lnTo>
                  <a:pt x="164175" y="49914"/>
                </a:lnTo>
                <a:close/>
              </a:path>
            </a:pathLst>
          </a:custGeom>
          <a:solidFill>
            <a:srgbClr val="DE0817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192779" y="3677411"/>
            <a:ext cx="378460" cy="477520"/>
          </a:xfrm>
          <a:custGeom>
            <a:avLst/>
            <a:gdLst/>
            <a:ahLst/>
            <a:cxnLst/>
            <a:rect l="l" t="t" r="r" b="b"/>
            <a:pathLst>
              <a:path w="378460" h="477520">
                <a:moveTo>
                  <a:pt x="188975" y="0"/>
                </a:moveTo>
                <a:lnTo>
                  <a:pt x="143678" y="5512"/>
                </a:lnTo>
                <a:lnTo>
                  <a:pt x="102287" y="21163"/>
                </a:lnTo>
                <a:lnTo>
                  <a:pt x="66137" y="45620"/>
                </a:lnTo>
                <a:lnTo>
                  <a:pt x="36563" y="77550"/>
                </a:lnTo>
                <a:lnTo>
                  <a:pt x="14900" y="115621"/>
                </a:lnTo>
                <a:lnTo>
                  <a:pt x="2482" y="158502"/>
                </a:lnTo>
                <a:lnTo>
                  <a:pt x="0" y="189102"/>
                </a:lnTo>
                <a:lnTo>
                  <a:pt x="1370" y="205305"/>
                </a:lnTo>
                <a:lnTo>
                  <a:pt x="19653" y="259084"/>
                </a:lnTo>
                <a:lnTo>
                  <a:pt x="40818" y="297273"/>
                </a:lnTo>
                <a:lnTo>
                  <a:pt x="66519" y="335490"/>
                </a:lnTo>
                <a:lnTo>
                  <a:pt x="94488" y="372157"/>
                </a:lnTo>
                <a:lnTo>
                  <a:pt x="122456" y="405696"/>
                </a:lnTo>
                <a:lnTo>
                  <a:pt x="148157" y="434530"/>
                </a:lnTo>
                <a:lnTo>
                  <a:pt x="177495" y="465503"/>
                </a:lnTo>
                <a:lnTo>
                  <a:pt x="188975" y="477012"/>
                </a:lnTo>
                <a:lnTo>
                  <a:pt x="194267" y="471765"/>
                </a:lnTo>
                <a:lnTo>
                  <a:pt x="229794" y="434530"/>
                </a:lnTo>
                <a:lnTo>
                  <a:pt x="255495" y="405696"/>
                </a:lnTo>
                <a:lnTo>
                  <a:pt x="283463" y="372157"/>
                </a:lnTo>
                <a:lnTo>
                  <a:pt x="311432" y="335490"/>
                </a:lnTo>
                <a:lnTo>
                  <a:pt x="327250" y="312546"/>
                </a:lnTo>
                <a:lnTo>
                  <a:pt x="186181" y="312546"/>
                </a:lnTo>
                <a:lnTo>
                  <a:pt x="183458" y="304292"/>
                </a:lnTo>
                <a:lnTo>
                  <a:pt x="150621" y="304292"/>
                </a:lnTo>
                <a:lnTo>
                  <a:pt x="145160" y="301498"/>
                </a:lnTo>
                <a:lnTo>
                  <a:pt x="128778" y="296037"/>
                </a:lnTo>
                <a:lnTo>
                  <a:pt x="123190" y="293369"/>
                </a:lnTo>
                <a:lnTo>
                  <a:pt x="128778" y="268605"/>
                </a:lnTo>
                <a:lnTo>
                  <a:pt x="95884" y="268605"/>
                </a:lnTo>
                <a:lnTo>
                  <a:pt x="90423" y="263144"/>
                </a:lnTo>
                <a:lnTo>
                  <a:pt x="79374" y="249427"/>
                </a:lnTo>
                <a:lnTo>
                  <a:pt x="76707" y="243967"/>
                </a:lnTo>
                <a:lnTo>
                  <a:pt x="93091" y="227583"/>
                </a:lnTo>
                <a:lnTo>
                  <a:pt x="90423" y="221995"/>
                </a:lnTo>
                <a:lnTo>
                  <a:pt x="87630" y="216535"/>
                </a:lnTo>
                <a:lnTo>
                  <a:pt x="87630" y="211074"/>
                </a:lnTo>
                <a:lnTo>
                  <a:pt x="65785" y="211074"/>
                </a:lnTo>
                <a:lnTo>
                  <a:pt x="62992" y="202819"/>
                </a:lnTo>
                <a:lnTo>
                  <a:pt x="62992" y="186436"/>
                </a:lnTo>
                <a:lnTo>
                  <a:pt x="60197" y="180975"/>
                </a:lnTo>
                <a:lnTo>
                  <a:pt x="84962" y="172720"/>
                </a:lnTo>
                <a:lnTo>
                  <a:pt x="84962" y="161798"/>
                </a:lnTo>
                <a:lnTo>
                  <a:pt x="87630" y="156210"/>
                </a:lnTo>
                <a:lnTo>
                  <a:pt x="68453" y="145287"/>
                </a:lnTo>
                <a:lnTo>
                  <a:pt x="71246" y="137032"/>
                </a:lnTo>
                <a:lnTo>
                  <a:pt x="76707" y="123317"/>
                </a:lnTo>
                <a:lnTo>
                  <a:pt x="79374" y="115188"/>
                </a:lnTo>
                <a:lnTo>
                  <a:pt x="109473" y="115188"/>
                </a:lnTo>
                <a:lnTo>
                  <a:pt x="115061" y="109600"/>
                </a:lnTo>
                <a:lnTo>
                  <a:pt x="104012" y="87756"/>
                </a:lnTo>
                <a:lnTo>
                  <a:pt x="109600" y="84962"/>
                </a:lnTo>
                <a:lnTo>
                  <a:pt x="123190" y="74040"/>
                </a:lnTo>
                <a:lnTo>
                  <a:pt x="128778" y="71246"/>
                </a:lnTo>
                <a:lnTo>
                  <a:pt x="161544" y="71246"/>
                </a:lnTo>
                <a:lnTo>
                  <a:pt x="161544" y="57531"/>
                </a:lnTo>
                <a:lnTo>
                  <a:pt x="169798" y="57531"/>
                </a:lnTo>
                <a:lnTo>
                  <a:pt x="186181" y="54863"/>
                </a:lnTo>
                <a:lnTo>
                  <a:pt x="321784" y="54863"/>
                </a:lnTo>
                <a:lnTo>
                  <a:pt x="288362" y="28403"/>
                </a:lnTo>
                <a:lnTo>
                  <a:pt x="248570" y="9669"/>
                </a:lnTo>
                <a:lnTo>
                  <a:pt x="204426" y="628"/>
                </a:lnTo>
                <a:lnTo>
                  <a:pt x="188975" y="0"/>
                </a:lnTo>
                <a:close/>
              </a:path>
              <a:path w="378460" h="477520">
                <a:moveTo>
                  <a:pt x="232791" y="279654"/>
                </a:moveTo>
                <a:lnTo>
                  <a:pt x="227330" y="282320"/>
                </a:lnTo>
                <a:lnTo>
                  <a:pt x="221869" y="282320"/>
                </a:lnTo>
                <a:lnTo>
                  <a:pt x="216407" y="285114"/>
                </a:lnTo>
                <a:lnTo>
                  <a:pt x="216407" y="307086"/>
                </a:lnTo>
                <a:lnTo>
                  <a:pt x="210946" y="309752"/>
                </a:lnTo>
                <a:lnTo>
                  <a:pt x="191769" y="312546"/>
                </a:lnTo>
                <a:lnTo>
                  <a:pt x="327250" y="312546"/>
                </a:lnTo>
                <a:lnTo>
                  <a:pt x="337133" y="297273"/>
                </a:lnTo>
                <a:lnTo>
                  <a:pt x="337860" y="296037"/>
                </a:lnTo>
                <a:lnTo>
                  <a:pt x="251968" y="296037"/>
                </a:lnTo>
                <a:lnTo>
                  <a:pt x="232791" y="279654"/>
                </a:lnTo>
                <a:close/>
              </a:path>
              <a:path w="378460" h="477520">
                <a:moveTo>
                  <a:pt x="164337" y="285114"/>
                </a:moveTo>
                <a:lnTo>
                  <a:pt x="150621" y="304292"/>
                </a:lnTo>
                <a:lnTo>
                  <a:pt x="183458" y="304292"/>
                </a:lnTo>
                <a:lnTo>
                  <a:pt x="178054" y="287909"/>
                </a:lnTo>
                <a:lnTo>
                  <a:pt x="167005" y="287908"/>
                </a:lnTo>
                <a:lnTo>
                  <a:pt x="164337" y="285114"/>
                </a:lnTo>
                <a:close/>
              </a:path>
              <a:path w="378460" h="477520">
                <a:moveTo>
                  <a:pt x="276606" y="243967"/>
                </a:moveTo>
                <a:lnTo>
                  <a:pt x="271144" y="249427"/>
                </a:lnTo>
                <a:lnTo>
                  <a:pt x="268350" y="255015"/>
                </a:lnTo>
                <a:lnTo>
                  <a:pt x="265683" y="257682"/>
                </a:lnTo>
                <a:lnTo>
                  <a:pt x="276606" y="276860"/>
                </a:lnTo>
                <a:lnTo>
                  <a:pt x="271144" y="282320"/>
                </a:lnTo>
                <a:lnTo>
                  <a:pt x="257429" y="293369"/>
                </a:lnTo>
                <a:lnTo>
                  <a:pt x="251968" y="296037"/>
                </a:lnTo>
                <a:lnTo>
                  <a:pt x="337860" y="296037"/>
                </a:lnTo>
                <a:lnTo>
                  <a:pt x="348424" y="278076"/>
                </a:lnTo>
                <a:lnTo>
                  <a:pt x="358298" y="259084"/>
                </a:lnTo>
                <a:lnTo>
                  <a:pt x="361315" y="252221"/>
                </a:lnTo>
                <a:lnTo>
                  <a:pt x="298577" y="252221"/>
                </a:lnTo>
                <a:lnTo>
                  <a:pt x="276606" y="243967"/>
                </a:lnTo>
                <a:close/>
              </a:path>
              <a:path w="378460" h="477520">
                <a:moveTo>
                  <a:pt x="115061" y="257682"/>
                </a:moveTo>
                <a:lnTo>
                  <a:pt x="95884" y="268605"/>
                </a:lnTo>
                <a:lnTo>
                  <a:pt x="128778" y="268605"/>
                </a:lnTo>
                <a:lnTo>
                  <a:pt x="123190" y="265938"/>
                </a:lnTo>
                <a:lnTo>
                  <a:pt x="120522" y="263144"/>
                </a:lnTo>
                <a:lnTo>
                  <a:pt x="115061" y="257682"/>
                </a:lnTo>
                <a:close/>
              </a:path>
              <a:path w="378460" h="477520">
                <a:moveTo>
                  <a:pt x="353192" y="96012"/>
                </a:moveTo>
                <a:lnTo>
                  <a:pt x="284860" y="96012"/>
                </a:lnTo>
                <a:lnTo>
                  <a:pt x="287528" y="101473"/>
                </a:lnTo>
                <a:lnTo>
                  <a:pt x="298577" y="117856"/>
                </a:lnTo>
                <a:lnTo>
                  <a:pt x="304037" y="123317"/>
                </a:lnTo>
                <a:lnTo>
                  <a:pt x="287528" y="139826"/>
                </a:lnTo>
                <a:lnTo>
                  <a:pt x="287528" y="145287"/>
                </a:lnTo>
                <a:lnTo>
                  <a:pt x="290321" y="150749"/>
                </a:lnTo>
                <a:lnTo>
                  <a:pt x="292989" y="156210"/>
                </a:lnTo>
                <a:lnTo>
                  <a:pt x="314959" y="156210"/>
                </a:lnTo>
                <a:lnTo>
                  <a:pt x="314959" y="161798"/>
                </a:lnTo>
                <a:lnTo>
                  <a:pt x="317754" y="180975"/>
                </a:lnTo>
                <a:lnTo>
                  <a:pt x="317754" y="186436"/>
                </a:lnTo>
                <a:lnTo>
                  <a:pt x="295782" y="194690"/>
                </a:lnTo>
                <a:lnTo>
                  <a:pt x="295782" y="200151"/>
                </a:lnTo>
                <a:lnTo>
                  <a:pt x="292989" y="205612"/>
                </a:lnTo>
                <a:lnTo>
                  <a:pt x="292989" y="211074"/>
                </a:lnTo>
                <a:lnTo>
                  <a:pt x="312166" y="221995"/>
                </a:lnTo>
                <a:lnTo>
                  <a:pt x="309498" y="227583"/>
                </a:lnTo>
                <a:lnTo>
                  <a:pt x="301244" y="243967"/>
                </a:lnTo>
                <a:lnTo>
                  <a:pt x="298577" y="252221"/>
                </a:lnTo>
                <a:lnTo>
                  <a:pt x="361315" y="252221"/>
                </a:lnTo>
                <a:lnTo>
                  <a:pt x="366471" y="240493"/>
                </a:lnTo>
                <a:lnTo>
                  <a:pt x="372660" y="222501"/>
                </a:lnTo>
                <a:lnTo>
                  <a:pt x="376581" y="205305"/>
                </a:lnTo>
                <a:lnTo>
                  <a:pt x="377952" y="189102"/>
                </a:lnTo>
                <a:lnTo>
                  <a:pt x="377323" y="173634"/>
                </a:lnTo>
                <a:lnTo>
                  <a:pt x="368283" y="129446"/>
                </a:lnTo>
                <a:lnTo>
                  <a:pt x="356791" y="102331"/>
                </a:lnTo>
                <a:lnTo>
                  <a:pt x="353192" y="96012"/>
                </a:lnTo>
                <a:close/>
              </a:path>
              <a:path w="378460" h="477520">
                <a:moveTo>
                  <a:pt x="109473" y="115188"/>
                </a:moveTo>
                <a:lnTo>
                  <a:pt x="79374" y="115188"/>
                </a:lnTo>
                <a:lnTo>
                  <a:pt x="104012" y="120650"/>
                </a:lnTo>
                <a:lnTo>
                  <a:pt x="109473" y="115188"/>
                </a:lnTo>
                <a:close/>
              </a:path>
              <a:path w="378460" h="477520">
                <a:moveTo>
                  <a:pt x="326939" y="60325"/>
                </a:moveTo>
                <a:lnTo>
                  <a:pt x="227330" y="60325"/>
                </a:lnTo>
                <a:lnTo>
                  <a:pt x="235584" y="62992"/>
                </a:lnTo>
                <a:lnTo>
                  <a:pt x="257429" y="74040"/>
                </a:lnTo>
                <a:lnTo>
                  <a:pt x="251968" y="98679"/>
                </a:lnTo>
                <a:lnTo>
                  <a:pt x="254761" y="101473"/>
                </a:lnTo>
                <a:lnTo>
                  <a:pt x="260222" y="104139"/>
                </a:lnTo>
                <a:lnTo>
                  <a:pt x="262890" y="106933"/>
                </a:lnTo>
                <a:lnTo>
                  <a:pt x="284860" y="96012"/>
                </a:lnTo>
                <a:lnTo>
                  <a:pt x="353192" y="96012"/>
                </a:lnTo>
                <a:lnTo>
                  <a:pt x="349554" y="89624"/>
                </a:lnTo>
                <a:lnTo>
                  <a:pt x="341388" y="77550"/>
                </a:lnTo>
                <a:lnTo>
                  <a:pt x="332343" y="66158"/>
                </a:lnTo>
                <a:lnTo>
                  <a:pt x="326939" y="60325"/>
                </a:lnTo>
                <a:close/>
              </a:path>
              <a:path w="378460" h="477520">
                <a:moveTo>
                  <a:pt x="161544" y="71246"/>
                </a:moveTo>
                <a:lnTo>
                  <a:pt x="128778" y="71246"/>
                </a:lnTo>
                <a:lnTo>
                  <a:pt x="147955" y="87756"/>
                </a:lnTo>
                <a:lnTo>
                  <a:pt x="150621" y="84962"/>
                </a:lnTo>
                <a:lnTo>
                  <a:pt x="156082" y="82295"/>
                </a:lnTo>
                <a:lnTo>
                  <a:pt x="161544" y="82295"/>
                </a:lnTo>
                <a:lnTo>
                  <a:pt x="161544" y="71246"/>
                </a:lnTo>
                <a:close/>
              </a:path>
              <a:path w="378460" h="477520">
                <a:moveTo>
                  <a:pt x="321784" y="54863"/>
                </a:moveTo>
                <a:lnTo>
                  <a:pt x="194436" y="54863"/>
                </a:lnTo>
                <a:lnTo>
                  <a:pt x="199897" y="79501"/>
                </a:lnTo>
                <a:lnTo>
                  <a:pt x="210946" y="79501"/>
                </a:lnTo>
                <a:lnTo>
                  <a:pt x="216407" y="82295"/>
                </a:lnTo>
                <a:lnTo>
                  <a:pt x="227330" y="60325"/>
                </a:lnTo>
                <a:lnTo>
                  <a:pt x="326939" y="60325"/>
                </a:lnTo>
                <a:lnTo>
                  <a:pt x="322468" y="55499"/>
                </a:lnTo>
                <a:lnTo>
                  <a:pt x="321784" y="54863"/>
                </a:lnTo>
                <a:close/>
              </a:path>
            </a:pathLst>
          </a:custGeom>
          <a:solidFill>
            <a:srgbClr val="095262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295511" y="3771900"/>
            <a:ext cx="173990" cy="173990"/>
          </a:xfrm>
          <a:custGeom>
            <a:avLst/>
            <a:gdLst/>
            <a:ahLst/>
            <a:cxnLst/>
            <a:rect l="l" t="t" r="r" b="b"/>
            <a:pathLst>
              <a:path w="173989" h="173989">
                <a:moveTo>
                  <a:pt x="85609" y="0"/>
                </a:moveTo>
                <a:lnTo>
                  <a:pt x="45114" y="10230"/>
                </a:lnTo>
                <a:lnTo>
                  <a:pt x="14768" y="37677"/>
                </a:lnTo>
                <a:lnTo>
                  <a:pt x="0" y="77473"/>
                </a:lnTo>
                <a:lnTo>
                  <a:pt x="927" y="93849"/>
                </a:lnTo>
                <a:lnTo>
                  <a:pt x="15624" y="135293"/>
                </a:lnTo>
                <a:lnTo>
                  <a:pt x="44479" y="162899"/>
                </a:lnTo>
                <a:lnTo>
                  <a:pt x="82717" y="173687"/>
                </a:lnTo>
                <a:lnTo>
                  <a:pt x="98326" y="172547"/>
                </a:lnTo>
                <a:lnTo>
                  <a:pt x="138461" y="156773"/>
                </a:lnTo>
                <a:lnTo>
                  <a:pt x="165018" y="126873"/>
                </a:lnTo>
                <a:lnTo>
                  <a:pt x="85609" y="126873"/>
                </a:lnTo>
                <a:lnTo>
                  <a:pt x="71195" y="124355"/>
                </a:lnTo>
                <a:lnTo>
                  <a:pt x="59376" y="117342"/>
                </a:lnTo>
                <a:lnTo>
                  <a:pt x="50995" y="106648"/>
                </a:lnTo>
                <a:lnTo>
                  <a:pt x="46892" y="93085"/>
                </a:lnTo>
                <a:lnTo>
                  <a:pt x="49002" y="77099"/>
                </a:lnTo>
                <a:lnTo>
                  <a:pt x="55213" y="64425"/>
                </a:lnTo>
                <a:lnTo>
                  <a:pt x="64816" y="55437"/>
                </a:lnTo>
                <a:lnTo>
                  <a:pt x="77102" y="50509"/>
                </a:lnTo>
                <a:lnTo>
                  <a:pt x="163854" y="50509"/>
                </a:lnTo>
                <a:lnTo>
                  <a:pt x="159335" y="41365"/>
                </a:lnTo>
                <a:lnTo>
                  <a:pt x="131844" y="12894"/>
                </a:lnTo>
                <a:lnTo>
                  <a:pt x="94361" y="401"/>
                </a:lnTo>
                <a:lnTo>
                  <a:pt x="85609" y="0"/>
                </a:lnTo>
                <a:close/>
              </a:path>
              <a:path w="173989" h="173989">
                <a:moveTo>
                  <a:pt x="163854" y="50509"/>
                </a:moveTo>
                <a:lnTo>
                  <a:pt x="77102" y="50509"/>
                </a:lnTo>
                <a:lnTo>
                  <a:pt x="94030" y="51965"/>
                </a:lnTo>
                <a:lnTo>
                  <a:pt x="107918" y="56978"/>
                </a:lnTo>
                <a:lnTo>
                  <a:pt x="118370" y="64995"/>
                </a:lnTo>
                <a:lnTo>
                  <a:pt x="124992" y="75463"/>
                </a:lnTo>
                <a:lnTo>
                  <a:pt x="127390" y="87826"/>
                </a:lnTo>
                <a:lnTo>
                  <a:pt x="124682" y="101834"/>
                </a:lnTo>
                <a:lnTo>
                  <a:pt x="117298" y="113369"/>
                </a:lnTo>
                <a:lnTo>
                  <a:pt x="106345" y="121744"/>
                </a:lnTo>
                <a:lnTo>
                  <a:pt x="92935" y="126269"/>
                </a:lnTo>
                <a:lnTo>
                  <a:pt x="85609" y="126873"/>
                </a:lnTo>
                <a:lnTo>
                  <a:pt x="165018" y="126873"/>
                </a:lnTo>
                <a:lnTo>
                  <a:pt x="165292" y="126438"/>
                </a:lnTo>
                <a:lnTo>
                  <a:pt x="170554" y="113971"/>
                </a:lnTo>
                <a:lnTo>
                  <a:pt x="173715" y="100641"/>
                </a:lnTo>
                <a:lnTo>
                  <a:pt x="172939" y="83766"/>
                </a:lnTo>
                <a:lnTo>
                  <a:pt x="170188" y="68211"/>
                </a:lnTo>
                <a:lnTo>
                  <a:pt x="165605" y="54052"/>
                </a:lnTo>
                <a:lnTo>
                  <a:pt x="163854" y="50509"/>
                </a:lnTo>
                <a:close/>
              </a:path>
            </a:pathLst>
          </a:custGeom>
          <a:solidFill>
            <a:srgbClr val="095262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601711" y="3534155"/>
            <a:ext cx="378460" cy="477520"/>
          </a:xfrm>
          <a:custGeom>
            <a:avLst/>
            <a:gdLst/>
            <a:ahLst/>
            <a:cxnLst/>
            <a:rect l="l" t="t" r="r" b="b"/>
            <a:pathLst>
              <a:path w="378459" h="477520">
                <a:moveTo>
                  <a:pt x="188976" y="0"/>
                </a:moveTo>
                <a:lnTo>
                  <a:pt x="143678" y="5512"/>
                </a:lnTo>
                <a:lnTo>
                  <a:pt x="102287" y="21163"/>
                </a:lnTo>
                <a:lnTo>
                  <a:pt x="66137" y="45620"/>
                </a:lnTo>
                <a:lnTo>
                  <a:pt x="36563" y="77550"/>
                </a:lnTo>
                <a:lnTo>
                  <a:pt x="14900" y="115621"/>
                </a:lnTo>
                <a:lnTo>
                  <a:pt x="2482" y="158502"/>
                </a:lnTo>
                <a:lnTo>
                  <a:pt x="0" y="189103"/>
                </a:lnTo>
                <a:lnTo>
                  <a:pt x="1370" y="205305"/>
                </a:lnTo>
                <a:lnTo>
                  <a:pt x="19653" y="259084"/>
                </a:lnTo>
                <a:lnTo>
                  <a:pt x="40818" y="297273"/>
                </a:lnTo>
                <a:lnTo>
                  <a:pt x="66519" y="335490"/>
                </a:lnTo>
                <a:lnTo>
                  <a:pt x="94488" y="372157"/>
                </a:lnTo>
                <a:lnTo>
                  <a:pt x="122456" y="405696"/>
                </a:lnTo>
                <a:lnTo>
                  <a:pt x="148157" y="434530"/>
                </a:lnTo>
                <a:lnTo>
                  <a:pt x="177495" y="465503"/>
                </a:lnTo>
                <a:lnTo>
                  <a:pt x="188976" y="477012"/>
                </a:lnTo>
                <a:lnTo>
                  <a:pt x="194267" y="471765"/>
                </a:lnTo>
                <a:lnTo>
                  <a:pt x="229794" y="434530"/>
                </a:lnTo>
                <a:lnTo>
                  <a:pt x="255495" y="405696"/>
                </a:lnTo>
                <a:lnTo>
                  <a:pt x="283464" y="372157"/>
                </a:lnTo>
                <a:lnTo>
                  <a:pt x="311432" y="335490"/>
                </a:lnTo>
                <a:lnTo>
                  <a:pt x="327250" y="312547"/>
                </a:lnTo>
                <a:lnTo>
                  <a:pt x="186182" y="312547"/>
                </a:lnTo>
                <a:lnTo>
                  <a:pt x="183458" y="304292"/>
                </a:lnTo>
                <a:lnTo>
                  <a:pt x="150622" y="304292"/>
                </a:lnTo>
                <a:lnTo>
                  <a:pt x="145161" y="301498"/>
                </a:lnTo>
                <a:lnTo>
                  <a:pt x="128778" y="296037"/>
                </a:lnTo>
                <a:lnTo>
                  <a:pt x="123190" y="293370"/>
                </a:lnTo>
                <a:lnTo>
                  <a:pt x="128778" y="268605"/>
                </a:lnTo>
                <a:lnTo>
                  <a:pt x="95885" y="268605"/>
                </a:lnTo>
                <a:lnTo>
                  <a:pt x="90424" y="263144"/>
                </a:lnTo>
                <a:lnTo>
                  <a:pt x="79375" y="249428"/>
                </a:lnTo>
                <a:lnTo>
                  <a:pt x="76708" y="243967"/>
                </a:lnTo>
                <a:lnTo>
                  <a:pt x="93091" y="227584"/>
                </a:lnTo>
                <a:lnTo>
                  <a:pt x="90424" y="221996"/>
                </a:lnTo>
                <a:lnTo>
                  <a:pt x="87630" y="216535"/>
                </a:lnTo>
                <a:lnTo>
                  <a:pt x="87630" y="211074"/>
                </a:lnTo>
                <a:lnTo>
                  <a:pt x="65786" y="211074"/>
                </a:lnTo>
                <a:lnTo>
                  <a:pt x="62992" y="202819"/>
                </a:lnTo>
                <a:lnTo>
                  <a:pt x="62992" y="186436"/>
                </a:lnTo>
                <a:lnTo>
                  <a:pt x="60198" y="180975"/>
                </a:lnTo>
                <a:lnTo>
                  <a:pt x="84962" y="172720"/>
                </a:lnTo>
                <a:lnTo>
                  <a:pt x="84963" y="161798"/>
                </a:lnTo>
                <a:lnTo>
                  <a:pt x="87630" y="156210"/>
                </a:lnTo>
                <a:lnTo>
                  <a:pt x="68453" y="145288"/>
                </a:lnTo>
                <a:lnTo>
                  <a:pt x="71247" y="137033"/>
                </a:lnTo>
                <a:lnTo>
                  <a:pt x="76708" y="123317"/>
                </a:lnTo>
                <a:lnTo>
                  <a:pt x="79375" y="115189"/>
                </a:lnTo>
                <a:lnTo>
                  <a:pt x="109474" y="115189"/>
                </a:lnTo>
                <a:lnTo>
                  <a:pt x="115062" y="109601"/>
                </a:lnTo>
                <a:lnTo>
                  <a:pt x="104013" y="87757"/>
                </a:lnTo>
                <a:lnTo>
                  <a:pt x="109601" y="84963"/>
                </a:lnTo>
                <a:lnTo>
                  <a:pt x="123190" y="74041"/>
                </a:lnTo>
                <a:lnTo>
                  <a:pt x="128778" y="71247"/>
                </a:lnTo>
                <a:lnTo>
                  <a:pt x="161544" y="71247"/>
                </a:lnTo>
                <a:lnTo>
                  <a:pt x="161544" y="57531"/>
                </a:lnTo>
                <a:lnTo>
                  <a:pt x="169799" y="57531"/>
                </a:lnTo>
                <a:lnTo>
                  <a:pt x="186182" y="54864"/>
                </a:lnTo>
                <a:lnTo>
                  <a:pt x="321784" y="54864"/>
                </a:lnTo>
                <a:lnTo>
                  <a:pt x="288362" y="28403"/>
                </a:lnTo>
                <a:lnTo>
                  <a:pt x="248570" y="9669"/>
                </a:lnTo>
                <a:lnTo>
                  <a:pt x="204426" y="628"/>
                </a:lnTo>
                <a:lnTo>
                  <a:pt x="188976" y="0"/>
                </a:lnTo>
                <a:close/>
              </a:path>
              <a:path w="378459" h="477520">
                <a:moveTo>
                  <a:pt x="232791" y="279654"/>
                </a:moveTo>
                <a:lnTo>
                  <a:pt x="227330" y="282321"/>
                </a:lnTo>
                <a:lnTo>
                  <a:pt x="221869" y="282321"/>
                </a:lnTo>
                <a:lnTo>
                  <a:pt x="216408" y="285115"/>
                </a:lnTo>
                <a:lnTo>
                  <a:pt x="216408" y="307086"/>
                </a:lnTo>
                <a:lnTo>
                  <a:pt x="210947" y="309753"/>
                </a:lnTo>
                <a:lnTo>
                  <a:pt x="191770" y="312547"/>
                </a:lnTo>
                <a:lnTo>
                  <a:pt x="327250" y="312547"/>
                </a:lnTo>
                <a:lnTo>
                  <a:pt x="337133" y="297273"/>
                </a:lnTo>
                <a:lnTo>
                  <a:pt x="337860" y="296037"/>
                </a:lnTo>
                <a:lnTo>
                  <a:pt x="251968" y="296037"/>
                </a:lnTo>
                <a:lnTo>
                  <a:pt x="232791" y="279654"/>
                </a:lnTo>
                <a:close/>
              </a:path>
              <a:path w="378459" h="477520">
                <a:moveTo>
                  <a:pt x="164338" y="285115"/>
                </a:moveTo>
                <a:lnTo>
                  <a:pt x="150622" y="304292"/>
                </a:lnTo>
                <a:lnTo>
                  <a:pt x="183458" y="304292"/>
                </a:lnTo>
                <a:lnTo>
                  <a:pt x="178054" y="287909"/>
                </a:lnTo>
                <a:lnTo>
                  <a:pt x="167005" y="287909"/>
                </a:lnTo>
                <a:lnTo>
                  <a:pt x="164338" y="285115"/>
                </a:lnTo>
                <a:close/>
              </a:path>
              <a:path w="378459" h="477520">
                <a:moveTo>
                  <a:pt x="276606" y="243967"/>
                </a:moveTo>
                <a:lnTo>
                  <a:pt x="271145" y="249428"/>
                </a:lnTo>
                <a:lnTo>
                  <a:pt x="268351" y="255016"/>
                </a:lnTo>
                <a:lnTo>
                  <a:pt x="265684" y="257683"/>
                </a:lnTo>
                <a:lnTo>
                  <a:pt x="276606" y="276860"/>
                </a:lnTo>
                <a:lnTo>
                  <a:pt x="271145" y="282321"/>
                </a:lnTo>
                <a:lnTo>
                  <a:pt x="257429" y="293370"/>
                </a:lnTo>
                <a:lnTo>
                  <a:pt x="251968" y="296037"/>
                </a:lnTo>
                <a:lnTo>
                  <a:pt x="337860" y="296037"/>
                </a:lnTo>
                <a:lnTo>
                  <a:pt x="348424" y="278076"/>
                </a:lnTo>
                <a:lnTo>
                  <a:pt x="358298" y="259084"/>
                </a:lnTo>
                <a:lnTo>
                  <a:pt x="361315" y="252222"/>
                </a:lnTo>
                <a:lnTo>
                  <a:pt x="298577" y="252222"/>
                </a:lnTo>
                <a:lnTo>
                  <a:pt x="276606" y="243967"/>
                </a:lnTo>
                <a:close/>
              </a:path>
              <a:path w="378459" h="477520">
                <a:moveTo>
                  <a:pt x="115062" y="257683"/>
                </a:moveTo>
                <a:lnTo>
                  <a:pt x="95885" y="268605"/>
                </a:lnTo>
                <a:lnTo>
                  <a:pt x="128778" y="268605"/>
                </a:lnTo>
                <a:lnTo>
                  <a:pt x="123190" y="265938"/>
                </a:lnTo>
                <a:lnTo>
                  <a:pt x="120523" y="263144"/>
                </a:lnTo>
                <a:lnTo>
                  <a:pt x="115062" y="257683"/>
                </a:lnTo>
                <a:close/>
              </a:path>
              <a:path w="378459" h="477520">
                <a:moveTo>
                  <a:pt x="353192" y="96012"/>
                </a:moveTo>
                <a:lnTo>
                  <a:pt x="284861" y="96012"/>
                </a:lnTo>
                <a:lnTo>
                  <a:pt x="287528" y="101473"/>
                </a:lnTo>
                <a:lnTo>
                  <a:pt x="298577" y="117856"/>
                </a:lnTo>
                <a:lnTo>
                  <a:pt x="304038" y="123317"/>
                </a:lnTo>
                <a:lnTo>
                  <a:pt x="287528" y="139827"/>
                </a:lnTo>
                <a:lnTo>
                  <a:pt x="287528" y="145288"/>
                </a:lnTo>
                <a:lnTo>
                  <a:pt x="290322" y="150749"/>
                </a:lnTo>
                <a:lnTo>
                  <a:pt x="292989" y="156210"/>
                </a:lnTo>
                <a:lnTo>
                  <a:pt x="314960" y="156210"/>
                </a:lnTo>
                <a:lnTo>
                  <a:pt x="314960" y="161798"/>
                </a:lnTo>
                <a:lnTo>
                  <a:pt x="317754" y="180975"/>
                </a:lnTo>
                <a:lnTo>
                  <a:pt x="317754" y="186436"/>
                </a:lnTo>
                <a:lnTo>
                  <a:pt x="295783" y="194691"/>
                </a:lnTo>
                <a:lnTo>
                  <a:pt x="295783" y="200152"/>
                </a:lnTo>
                <a:lnTo>
                  <a:pt x="292989" y="205613"/>
                </a:lnTo>
                <a:lnTo>
                  <a:pt x="292989" y="211074"/>
                </a:lnTo>
                <a:lnTo>
                  <a:pt x="312166" y="221996"/>
                </a:lnTo>
                <a:lnTo>
                  <a:pt x="309499" y="227584"/>
                </a:lnTo>
                <a:lnTo>
                  <a:pt x="301244" y="243967"/>
                </a:lnTo>
                <a:lnTo>
                  <a:pt x="298577" y="252222"/>
                </a:lnTo>
                <a:lnTo>
                  <a:pt x="361315" y="252222"/>
                </a:lnTo>
                <a:lnTo>
                  <a:pt x="366471" y="240493"/>
                </a:lnTo>
                <a:lnTo>
                  <a:pt x="372660" y="222501"/>
                </a:lnTo>
                <a:lnTo>
                  <a:pt x="376581" y="205305"/>
                </a:lnTo>
                <a:lnTo>
                  <a:pt x="377952" y="189103"/>
                </a:lnTo>
                <a:lnTo>
                  <a:pt x="377323" y="173634"/>
                </a:lnTo>
                <a:lnTo>
                  <a:pt x="368283" y="129446"/>
                </a:lnTo>
                <a:lnTo>
                  <a:pt x="356791" y="102331"/>
                </a:lnTo>
                <a:lnTo>
                  <a:pt x="353192" y="96012"/>
                </a:lnTo>
                <a:close/>
              </a:path>
              <a:path w="378459" h="477520">
                <a:moveTo>
                  <a:pt x="109474" y="115189"/>
                </a:moveTo>
                <a:lnTo>
                  <a:pt x="79375" y="115189"/>
                </a:lnTo>
                <a:lnTo>
                  <a:pt x="104013" y="120650"/>
                </a:lnTo>
                <a:lnTo>
                  <a:pt x="109474" y="115189"/>
                </a:lnTo>
                <a:close/>
              </a:path>
              <a:path w="378459" h="477520">
                <a:moveTo>
                  <a:pt x="326939" y="60325"/>
                </a:moveTo>
                <a:lnTo>
                  <a:pt x="227330" y="60325"/>
                </a:lnTo>
                <a:lnTo>
                  <a:pt x="235585" y="62992"/>
                </a:lnTo>
                <a:lnTo>
                  <a:pt x="257429" y="74041"/>
                </a:lnTo>
                <a:lnTo>
                  <a:pt x="251968" y="98679"/>
                </a:lnTo>
                <a:lnTo>
                  <a:pt x="254762" y="101473"/>
                </a:lnTo>
                <a:lnTo>
                  <a:pt x="260223" y="104140"/>
                </a:lnTo>
                <a:lnTo>
                  <a:pt x="262890" y="106934"/>
                </a:lnTo>
                <a:lnTo>
                  <a:pt x="284861" y="96012"/>
                </a:lnTo>
                <a:lnTo>
                  <a:pt x="353192" y="96012"/>
                </a:lnTo>
                <a:lnTo>
                  <a:pt x="349554" y="89624"/>
                </a:lnTo>
                <a:lnTo>
                  <a:pt x="341388" y="77550"/>
                </a:lnTo>
                <a:lnTo>
                  <a:pt x="332343" y="66158"/>
                </a:lnTo>
                <a:lnTo>
                  <a:pt x="326939" y="60325"/>
                </a:lnTo>
                <a:close/>
              </a:path>
              <a:path w="378459" h="477520">
                <a:moveTo>
                  <a:pt x="161544" y="71247"/>
                </a:moveTo>
                <a:lnTo>
                  <a:pt x="128778" y="71247"/>
                </a:lnTo>
                <a:lnTo>
                  <a:pt x="147955" y="87757"/>
                </a:lnTo>
                <a:lnTo>
                  <a:pt x="150622" y="84963"/>
                </a:lnTo>
                <a:lnTo>
                  <a:pt x="156083" y="82296"/>
                </a:lnTo>
                <a:lnTo>
                  <a:pt x="161544" y="82296"/>
                </a:lnTo>
                <a:lnTo>
                  <a:pt x="161544" y="71247"/>
                </a:lnTo>
                <a:close/>
              </a:path>
              <a:path w="378459" h="477520">
                <a:moveTo>
                  <a:pt x="321784" y="54864"/>
                </a:moveTo>
                <a:lnTo>
                  <a:pt x="194437" y="54864"/>
                </a:lnTo>
                <a:lnTo>
                  <a:pt x="199898" y="79502"/>
                </a:lnTo>
                <a:lnTo>
                  <a:pt x="210947" y="79502"/>
                </a:lnTo>
                <a:lnTo>
                  <a:pt x="216408" y="82296"/>
                </a:lnTo>
                <a:lnTo>
                  <a:pt x="227330" y="60325"/>
                </a:lnTo>
                <a:lnTo>
                  <a:pt x="326939" y="60325"/>
                </a:lnTo>
                <a:lnTo>
                  <a:pt x="322468" y="55499"/>
                </a:lnTo>
                <a:lnTo>
                  <a:pt x="321784" y="54864"/>
                </a:lnTo>
                <a:close/>
              </a:path>
            </a:pathLst>
          </a:custGeom>
          <a:solidFill>
            <a:srgbClr val="30352F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705833" y="3630167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20" h="172720">
                <a:moveTo>
                  <a:pt x="84981" y="0"/>
                </a:moveTo>
                <a:lnTo>
                  <a:pt x="44511" y="10304"/>
                </a:lnTo>
                <a:lnTo>
                  <a:pt x="14349" y="37934"/>
                </a:lnTo>
                <a:lnTo>
                  <a:pt x="0" y="77961"/>
                </a:lnTo>
                <a:lnTo>
                  <a:pt x="986" y="94144"/>
                </a:lnTo>
                <a:lnTo>
                  <a:pt x="16068" y="135135"/>
                </a:lnTo>
                <a:lnTo>
                  <a:pt x="45504" y="162245"/>
                </a:lnTo>
                <a:lnTo>
                  <a:pt x="84361" y="172209"/>
                </a:lnTo>
                <a:lnTo>
                  <a:pt x="99557" y="171016"/>
                </a:lnTo>
                <a:lnTo>
                  <a:pt x="138864" y="154704"/>
                </a:lnTo>
                <a:lnTo>
                  <a:pt x="163654" y="125729"/>
                </a:lnTo>
                <a:lnTo>
                  <a:pt x="84981" y="125729"/>
                </a:lnTo>
                <a:lnTo>
                  <a:pt x="70540" y="123184"/>
                </a:lnTo>
                <a:lnTo>
                  <a:pt x="58768" y="116104"/>
                </a:lnTo>
                <a:lnTo>
                  <a:pt x="50502" y="105327"/>
                </a:lnTo>
                <a:lnTo>
                  <a:pt x="46579" y="91689"/>
                </a:lnTo>
                <a:lnTo>
                  <a:pt x="48763" y="75931"/>
                </a:lnTo>
                <a:lnTo>
                  <a:pt x="55108" y="63401"/>
                </a:lnTo>
                <a:lnTo>
                  <a:pt x="64899" y="54549"/>
                </a:lnTo>
                <a:lnTo>
                  <a:pt x="77419" y="49825"/>
                </a:lnTo>
                <a:lnTo>
                  <a:pt x="163099" y="49825"/>
                </a:lnTo>
                <a:lnTo>
                  <a:pt x="157429" y="39115"/>
                </a:lnTo>
                <a:lnTo>
                  <a:pt x="128822" y="11443"/>
                </a:lnTo>
                <a:lnTo>
                  <a:pt x="90065" y="134"/>
                </a:lnTo>
                <a:lnTo>
                  <a:pt x="84981" y="0"/>
                </a:lnTo>
                <a:close/>
              </a:path>
              <a:path w="172720" h="172720">
                <a:moveTo>
                  <a:pt x="163099" y="49825"/>
                </a:moveTo>
                <a:lnTo>
                  <a:pt x="77419" y="49825"/>
                </a:lnTo>
                <a:lnTo>
                  <a:pt x="94113" y="51435"/>
                </a:lnTo>
                <a:lnTo>
                  <a:pt x="107804" y="56694"/>
                </a:lnTo>
                <a:lnTo>
                  <a:pt x="118042" y="65009"/>
                </a:lnTo>
                <a:lnTo>
                  <a:pt x="124381" y="75785"/>
                </a:lnTo>
                <a:lnTo>
                  <a:pt x="123310" y="93217"/>
                </a:lnTo>
                <a:lnTo>
                  <a:pt x="87641" y="125649"/>
                </a:lnTo>
                <a:lnTo>
                  <a:pt x="84981" y="125729"/>
                </a:lnTo>
                <a:lnTo>
                  <a:pt x="163654" y="125729"/>
                </a:lnTo>
                <a:lnTo>
                  <a:pt x="164991" y="123471"/>
                </a:lnTo>
                <a:lnTo>
                  <a:pt x="169936" y="110672"/>
                </a:lnTo>
                <a:lnTo>
                  <a:pt x="172702" y="97012"/>
                </a:lnTo>
                <a:lnTo>
                  <a:pt x="171790" y="80574"/>
                </a:lnTo>
                <a:lnTo>
                  <a:pt x="168839" y="65382"/>
                </a:lnTo>
                <a:lnTo>
                  <a:pt x="164002" y="51530"/>
                </a:lnTo>
                <a:lnTo>
                  <a:pt x="163099" y="49825"/>
                </a:lnTo>
                <a:close/>
              </a:path>
            </a:pathLst>
          </a:custGeom>
          <a:solidFill>
            <a:srgbClr val="30352F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03987" y="2373772"/>
            <a:ext cx="254508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10"/>
              </a:lnSpc>
            </a:pPr>
            <a:r>
              <a:rPr sz="1800" b="1" spc="1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颠覆了</a:t>
            </a:r>
            <a:r>
              <a:rPr sz="180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传统难熔金属材料</a:t>
            </a:r>
            <a:endParaRPr sz="180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  <a:p>
            <a:pPr marL="12700">
              <a:lnSpc>
                <a:spcPts val="2105"/>
              </a:lnSpc>
            </a:pPr>
            <a:r>
              <a:rPr sz="1800" spc="-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的粉末冶金制备工艺</a:t>
            </a:r>
            <a:endParaRPr sz="180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1811761" y="6608227"/>
            <a:ext cx="23622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20</a:t>
            </a:r>
            <a:endParaRPr sz="1400"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316594" y="2179843"/>
            <a:ext cx="3691254" cy="814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7800"/>
              </a:lnSpc>
            </a:pPr>
            <a:r>
              <a:rPr sz="180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高纯度（8N）、 高致密度（≥19.20g/cm</a:t>
            </a:r>
            <a:r>
              <a:rPr sz="1800" baseline="25462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3</a:t>
            </a:r>
            <a:r>
              <a:rPr sz="180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） 可满足</a:t>
            </a:r>
            <a:r>
              <a:rPr sz="1800" b="1" spc="1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更高集成度</a:t>
            </a:r>
            <a:r>
              <a:rPr sz="180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芯片制备工艺要求</a:t>
            </a:r>
            <a:endParaRPr sz="180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89331" y="3666125"/>
            <a:ext cx="2206625" cy="825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1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军民融合发展战略，</a:t>
            </a:r>
            <a:endParaRPr sz="1800">
              <a:latin typeface="微软雅黑" panose="020B0503020204020204" pitchFamily="34" charset="-122"/>
              <a:ea typeface="微软雅黑" panose="020B0503020204020204" pitchFamily="34" charset="-122"/>
              <a:cs typeface="Microsoft JhengHei"/>
            </a:endParaRPr>
          </a:p>
          <a:p>
            <a:pPr marL="12700">
              <a:lnSpc>
                <a:spcPts val="2155"/>
              </a:lnSpc>
            </a:pPr>
            <a:r>
              <a:rPr sz="1800" spc="-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解决</a:t>
            </a:r>
            <a:r>
              <a:rPr sz="1800" b="1" spc="1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“</a:t>
            </a:r>
            <a:r>
              <a:rPr sz="1800" b="1" spc="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卡脖子</a:t>
            </a:r>
            <a:r>
              <a:rPr sz="1800" b="1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” </a:t>
            </a:r>
            <a:r>
              <a:rPr sz="1800" b="1" spc="2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 </a:t>
            </a:r>
            <a:r>
              <a:rPr sz="1800" spc="-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问题</a:t>
            </a:r>
            <a:endParaRPr sz="180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331200" y="3675268"/>
            <a:ext cx="2774950" cy="266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5"/>
              </a:lnSpc>
            </a:pPr>
            <a:r>
              <a:rPr sz="1800" b="1" spc="1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打破</a:t>
            </a:r>
            <a:r>
              <a:rPr sz="180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极少数国外公司的</a:t>
            </a:r>
            <a:r>
              <a:rPr sz="1800" b="1" spc="1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垄断</a:t>
            </a:r>
            <a:endParaRPr sz="1800">
              <a:latin typeface="微软雅黑" panose="020B0503020204020204" pitchFamily="34" charset="-122"/>
              <a:ea typeface="微软雅黑" panose="020B0503020204020204" pitchFamily="34" charset="-122"/>
              <a:cs typeface="Microsoft JhengHe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245852" cy="6850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36675"/>
            <a:ext cx="2229612" cy="4672584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67800" y="3634740"/>
            <a:ext cx="3128771" cy="32232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61604" y="0"/>
            <a:ext cx="3934967" cy="25008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0862" y="2060811"/>
            <a:ext cx="755650" cy="148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115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 idx="4294967295"/>
          </p:nvPr>
        </p:nvSpPr>
        <p:spPr>
          <a:xfrm>
            <a:off x="2406523" y="2253724"/>
            <a:ext cx="3073400" cy="788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spc="-5" dirty="0"/>
              <a:t>市场分析</a:t>
            </a:r>
            <a:endParaRPr sz="6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222300" y="233970"/>
            <a:ext cx="10981385" cy="30844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r>
              <a:rPr spc="5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市场需求</a:t>
            </a:r>
          </a:p>
        </p:txBody>
      </p:sp>
      <p:sp>
        <p:nvSpPr>
          <p:cNvPr id="5" name="object 5"/>
          <p:cNvSpPr/>
          <p:nvPr/>
        </p:nvSpPr>
        <p:spPr>
          <a:xfrm>
            <a:off x="548640" y="2240279"/>
            <a:ext cx="3243580" cy="3317875"/>
          </a:xfrm>
          <a:custGeom>
            <a:avLst/>
            <a:gdLst/>
            <a:ahLst/>
            <a:cxnLst/>
            <a:rect l="l" t="t" r="r" b="b"/>
            <a:pathLst>
              <a:path w="3243579" h="3317875">
                <a:moveTo>
                  <a:pt x="1621536" y="0"/>
                </a:moveTo>
                <a:lnTo>
                  <a:pt x="1488537" y="5499"/>
                </a:lnTo>
                <a:lnTo>
                  <a:pt x="1358501" y="21711"/>
                </a:lnTo>
                <a:lnTo>
                  <a:pt x="1231844" y="48210"/>
                </a:lnTo>
                <a:lnTo>
                  <a:pt x="1108984" y="84569"/>
                </a:lnTo>
                <a:lnTo>
                  <a:pt x="990338" y="130361"/>
                </a:lnTo>
                <a:lnTo>
                  <a:pt x="876322" y="185159"/>
                </a:lnTo>
                <a:lnTo>
                  <a:pt x="767355" y="248535"/>
                </a:lnTo>
                <a:lnTo>
                  <a:pt x="663854" y="320064"/>
                </a:lnTo>
                <a:lnTo>
                  <a:pt x="566235" y="399318"/>
                </a:lnTo>
                <a:lnTo>
                  <a:pt x="474916" y="485870"/>
                </a:lnTo>
                <a:lnTo>
                  <a:pt x="390314" y="579293"/>
                </a:lnTo>
                <a:lnTo>
                  <a:pt x="312846" y="679161"/>
                </a:lnTo>
                <a:lnTo>
                  <a:pt x="242930" y="785046"/>
                </a:lnTo>
                <a:lnTo>
                  <a:pt x="180982" y="896522"/>
                </a:lnTo>
                <a:lnTo>
                  <a:pt x="127420" y="1013162"/>
                </a:lnTo>
                <a:lnTo>
                  <a:pt x="82661" y="1134538"/>
                </a:lnTo>
                <a:lnTo>
                  <a:pt x="47123" y="1260225"/>
                </a:lnTo>
                <a:lnTo>
                  <a:pt x="21221" y="1389794"/>
                </a:lnTo>
                <a:lnTo>
                  <a:pt x="5374" y="1522819"/>
                </a:lnTo>
                <a:lnTo>
                  <a:pt x="0" y="1658874"/>
                </a:lnTo>
                <a:lnTo>
                  <a:pt x="5374" y="1794928"/>
                </a:lnTo>
                <a:lnTo>
                  <a:pt x="21221" y="1927953"/>
                </a:lnTo>
                <a:lnTo>
                  <a:pt x="47123" y="2057522"/>
                </a:lnTo>
                <a:lnTo>
                  <a:pt x="82661" y="2183209"/>
                </a:lnTo>
                <a:lnTo>
                  <a:pt x="127420" y="2304585"/>
                </a:lnTo>
                <a:lnTo>
                  <a:pt x="180982" y="2421225"/>
                </a:lnTo>
                <a:lnTo>
                  <a:pt x="242930" y="2532701"/>
                </a:lnTo>
                <a:lnTo>
                  <a:pt x="312846" y="2638586"/>
                </a:lnTo>
                <a:lnTo>
                  <a:pt x="390314" y="2738454"/>
                </a:lnTo>
                <a:lnTo>
                  <a:pt x="474916" y="2831877"/>
                </a:lnTo>
                <a:lnTo>
                  <a:pt x="566235" y="2918429"/>
                </a:lnTo>
                <a:lnTo>
                  <a:pt x="663854" y="2997683"/>
                </a:lnTo>
                <a:lnTo>
                  <a:pt x="767355" y="3069212"/>
                </a:lnTo>
                <a:lnTo>
                  <a:pt x="876322" y="3132588"/>
                </a:lnTo>
                <a:lnTo>
                  <a:pt x="990338" y="3187386"/>
                </a:lnTo>
                <a:lnTo>
                  <a:pt x="1108984" y="3233178"/>
                </a:lnTo>
                <a:lnTo>
                  <a:pt x="1231844" y="3269537"/>
                </a:lnTo>
                <a:lnTo>
                  <a:pt x="1358501" y="3296036"/>
                </a:lnTo>
                <a:lnTo>
                  <a:pt x="1488537" y="3312248"/>
                </a:lnTo>
                <a:lnTo>
                  <a:pt x="1621536" y="3317748"/>
                </a:lnTo>
                <a:lnTo>
                  <a:pt x="1754534" y="3312248"/>
                </a:lnTo>
                <a:lnTo>
                  <a:pt x="1884570" y="3296036"/>
                </a:lnTo>
                <a:lnTo>
                  <a:pt x="2011227" y="3269537"/>
                </a:lnTo>
                <a:lnTo>
                  <a:pt x="2134087" y="3233178"/>
                </a:lnTo>
                <a:lnTo>
                  <a:pt x="2252733" y="3187386"/>
                </a:lnTo>
                <a:lnTo>
                  <a:pt x="2366749" y="3132588"/>
                </a:lnTo>
                <a:lnTo>
                  <a:pt x="2475716" y="3069212"/>
                </a:lnTo>
                <a:lnTo>
                  <a:pt x="2579217" y="2997683"/>
                </a:lnTo>
                <a:lnTo>
                  <a:pt x="2676836" y="2918429"/>
                </a:lnTo>
                <a:lnTo>
                  <a:pt x="2768155" y="2831877"/>
                </a:lnTo>
                <a:lnTo>
                  <a:pt x="2852757" y="2738454"/>
                </a:lnTo>
                <a:lnTo>
                  <a:pt x="2930225" y="2638586"/>
                </a:lnTo>
                <a:lnTo>
                  <a:pt x="3000141" y="2532701"/>
                </a:lnTo>
                <a:lnTo>
                  <a:pt x="3062089" y="2421225"/>
                </a:lnTo>
                <a:lnTo>
                  <a:pt x="3115651" y="2304585"/>
                </a:lnTo>
                <a:lnTo>
                  <a:pt x="3160410" y="2183209"/>
                </a:lnTo>
                <a:lnTo>
                  <a:pt x="3195948" y="2057522"/>
                </a:lnTo>
                <a:lnTo>
                  <a:pt x="3221850" y="1927953"/>
                </a:lnTo>
                <a:lnTo>
                  <a:pt x="3237697" y="1794928"/>
                </a:lnTo>
                <a:lnTo>
                  <a:pt x="3243072" y="1658874"/>
                </a:lnTo>
                <a:lnTo>
                  <a:pt x="3237697" y="1522819"/>
                </a:lnTo>
                <a:lnTo>
                  <a:pt x="3221850" y="1389794"/>
                </a:lnTo>
                <a:lnTo>
                  <a:pt x="3195948" y="1260225"/>
                </a:lnTo>
                <a:lnTo>
                  <a:pt x="3160410" y="1134538"/>
                </a:lnTo>
                <a:lnTo>
                  <a:pt x="3115651" y="1013162"/>
                </a:lnTo>
                <a:lnTo>
                  <a:pt x="3062089" y="896522"/>
                </a:lnTo>
                <a:lnTo>
                  <a:pt x="3000141" y="785046"/>
                </a:lnTo>
                <a:lnTo>
                  <a:pt x="2930225" y="679161"/>
                </a:lnTo>
                <a:lnTo>
                  <a:pt x="2852757" y="579293"/>
                </a:lnTo>
                <a:lnTo>
                  <a:pt x="2768155" y="485870"/>
                </a:lnTo>
                <a:lnTo>
                  <a:pt x="2676836" y="399318"/>
                </a:lnTo>
                <a:lnTo>
                  <a:pt x="2579217" y="320064"/>
                </a:lnTo>
                <a:lnTo>
                  <a:pt x="2475716" y="248535"/>
                </a:lnTo>
                <a:lnTo>
                  <a:pt x="2366749" y="185159"/>
                </a:lnTo>
                <a:lnTo>
                  <a:pt x="2252733" y="130361"/>
                </a:lnTo>
                <a:lnTo>
                  <a:pt x="2134087" y="84569"/>
                </a:lnTo>
                <a:lnTo>
                  <a:pt x="2011227" y="48210"/>
                </a:lnTo>
                <a:lnTo>
                  <a:pt x="1884570" y="21711"/>
                </a:lnTo>
                <a:lnTo>
                  <a:pt x="1754534" y="5499"/>
                </a:lnTo>
                <a:lnTo>
                  <a:pt x="1621536" y="0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44880" y="3101339"/>
            <a:ext cx="1644650" cy="1638300"/>
          </a:xfrm>
          <a:custGeom>
            <a:avLst/>
            <a:gdLst/>
            <a:ahLst/>
            <a:cxnLst/>
            <a:rect l="l" t="t" r="r" b="b"/>
            <a:pathLst>
              <a:path w="1644650" h="1638300">
                <a:moveTo>
                  <a:pt x="822197" y="0"/>
                </a:moveTo>
                <a:lnTo>
                  <a:pt x="754773" y="2715"/>
                </a:lnTo>
                <a:lnTo>
                  <a:pt x="688848" y="10722"/>
                </a:lnTo>
                <a:lnTo>
                  <a:pt x="624634" y="23808"/>
                </a:lnTo>
                <a:lnTo>
                  <a:pt x="562343" y="41763"/>
                </a:lnTo>
                <a:lnTo>
                  <a:pt x="502187" y="64377"/>
                </a:lnTo>
                <a:lnTo>
                  <a:pt x="444378" y="91437"/>
                </a:lnTo>
                <a:lnTo>
                  <a:pt x="389126" y="122734"/>
                </a:lnTo>
                <a:lnTo>
                  <a:pt x="336645" y="158057"/>
                </a:lnTo>
                <a:lnTo>
                  <a:pt x="287145" y="197194"/>
                </a:lnTo>
                <a:lnTo>
                  <a:pt x="240839" y="239934"/>
                </a:lnTo>
                <a:lnTo>
                  <a:pt x="197938" y="286068"/>
                </a:lnTo>
                <a:lnTo>
                  <a:pt x="158654" y="335383"/>
                </a:lnTo>
                <a:lnTo>
                  <a:pt x="123199" y="387670"/>
                </a:lnTo>
                <a:lnTo>
                  <a:pt x="91784" y="442716"/>
                </a:lnTo>
                <a:lnTo>
                  <a:pt x="64621" y="500312"/>
                </a:lnTo>
                <a:lnTo>
                  <a:pt x="41922" y="560246"/>
                </a:lnTo>
                <a:lnTo>
                  <a:pt x="23898" y="622308"/>
                </a:lnTo>
                <a:lnTo>
                  <a:pt x="10762" y="686286"/>
                </a:lnTo>
                <a:lnTo>
                  <a:pt x="2726" y="751971"/>
                </a:lnTo>
                <a:lnTo>
                  <a:pt x="0" y="819150"/>
                </a:lnTo>
                <a:lnTo>
                  <a:pt x="2726" y="886328"/>
                </a:lnTo>
                <a:lnTo>
                  <a:pt x="10762" y="952013"/>
                </a:lnTo>
                <a:lnTo>
                  <a:pt x="23898" y="1015991"/>
                </a:lnTo>
                <a:lnTo>
                  <a:pt x="41922" y="1078053"/>
                </a:lnTo>
                <a:lnTo>
                  <a:pt x="64621" y="1137987"/>
                </a:lnTo>
                <a:lnTo>
                  <a:pt x="91784" y="1195583"/>
                </a:lnTo>
                <a:lnTo>
                  <a:pt x="123199" y="1250629"/>
                </a:lnTo>
                <a:lnTo>
                  <a:pt x="158654" y="1302916"/>
                </a:lnTo>
                <a:lnTo>
                  <a:pt x="197938" y="1352231"/>
                </a:lnTo>
                <a:lnTo>
                  <a:pt x="240839" y="1398365"/>
                </a:lnTo>
                <a:lnTo>
                  <a:pt x="287145" y="1441105"/>
                </a:lnTo>
                <a:lnTo>
                  <a:pt x="336645" y="1480242"/>
                </a:lnTo>
                <a:lnTo>
                  <a:pt x="389126" y="1515565"/>
                </a:lnTo>
                <a:lnTo>
                  <a:pt x="444378" y="1546862"/>
                </a:lnTo>
                <a:lnTo>
                  <a:pt x="502187" y="1573922"/>
                </a:lnTo>
                <a:lnTo>
                  <a:pt x="562343" y="1596536"/>
                </a:lnTo>
                <a:lnTo>
                  <a:pt x="624634" y="1614491"/>
                </a:lnTo>
                <a:lnTo>
                  <a:pt x="688848" y="1627577"/>
                </a:lnTo>
                <a:lnTo>
                  <a:pt x="754773" y="1635584"/>
                </a:lnTo>
                <a:lnTo>
                  <a:pt x="822197" y="1638300"/>
                </a:lnTo>
                <a:lnTo>
                  <a:pt x="889622" y="1635584"/>
                </a:lnTo>
                <a:lnTo>
                  <a:pt x="955547" y="1627577"/>
                </a:lnTo>
                <a:lnTo>
                  <a:pt x="1019761" y="1614491"/>
                </a:lnTo>
                <a:lnTo>
                  <a:pt x="1082052" y="1596536"/>
                </a:lnTo>
                <a:lnTo>
                  <a:pt x="1142208" y="1573922"/>
                </a:lnTo>
                <a:lnTo>
                  <a:pt x="1200017" y="1546862"/>
                </a:lnTo>
                <a:lnTo>
                  <a:pt x="1255269" y="1515565"/>
                </a:lnTo>
                <a:lnTo>
                  <a:pt x="1307750" y="1480242"/>
                </a:lnTo>
                <a:lnTo>
                  <a:pt x="1357250" y="1441105"/>
                </a:lnTo>
                <a:lnTo>
                  <a:pt x="1403556" y="1398365"/>
                </a:lnTo>
                <a:lnTo>
                  <a:pt x="1446457" y="1352231"/>
                </a:lnTo>
                <a:lnTo>
                  <a:pt x="1485741" y="1302916"/>
                </a:lnTo>
                <a:lnTo>
                  <a:pt x="1521196" y="1250629"/>
                </a:lnTo>
                <a:lnTo>
                  <a:pt x="1552611" y="1195583"/>
                </a:lnTo>
                <a:lnTo>
                  <a:pt x="1579774" y="1137987"/>
                </a:lnTo>
                <a:lnTo>
                  <a:pt x="1602473" y="1078053"/>
                </a:lnTo>
                <a:lnTo>
                  <a:pt x="1620497" y="1015991"/>
                </a:lnTo>
                <a:lnTo>
                  <a:pt x="1633633" y="952013"/>
                </a:lnTo>
                <a:lnTo>
                  <a:pt x="1641669" y="886328"/>
                </a:lnTo>
                <a:lnTo>
                  <a:pt x="1644395" y="819150"/>
                </a:lnTo>
                <a:lnTo>
                  <a:pt x="1641669" y="751971"/>
                </a:lnTo>
                <a:lnTo>
                  <a:pt x="1633633" y="686286"/>
                </a:lnTo>
                <a:lnTo>
                  <a:pt x="1620497" y="622308"/>
                </a:lnTo>
                <a:lnTo>
                  <a:pt x="1602473" y="560246"/>
                </a:lnTo>
                <a:lnTo>
                  <a:pt x="1579774" y="500312"/>
                </a:lnTo>
                <a:lnTo>
                  <a:pt x="1552611" y="442716"/>
                </a:lnTo>
                <a:lnTo>
                  <a:pt x="1521196" y="387670"/>
                </a:lnTo>
                <a:lnTo>
                  <a:pt x="1485741" y="335383"/>
                </a:lnTo>
                <a:lnTo>
                  <a:pt x="1446457" y="286068"/>
                </a:lnTo>
                <a:lnTo>
                  <a:pt x="1403556" y="239934"/>
                </a:lnTo>
                <a:lnTo>
                  <a:pt x="1357250" y="197194"/>
                </a:lnTo>
                <a:lnTo>
                  <a:pt x="1307750" y="158057"/>
                </a:lnTo>
                <a:lnTo>
                  <a:pt x="1255269" y="122734"/>
                </a:lnTo>
                <a:lnTo>
                  <a:pt x="1200017" y="91437"/>
                </a:lnTo>
                <a:lnTo>
                  <a:pt x="1142208" y="64377"/>
                </a:lnTo>
                <a:lnTo>
                  <a:pt x="1082052" y="41763"/>
                </a:lnTo>
                <a:lnTo>
                  <a:pt x="1019761" y="23808"/>
                </a:lnTo>
                <a:lnTo>
                  <a:pt x="955547" y="10722"/>
                </a:lnTo>
                <a:lnTo>
                  <a:pt x="889622" y="2715"/>
                </a:lnTo>
                <a:lnTo>
                  <a:pt x="822197" y="0"/>
                </a:lnTo>
                <a:close/>
              </a:path>
            </a:pathLst>
          </a:custGeom>
          <a:solidFill>
            <a:srgbClr val="DD8046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08953" y="2171588"/>
            <a:ext cx="492379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2018</a:t>
            </a:r>
            <a:r>
              <a:rPr sz="180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年全球半导体产业市场规模突破</a:t>
            </a:r>
            <a:r>
              <a:rPr sz="1800" spc="-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4000</a:t>
            </a:r>
            <a:r>
              <a:rPr sz="180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亿美元</a:t>
            </a:r>
            <a:endParaRPr sz="180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56659" y="2066544"/>
            <a:ext cx="2261870" cy="452755"/>
          </a:xfrm>
          <a:custGeom>
            <a:avLst/>
            <a:gdLst/>
            <a:ahLst/>
            <a:cxnLst/>
            <a:rect l="l" t="t" r="r" b="b"/>
            <a:pathLst>
              <a:path w="2261870" h="452755">
                <a:moveTo>
                  <a:pt x="0" y="452627"/>
                </a:moveTo>
                <a:lnTo>
                  <a:pt x="2261616" y="452627"/>
                </a:lnTo>
                <a:lnTo>
                  <a:pt x="2261616" y="0"/>
                </a:lnTo>
                <a:lnTo>
                  <a:pt x="0" y="0"/>
                </a:lnTo>
                <a:lnTo>
                  <a:pt x="0" y="452627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56659" y="2066544"/>
            <a:ext cx="226187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全球半导体产业规模</a:t>
            </a:r>
            <a:endParaRPr sz="1800"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38086" y="3015622"/>
            <a:ext cx="515239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预计到</a:t>
            </a:r>
            <a:r>
              <a:rPr sz="1800" spc="-1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2021</a:t>
            </a:r>
            <a:r>
              <a:rPr sz="1800" spc="-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年国内集成电路市场规模约</a:t>
            </a:r>
            <a:r>
              <a:rPr sz="1800" spc="-1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2800</a:t>
            </a:r>
            <a:r>
              <a:rPr sz="1800" spc="-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亿美元</a:t>
            </a:r>
            <a:endParaRPr sz="1800" dirty="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012691" y="2910839"/>
            <a:ext cx="2491740" cy="452755"/>
          </a:xfrm>
          <a:custGeom>
            <a:avLst/>
            <a:gdLst/>
            <a:ahLst/>
            <a:cxnLst/>
            <a:rect l="l" t="t" r="r" b="b"/>
            <a:pathLst>
              <a:path w="2491740" h="452754">
                <a:moveTo>
                  <a:pt x="0" y="452627"/>
                </a:moveTo>
                <a:lnTo>
                  <a:pt x="2491740" y="452627"/>
                </a:lnTo>
                <a:lnTo>
                  <a:pt x="2491740" y="0"/>
                </a:lnTo>
                <a:lnTo>
                  <a:pt x="0" y="0"/>
                </a:lnTo>
                <a:lnTo>
                  <a:pt x="0" y="452627"/>
                </a:lnTo>
                <a:close/>
              </a:path>
            </a:pathLst>
          </a:custGeom>
          <a:solidFill>
            <a:srgbClr val="DD8046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12691" y="2910839"/>
            <a:ext cx="24917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国内集成电路产业规模</a:t>
            </a:r>
            <a:endParaRPr sz="1800"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89979" y="3801125"/>
            <a:ext cx="4622800" cy="10452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0000"/>
              </a:lnSpc>
            </a:pPr>
            <a:r>
              <a:rPr sz="180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钨靶材全球市场总量约</a:t>
            </a:r>
            <a:r>
              <a:rPr sz="1800" spc="-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4</a:t>
            </a:r>
            <a:r>
              <a:rPr sz="180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亿元，国内约</a:t>
            </a:r>
            <a:r>
              <a:rPr sz="1800" spc="-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1</a:t>
            </a:r>
            <a:r>
              <a:rPr sz="180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亿元； 钽靶材全球市场总量约</a:t>
            </a:r>
            <a:r>
              <a:rPr sz="1800" spc="-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14</a:t>
            </a:r>
            <a:r>
              <a:rPr sz="180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亿元，国内约</a:t>
            </a:r>
            <a:r>
              <a:rPr sz="1800" spc="-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3</a:t>
            </a:r>
            <a:r>
              <a:rPr sz="180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亿元</a:t>
            </a:r>
            <a:endParaRPr sz="1800" dirty="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55867" y="4810648"/>
            <a:ext cx="2564765" cy="685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0000"/>
              </a:lnSpc>
            </a:pPr>
            <a:r>
              <a:rPr sz="180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全球市场总量约</a:t>
            </a:r>
            <a:r>
              <a:rPr sz="1800" spc="-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26</a:t>
            </a:r>
            <a:r>
              <a:rPr sz="180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亿元； 我国市场总量约</a:t>
            </a:r>
            <a:r>
              <a:rPr sz="1800" spc="-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6</a:t>
            </a:r>
            <a:r>
              <a:rPr sz="180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亿元</a:t>
            </a:r>
            <a:endParaRPr sz="180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26564" y="3613403"/>
            <a:ext cx="725805" cy="424180"/>
          </a:xfrm>
          <a:custGeom>
            <a:avLst/>
            <a:gdLst/>
            <a:ahLst/>
            <a:cxnLst/>
            <a:rect l="l" t="t" r="r" b="b"/>
            <a:pathLst>
              <a:path w="725805" h="424179">
                <a:moveTo>
                  <a:pt x="362712" y="0"/>
                </a:moveTo>
                <a:lnTo>
                  <a:pt x="303888" y="2773"/>
                </a:lnTo>
                <a:lnTo>
                  <a:pt x="248082" y="10802"/>
                </a:lnTo>
                <a:lnTo>
                  <a:pt x="196043" y="23649"/>
                </a:lnTo>
                <a:lnTo>
                  <a:pt x="148516" y="40879"/>
                </a:lnTo>
                <a:lnTo>
                  <a:pt x="106251" y="62055"/>
                </a:lnTo>
                <a:lnTo>
                  <a:pt x="69994" y="86739"/>
                </a:lnTo>
                <a:lnTo>
                  <a:pt x="40493" y="114496"/>
                </a:lnTo>
                <a:lnTo>
                  <a:pt x="10543" y="160938"/>
                </a:lnTo>
                <a:lnTo>
                  <a:pt x="0" y="211836"/>
                </a:lnTo>
                <a:lnTo>
                  <a:pt x="1202" y="229206"/>
                </a:lnTo>
                <a:lnTo>
                  <a:pt x="18495" y="278782"/>
                </a:lnTo>
                <a:lnTo>
                  <a:pt x="54352" y="323410"/>
                </a:lnTo>
                <a:lnTo>
                  <a:pt x="87325" y="349685"/>
                </a:lnTo>
                <a:lnTo>
                  <a:pt x="126679" y="372670"/>
                </a:lnTo>
                <a:lnTo>
                  <a:pt x="171669" y="391927"/>
                </a:lnTo>
                <a:lnTo>
                  <a:pt x="221545" y="407021"/>
                </a:lnTo>
                <a:lnTo>
                  <a:pt x="275561" y="417513"/>
                </a:lnTo>
                <a:lnTo>
                  <a:pt x="332969" y="422969"/>
                </a:lnTo>
                <a:lnTo>
                  <a:pt x="362712" y="423672"/>
                </a:lnTo>
                <a:lnTo>
                  <a:pt x="392454" y="422969"/>
                </a:lnTo>
                <a:lnTo>
                  <a:pt x="449862" y="417513"/>
                </a:lnTo>
                <a:lnTo>
                  <a:pt x="503878" y="407021"/>
                </a:lnTo>
                <a:lnTo>
                  <a:pt x="553754" y="391927"/>
                </a:lnTo>
                <a:lnTo>
                  <a:pt x="598744" y="372670"/>
                </a:lnTo>
                <a:lnTo>
                  <a:pt x="638098" y="349685"/>
                </a:lnTo>
                <a:lnTo>
                  <a:pt x="671071" y="323410"/>
                </a:lnTo>
                <a:lnTo>
                  <a:pt x="696914" y="294280"/>
                </a:lnTo>
                <a:lnTo>
                  <a:pt x="720675" y="246190"/>
                </a:lnTo>
                <a:lnTo>
                  <a:pt x="725424" y="211836"/>
                </a:lnTo>
                <a:lnTo>
                  <a:pt x="724221" y="194465"/>
                </a:lnTo>
                <a:lnTo>
                  <a:pt x="706928" y="144889"/>
                </a:lnTo>
                <a:lnTo>
                  <a:pt x="671071" y="100261"/>
                </a:lnTo>
                <a:lnTo>
                  <a:pt x="638098" y="73986"/>
                </a:lnTo>
                <a:lnTo>
                  <a:pt x="598744" y="51001"/>
                </a:lnTo>
                <a:lnTo>
                  <a:pt x="553754" y="31744"/>
                </a:lnTo>
                <a:lnTo>
                  <a:pt x="503878" y="16650"/>
                </a:lnTo>
                <a:lnTo>
                  <a:pt x="449862" y="6158"/>
                </a:lnTo>
                <a:lnTo>
                  <a:pt x="392454" y="702"/>
                </a:lnTo>
                <a:lnTo>
                  <a:pt x="362712" y="0"/>
                </a:lnTo>
                <a:close/>
              </a:path>
            </a:pathLst>
          </a:custGeom>
          <a:solidFill>
            <a:srgbClr val="0AD0D9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324355" y="4402835"/>
            <a:ext cx="734695" cy="746760"/>
          </a:xfrm>
          <a:custGeom>
            <a:avLst/>
            <a:gdLst/>
            <a:ahLst/>
            <a:cxnLst/>
            <a:rect l="l" t="t" r="r" b="b"/>
            <a:pathLst>
              <a:path w="734694" h="746760">
                <a:moveTo>
                  <a:pt x="367283" y="0"/>
                </a:moveTo>
                <a:lnTo>
                  <a:pt x="307715" y="4885"/>
                </a:lnTo>
                <a:lnTo>
                  <a:pt x="251203" y="19031"/>
                </a:lnTo>
                <a:lnTo>
                  <a:pt x="198507" y="41669"/>
                </a:lnTo>
                <a:lnTo>
                  <a:pt x="150382" y="72030"/>
                </a:lnTo>
                <a:lnTo>
                  <a:pt x="107584" y="109346"/>
                </a:lnTo>
                <a:lnTo>
                  <a:pt x="70872" y="152851"/>
                </a:lnTo>
                <a:lnTo>
                  <a:pt x="41000" y="201774"/>
                </a:lnTo>
                <a:lnTo>
                  <a:pt x="18726" y="255349"/>
                </a:lnTo>
                <a:lnTo>
                  <a:pt x="4807" y="312807"/>
                </a:lnTo>
                <a:lnTo>
                  <a:pt x="0" y="373380"/>
                </a:lnTo>
                <a:lnTo>
                  <a:pt x="1217" y="404007"/>
                </a:lnTo>
                <a:lnTo>
                  <a:pt x="10675" y="463119"/>
                </a:lnTo>
                <a:lnTo>
                  <a:pt x="28866" y="518731"/>
                </a:lnTo>
                <a:lnTo>
                  <a:pt x="55033" y="570076"/>
                </a:lnTo>
                <a:lnTo>
                  <a:pt x="88420" y="616386"/>
                </a:lnTo>
                <a:lnTo>
                  <a:pt x="128270" y="656892"/>
                </a:lnTo>
                <a:lnTo>
                  <a:pt x="173826" y="690827"/>
                </a:lnTo>
                <a:lnTo>
                  <a:pt x="224331" y="717422"/>
                </a:lnTo>
                <a:lnTo>
                  <a:pt x="279029" y="735910"/>
                </a:lnTo>
                <a:lnTo>
                  <a:pt x="337164" y="745522"/>
                </a:lnTo>
                <a:lnTo>
                  <a:pt x="367283" y="746759"/>
                </a:lnTo>
                <a:lnTo>
                  <a:pt x="397403" y="745522"/>
                </a:lnTo>
                <a:lnTo>
                  <a:pt x="455538" y="735910"/>
                </a:lnTo>
                <a:lnTo>
                  <a:pt x="510236" y="717422"/>
                </a:lnTo>
                <a:lnTo>
                  <a:pt x="560741" y="690827"/>
                </a:lnTo>
                <a:lnTo>
                  <a:pt x="606297" y="656892"/>
                </a:lnTo>
                <a:lnTo>
                  <a:pt x="646147" y="616386"/>
                </a:lnTo>
                <a:lnTo>
                  <a:pt x="679534" y="570076"/>
                </a:lnTo>
                <a:lnTo>
                  <a:pt x="705701" y="518731"/>
                </a:lnTo>
                <a:lnTo>
                  <a:pt x="723892" y="463119"/>
                </a:lnTo>
                <a:lnTo>
                  <a:pt x="733350" y="404007"/>
                </a:lnTo>
                <a:lnTo>
                  <a:pt x="734568" y="373380"/>
                </a:lnTo>
                <a:lnTo>
                  <a:pt x="733350" y="342752"/>
                </a:lnTo>
                <a:lnTo>
                  <a:pt x="723892" y="283640"/>
                </a:lnTo>
                <a:lnTo>
                  <a:pt x="705701" y="228028"/>
                </a:lnTo>
                <a:lnTo>
                  <a:pt x="679534" y="176683"/>
                </a:lnTo>
                <a:lnTo>
                  <a:pt x="646147" y="130373"/>
                </a:lnTo>
                <a:lnTo>
                  <a:pt x="606297" y="89867"/>
                </a:lnTo>
                <a:lnTo>
                  <a:pt x="560741" y="55932"/>
                </a:lnTo>
                <a:lnTo>
                  <a:pt x="510236" y="29337"/>
                </a:lnTo>
                <a:lnTo>
                  <a:pt x="455538" y="10849"/>
                </a:lnTo>
                <a:lnTo>
                  <a:pt x="397403" y="1237"/>
                </a:lnTo>
                <a:lnTo>
                  <a:pt x="367283" y="0"/>
                </a:lnTo>
                <a:close/>
              </a:path>
            </a:pathLst>
          </a:custGeom>
          <a:solidFill>
            <a:srgbClr val="7BC961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287011" y="3919728"/>
            <a:ext cx="1801495" cy="452755"/>
          </a:xfrm>
          <a:custGeom>
            <a:avLst/>
            <a:gdLst/>
            <a:ahLst/>
            <a:cxnLst/>
            <a:rect l="l" t="t" r="r" b="b"/>
            <a:pathLst>
              <a:path w="1801495" h="452754">
                <a:moveTo>
                  <a:pt x="0" y="452628"/>
                </a:moveTo>
                <a:lnTo>
                  <a:pt x="1801367" y="452628"/>
                </a:lnTo>
                <a:lnTo>
                  <a:pt x="1801367" y="0"/>
                </a:lnTo>
                <a:lnTo>
                  <a:pt x="0" y="0"/>
                </a:lnTo>
                <a:lnTo>
                  <a:pt x="0" y="452628"/>
                </a:lnTo>
                <a:close/>
              </a:path>
            </a:pathLst>
          </a:custGeom>
          <a:solidFill>
            <a:srgbClr val="0AD0D9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87011" y="3919728"/>
            <a:ext cx="18014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钨、钽靶材规模</a:t>
            </a:r>
            <a:endParaRPr sz="1800"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945635" y="4884420"/>
            <a:ext cx="2030095" cy="452755"/>
          </a:xfrm>
          <a:custGeom>
            <a:avLst/>
            <a:gdLst/>
            <a:ahLst/>
            <a:cxnLst/>
            <a:rect l="l" t="t" r="r" b="b"/>
            <a:pathLst>
              <a:path w="2030095" h="452754">
                <a:moveTo>
                  <a:pt x="0" y="452627"/>
                </a:moveTo>
                <a:lnTo>
                  <a:pt x="2029967" y="452627"/>
                </a:lnTo>
                <a:lnTo>
                  <a:pt x="2029967" y="0"/>
                </a:lnTo>
                <a:lnTo>
                  <a:pt x="0" y="0"/>
                </a:lnTo>
                <a:lnTo>
                  <a:pt x="0" y="452627"/>
                </a:lnTo>
                <a:close/>
              </a:path>
            </a:pathLst>
          </a:custGeom>
          <a:solidFill>
            <a:srgbClr val="A4C248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45635" y="4884420"/>
            <a:ext cx="20300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离子注入机钨部件</a:t>
            </a:r>
            <a:endParaRPr sz="1800"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879696" y="2256591"/>
            <a:ext cx="915035" cy="574675"/>
          </a:xfrm>
          <a:custGeom>
            <a:avLst/>
            <a:gdLst/>
            <a:ahLst/>
            <a:cxnLst/>
            <a:rect l="l" t="t" r="r" b="b"/>
            <a:pathLst>
              <a:path w="915035" h="574675">
                <a:moveTo>
                  <a:pt x="32719" y="499201"/>
                </a:moveTo>
                <a:lnTo>
                  <a:pt x="0" y="533664"/>
                </a:lnTo>
                <a:lnTo>
                  <a:pt x="851" y="545531"/>
                </a:lnTo>
                <a:lnTo>
                  <a:pt x="9497" y="558644"/>
                </a:lnTo>
                <a:lnTo>
                  <a:pt x="19214" y="567724"/>
                </a:lnTo>
                <a:lnTo>
                  <a:pt x="29565" y="572982"/>
                </a:lnTo>
                <a:lnTo>
                  <a:pt x="40117" y="574631"/>
                </a:lnTo>
                <a:lnTo>
                  <a:pt x="50434" y="572884"/>
                </a:lnTo>
                <a:lnTo>
                  <a:pt x="62306" y="564365"/>
                </a:lnTo>
                <a:lnTo>
                  <a:pt x="70432" y="554508"/>
                </a:lnTo>
                <a:lnTo>
                  <a:pt x="74243" y="545409"/>
                </a:lnTo>
                <a:lnTo>
                  <a:pt x="43081" y="545409"/>
                </a:lnTo>
                <a:lnTo>
                  <a:pt x="32921" y="528391"/>
                </a:lnTo>
                <a:lnTo>
                  <a:pt x="63551" y="510166"/>
                </a:lnTo>
                <a:lnTo>
                  <a:pt x="54796" y="503547"/>
                </a:lnTo>
                <a:lnTo>
                  <a:pt x="43906" y="499587"/>
                </a:lnTo>
                <a:lnTo>
                  <a:pt x="32719" y="499201"/>
                </a:lnTo>
                <a:close/>
              </a:path>
              <a:path w="915035" h="574675">
                <a:moveTo>
                  <a:pt x="63551" y="510166"/>
                </a:moveTo>
                <a:lnTo>
                  <a:pt x="32921" y="528391"/>
                </a:lnTo>
                <a:lnTo>
                  <a:pt x="43081" y="545409"/>
                </a:lnTo>
                <a:lnTo>
                  <a:pt x="74326" y="526818"/>
                </a:lnTo>
                <a:lnTo>
                  <a:pt x="73213" y="522217"/>
                </a:lnTo>
                <a:lnTo>
                  <a:pt x="64771" y="511088"/>
                </a:lnTo>
                <a:lnTo>
                  <a:pt x="63551" y="510166"/>
                </a:lnTo>
                <a:close/>
              </a:path>
              <a:path w="915035" h="574675">
                <a:moveTo>
                  <a:pt x="74326" y="526818"/>
                </a:moveTo>
                <a:lnTo>
                  <a:pt x="43081" y="545409"/>
                </a:lnTo>
                <a:lnTo>
                  <a:pt x="74243" y="545409"/>
                </a:lnTo>
                <a:lnTo>
                  <a:pt x="74899" y="543844"/>
                </a:lnTo>
                <a:lnTo>
                  <a:pt x="75797" y="532904"/>
                </a:lnTo>
                <a:lnTo>
                  <a:pt x="74326" y="526818"/>
                </a:lnTo>
                <a:close/>
              </a:path>
              <a:path w="915035" h="574675">
                <a:moveTo>
                  <a:pt x="840529" y="47861"/>
                </a:moveTo>
                <a:lnTo>
                  <a:pt x="63551" y="510166"/>
                </a:lnTo>
                <a:lnTo>
                  <a:pt x="64771" y="511088"/>
                </a:lnTo>
                <a:lnTo>
                  <a:pt x="73214" y="522218"/>
                </a:lnTo>
                <a:lnTo>
                  <a:pt x="74326" y="526818"/>
                </a:lnTo>
                <a:lnTo>
                  <a:pt x="851314" y="64507"/>
                </a:lnTo>
                <a:lnTo>
                  <a:pt x="850069" y="63563"/>
                </a:lnTo>
                <a:lnTo>
                  <a:pt x="841636" y="52406"/>
                </a:lnTo>
                <a:lnTo>
                  <a:pt x="840529" y="47861"/>
                </a:lnTo>
                <a:close/>
              </a:path>
              <a:path w="915035" h="574675">
                <a:moveTo>
                  <a:pt x="913931" y="29281"/>
                </a:moveTo>
                <a:lnTo>
                  <a:pt x="871756" y="29281"/>
                </a:lnTo>
                <a:lnTo>
                  <a:pt x="881916" y="46299"/>
                </a:lnTo>
                <a:lnTo>
                  <a:pt x="851314" y="64507"/>
                </a:lnTo>
                <a:lnTo>
                  <a:pt x="860035" y="71122"/>
                </a:lnTo>
                <a:lnTo>
                  <a:pt x="870918" y="75095"/>
                </a:lnTo>
                <a:lnTo>
                  <a:pt x="882100" y="75491"/>
                </a:lnTo>
                <a:lnTo>
                  <a:pt x="892965" y="72319"/>
                </a:lnTo>
                <a:lnTo>
                  <a:pt x="896267" y="70556"/>
                </a:lnTo>
                <a:lnTo>
                  <a:pt x="905756" y="62592"/>
                </a:lnTo>
                <a:lnTo>
                  <a:pt x="912004" y="52406"/>
                </a:lnTo>
                <a:lnTo>
                  <a:pt x="914789" y="40946"/>
                </a:lnTo>
                <a:lnTo>
                  <a:pt x="913931" y="29281"/>
                </a:lnTo>
                <a:close/>
              </a:path>
              <a:path w="915035" h="574675">
                <a:moveTo>
                  <a:pt x="871756" y="29281"/>
                </a:moveTo>
                <a:lnTo>
                  <a:pt x="840529" y="47861"/>
                </a:lnTo>
                <a:lnTo>
                  <a:pt x="841650" y="52424"/>
                </a:lnTo>
                <a:lnTo>
                  <a:pt x="850069" y="63563"/>
                </a:lnTo>
                <a:lnTo>
                  <a:pt x="851314" y="64507"/>
                </a:lnTo>
                <a:lnTo>
                  <a:pt x="881916" y="46299"/>
                </a:lnTo>
                <a:lnTo>
                  <a:pt x="871756" y="29281"/>
                </a:lnTo>
                <a:close/>
              </a:path>
              <a:path w="915035" h="574675">
                <a:moveTo>
                  <a:pt x="874753" y="0"/>
                </a:moveTo>
                <a:lnTo>
                  <a:pt x="839934" y="30838"/>
                </a:lnTo>
                <a:lnTo>
                  <a:pt x="839042" y="41762"/>
                </a:lnTo>
                <a:lnTo>
                  <a:pt x="840529" y="47861"/>
                </a:lnTo>
                <a:lnTo>
                  <a:pt x="871756" y="29281"/>
                </a:lnTo>
                <a:lnTo>
                  <a:pt x="913931" y="29281"/>
                </a:lnTo>
                <a:lnTo>
                  <a:pt x="913914" y="29053"/>
                </a:lnTo>
                <a:lnTo>
                  <a:pt x="905315" y="15997"/>
                </a:lnTo>
                <a:lnTo>
                  <a:pt x="895635" y="6933"/>
                </a:lnTo>
                <a:lnTo>
                  <a:pt x="885305" y="1666"/>
                </a:lnTo>
                <a:lnTo>
                  <a:pt x="874753" y="0"/>
                </a:lnTo>
                <a:close/>
              </a:path>
            </a:pathLst>
          </a:custGeom>
          <a:solidFill>
            <a:srgbClr val="5BA6C1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021613" y="3101098"/>
            <a:ext cx="2030095" cy="491490"/>
          </a:xfrm>
          <a:custGeom>
            <a:avLst/>
            <a:gdLst/>
            <a:ahLst/>
            <a:cxnLst/>
            <a:rect l="l" t="t" r="r" b="b"/>
            <a:pathLst>
              <a:path w="2030095" h="491489">
                <a:moveTo>
                  <a:pt x="32936" y="415821"/>
                </a:moveTo>
                <a:lnTo>
                  <a:pt x="2341" y="440343"/>
                </a:lnTo>
                <a:lnTo>
                  <a:pt x="0" y="452808"/>
                </a:lnTo>
                <a:lnTo>
                  <a:pt x="4583" y="467976"/>
                </a:lnTo>
                <a:lnTo>
                  <a:pt x="11900" y="479470"/>
                </a:lnTo>
                <a:lnTo>
                  <a:pt x="21317" y="487223"/>
                </a:lnTo>
                <a:lnTo>
                  <a:pt x="32197" y="491164"/>
                </a:lnTo>
                <a:lnTo>
                  <a:pt x="43906" y="491225"/>
                </a:lnTo>
                <a:lnTo>
                  <a:pt x="56815" y="486378"/>
                </a:lnTo>
                <a:lnTo>
                  <a:pt x="66767" y="478285"/>
                </a:lnTo>
                <a:lnTo>
                  <a:pt x="73335" y="467786"/>
                </a:lnTo>
                <a:lnTo>
                  <a:pt x="74362" y="463283"/>
                </a:lnTo>
                <a:lnTo>
                  <a:pt x="40104" y="463283"/>
                </a:lnTo>
                <a:lnTo>
                  <a:pt x="36040" y="443852"/>
                </a:lnTo>
                <a:lnTo>
                  <a:pt x="69567" y="436713"/>
                </a:lnTo>
                <a:lnTo>
                  <a:pt x="64428" y="428253"/>
                </a:lnTo>
                <a:lnTo>
                  <a:pt x="55183" y="420281"/>
                </a:lnTo>
                <a:lnTo>
                  <a:pt x="44480" y="416140"/>
                </a:lnTo>
                <a:lnTo>
                  <a:pt x="32936" y="415821"/>
                </a:lnTo>
                <a:close/>
              </a:path>
              <a:path w="2030095" h="491489">
                <a:moveTo>
                  <a:pt x="69567" y="436713"/>
                </a:moveTo>
                <a:lnTo>
                  <a:pt x="36040" y="443852"/>
                </a:lnTo>
                <a:lnTo>
                  <a:pt x="40104" y="463283"/>
                </a:lnTo>
                <a:lnTo>
                  <a:pt x="76061" y="455625"/>
                </a:lnTo>
                <a:lnTo>
                  <a:pt x="71602" y="440063"/>
                </a:lnTo>
                <a:lnTo>
                  <a:pt x="69567" y="436713"/>
                </a:lnTo>
                <a:close/>
              </a:path>
              <a:path w="2030095" h="491489">
                <a:moveTo>
                  <a:pt x="76061" y="455625"/>
                </a:moveTo>
                <a:lnTo>
                  <a:pt x="40104" y="463283"/>
                </a:lnTo>
                <a:lnTo>
                  <a:pt x="74362" y="463283"/>
                </a:lnTo>
                <a:lnTo>
                  <a:pt x="76088" y="455718"/>
                </a:lnTo>
                <a:close/>
              </a:path>
              <a:path w="2030095" h="491489">
                <a:moveTo>
                  <a:pt x="1953464" y="35584"/>
                </a:moveTo>
                <a:lnTo>
                  <a:pt x="69567" y="436713"/>
                </a:lnTo>
                <a:lnTo>
                  <a:pt x="71602" y="440063"/>
                </a:lnTo>
                <a:lnTo>
                  <a:pt x="76061" y="455625"/>
                </a:lnTo>
                <a:lnTo>
                  <a:pt x="1959927" y="54406"/>
                </a:lnTo>
                <a:lnTo>
                  <a:pt x="1957927" y="51124"/>
                </a:lnTo>
                <a:lnTo>
                  <a:pt x="1953464" y="35584"/>
                </a:lnTo>
                <a:close/>
              </a:path>
              <a:path w="2030095" h="491489">
                <a:moveTo>
                  <a:pt x="2026479" y="27927"/>
                </a:moveTo>
                <a:lnTo>
                  <a:pt x="1989427" y="27927"/>
                </a:lnTo>
                <a:lnTo>
                  <a:pt x="1993618" y="47231"/>
                </a:lnTo>
                <a:lnTo>
                  <a:pt x="1959927" y="54406"/>
                </a:lnTo>
                <a:lnTo>
                  <a:pt x="1965104" y="62906"/>
                </a:lnTo>
                <a:lnTo>
                  <a:pt x="1974352" y="70862"/>
                </a:lnTo>
                <a:lnTo>
                  <a:pt x="1985051" y="74992"/>
                </a:lnTo>
                <a:lnTo>
                  <a:pt x="1996578" y="75298"/>
                </a:lnTo>
                <a:lnTo>
                  <a:pt x="1999460" y="74790"/>
                </a:lnTo>
                <a:lnTo>
                  <a:pt x="2011616" y="69943"/>
                </a:lnTo>
                <a:lnTo>
                  <a:pt x="2021090" y="61605"/>
                </a:lnTo>
                <a:lnTo>
                  <a:pt x="2027289" y="50704"/>
                </a:lnTo>
                <a:lnTo>
                  <a:pt x="2029617" y="38172"/>
                </a:lnTo>
                <a:lnTo>
                  <a:pt x="2026479" y="27927"/>
                </a:lnTo>
                <a:close/>
              </a:path>
              <a:path w="2030095" h="491489">
                <a:moveTo>
                  <a:pt x="1989427" y="27927"/>
                </a:moveTo>
                <a:lnTo>
                  <a:pt x="1953464" y="35584"/>
                </a:lnTo>
                <a:lnTo>
                  <a:pt x="1957927" y="51124"/>
                </a:lnTo>
                <a:lnTo>
                  <a:pt x="1959927" y="54406"/>
                </a:lnTo>
                <a:lnTo>
                  <a:pt x="1993618" y="47231"/>
                </a:lnTo>
                <a:lnTo>
                  <a:pt x="1989427" y="27927"/>
                </a:lnTo>
                <a:close/>
              </a:path>
              <a:path w="2030095" h="491489">
                <a:moveTo>
                  <a:pt x="1985531" y="0"/>
                </a:moveTo>
                <a:lnTo>
                  <a:pt x="1972688" y="4843"/>
                </a:lnTo>
                <a:lnTo>
                  <a:pt x="1962753" y="12932"/>
                </a:lnTo>
                <a:lnTo>
                  <a:pt x="1956185" y="23433"/>
                </a:lnTo>
                <a:lnTo>
                  <a:pt x="1953444" y="35514"/>
                </a:lnTo>
                <a:lnTo>
                  <a:pt x="1989427" y="27927"/>
                </a:lnTo>
                <a:lnTo>
                  <a:pt x="2026479" y="27927"/>
                </a:lnTo>
                <a:lnTo>
                  <a:pt x="2024983" y="23044"/>
                </a:lnTo>
                <a:lnTo>
                  <a:pt x="2017624" y="11600"/>
                </a:lnTo>
                <a:lnTo>
                  <a:pt x="2008172" y="3903"/>
                </a:lnTo>
                <a:lnTo>
                  <a:pt x="1997263" y="15"/>
                </a:lnTo>
                <a:lnTo>
                  <a:pt x="1985531" y="0"/>
                </a:lnTo>
                <a:close/>
              </a:path>
            </a:pathLst>
          </a:custGeom>
          <a:solidFill>
            <a:srgbClr val="DB7130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551958" y="3826453"/>
            <a:ext cx="1774825" cy="359410"/>
          </a:xfrm>
          <a:custGeom>
            <a:avLst/>
            <a:gdLst/>
            <a:ahLst/>
            <a:cxnLst/>
            <a:rect l="l" t="t" r="r" b="b"/>
            <a:pathLst>
              <a:path w="1774825" h="359410">
                <a:moveTo>
                  <a:pt x="1698574" y="325011"/>
                </a:moveTo>
                <a:lnTo>
                  <a:pt x="1700936" y="335602"/>
                </a:lnTo>
                <a:lnTo>
                  <a:pt x="1707653" y="346370"/>
                </a:lnTo>
                <a:lnTo>
                  <a:pt x="1717657" y="354432"/>
                </a:lnTo>
                <a:lnTo>
                  <a:pt x="1730324" y="358887"/>
                </a:lnTo>
                <a:lnTo>
                  <a:pt x="1742421" y="358775"/>
                </a:lnTo>
                <a:lnTo>
                  <a:pt x="1753561" y="354669"/>
                </a:lnTo>
                <a:lnTo>
                  <a:pt x="1763047" y="346700"/>
                </a:lnTo>
                <a:lnTo>
                  <a:pt x="1770184" y="334998"/>
                </a:lnTo>
                <a:lnTo>
                  <a:pt x="1771248" y="331018"/>
                </a:lnTo>
                <a:lnTo>
                  <a:pt x="1734545" y="331018"/>
                </a:lnTo>
                <a:lnTo>
                  <a:pt x="1698574" y="325011"/>
                </a:lnTo>
                <a:close/>
              </a:path>
              <a:path w="1774825" h="359410">
                <a:moveTo>
                  <a:pt x="1703373" y="305703"/>
                </a:moveTo>
                <a:lnTo>
                  <a:pt x="1702201" y="307641"/>
                </a:lnTo>
                <a:lnTo>
                  <a:pt x="1698132" y="323028"/>
                </a:lnTo>
                <a:lnTo>
                  <a:pt x="1698574" y="325011"/>
                </a:lnTo>
                <a:lnTo>
                  <a:pt x="1734545" y="331018"/>
                </a:lnTo>
                <a:lnTo>
                  <a:pt x="1737847" y="311460"/>
                </a:lnTo>
                <a:lnTo>
                  <a:pt x="1703373" y="305703"/>
                </a:lnTo>
                <a:close/>
              </a:path>
              <a:path w="1774825" h="359410">
                <a:moveTo>
                  <a:pt x="1741908" y="283566"/>
                </a:moveTo>
                <a:lnTo>
                  <a:pt x="1729850" y="283727"/>
                </a:lnTo>
                <a:lnTo>
                  <a:pt x="1718752" y="287872"/>
                </a:lnTo>
                <a:lnTo>
                  <a:pt x="1709305" y="295883"/>
                </a:lnTo>
                <a:lnTo>
                  <a:pt x="1703373" y="305703"/>
                </a:lnTo>
                <a:lnTo>
                  <a:pt x="1737847" y="311460"/>
                </a:lnTo>
                <a:lnTo>
                  <a:pt x="1734545" y="331018"/>
                </a:lnTo>
                <a:lnTo>
                  <a:pt x="1771248" y="331018"/>
                </a:lnTo>
                <a:lnTo>
                  <a:pt x="1774276" y="319695"/>
                </a:lnTo>
                <a:lnTo>
                  <a:pt x="1771563" y="307038"/>
                </a:lnTo>
                <a:lnTo>
                  <a:pt x="1764909" y="296176"/>
                </a:lnTo>
                <a:lnTo>
                  <a:pt x="1754975" y="288061"/>
                </a:lnTo>
                <a:lnTo>
                  <a:pt x="1742419" y="283647"/>
                </a:lnTo>
                <a:lnTo>
                  <a:pt x="1741908" y="283566"/>
                </a:lnTo>
                <a:close/>
              </a:path>
              <a:path w="1774825" h="359410">
                <a:moveTo>
                  <a:pt x="75710" y="33878"/>
                </a:moveTo>
                <a:lnTo>
                  <a:pt x="76148" y="35856"/>
                </a:lnTo>
                <a:lnTo>
                  <a:pt x="72077" y="51243"/>
                </a:lnTo>
                <a:lnTo>
                  <a:pt x="70904" y="53184"/>
                </a:lnTo>
                <a:lnTo>
                  <a:pt x="1698574" y="325011"/>
                </a:lnTo>
                <a:lnTo>
                  <a:pt x="1698132" y="323028"/>
                </a:lnTo>
                <a:lnTo>
                  <a:pt x="1702201" y="307641"/>
                </a:lnTo>
                <a:lnTo>
                  <a:pt x="1703373" y="305703"/>
                </a:lnTo>
                <a:lnTo>
                  <a:pt x="75710" y="33878"/>
                </a:lnTo>
                <a:close/>
              </a:path>
              <a:path w="1774825" h="359410">
                <a:moveTo>
                  <a:pt x="43951" y="0"/>
                </a:moveTo>
                <a:lnTo>
                  <a:pt x="4091" y="23889"/>
                </a:lnTo>
                <a:lnTo>
                  <a:pt x="0" y="39192"/>
                </a:lnTo>
                <a:lnTo>
                  <a:pt x="2713" y="51849"/>
                </a:lnTo>
                <a:lnTo>
                  <a:pt x="9366" y="62711"/>
                </a:lnTo>
                <a:lnTo>
                  <a:pt x="19300" y="70826"/>
                </a:lnTo>
                <a:lnTo>
                  <a:pt x="31856" y="75240"/>
                </a:lnTo>
                <a:lnTo>
                  <a:pt x="32372" y="75322"/>
                </a:lnTo>
                <a:lnTo>
                  <a:pt x="44429" y="75159"/>
                </a:lnTo>
                <a:lnTo>
                  <a:pt x="55526" y="71013"/>
                </a:lnTo>
                <a:lnTo>
                  <a:pt x="64973" y="63001"/>
                </a:lnTo>
                <a:lnTo>
                  <a:pt x="70904" y="53184"/>
                </a:lnTo>
                <a:lnTo>
                  <a:pt x="36428" y="47427"/>
                </a:lnTo>
                <a:lnTo>
                  <a:pt x="39730" y="27869"/>
                </a:lnTo>
                <a:lnTo>
                  <a:pt x="74380" y="27869"/>
                </a:lnTo>
                <a:lnTo>
                  <a:pt x="73363" y="23277"/>
                </a:lnTo>
                <a:lnTo>
                  <a:pt x="66650" y="12485"/>
                </a:lnTo>
                <a:lnTo>
                  <a:pt x="56637" y="4413"/>
                </a:lnTo>
                <a:lnTo>
                  <a:pt x="43951" y="0"/>
                </a:lnTo>
                <a:close/>
              </a:path>
              <a:path w="1774825" h="359410">
                <a:moveTo>
                  <a:pt x="39730" y="27869"/>
                </a:moveTo>
                <a:lnTo>
                  <a:pt x="36428" y="47427"/>
                </a:lnTo>
                <a:lnTo>
                  <a:pt x="70904" y="53184"/>
                </a:lnTo>
                <a:lnTo>
                  <a:pt x="72077" y="51243"/>
                </a:lnTo>
                <a:lnTo>
                  <a:pt x="76148" y="35856"/>
                </a:lnTo>
                <a:lnTo>
                  <a:pt x="75710" y="33878"/>
                </a:lnTo>
                <a:lnTo>
                  <a:pt x="39730" y="27869"/>
                </a:lnTo>
                <a:close/>
              </a:path>
              <a:path w="1774825" h="359410">
                <a:moveTo>
                  <a:pt x="74380" y="27869"/>
                </a:moveTo>
                <a:lnTo>
                  <a:pt x="39730" y="27869"/>
                </a:lnTo>
                <a:lnTo>
                  <a:pt x="75710" y="33878"/>
                </a:lnTo>
                <a:lnTo>
                  <a:pt x="74380" y="27869"/>
                </a:lnTo>
                <a:close/>
              </a:path>
            </a:pathLst>
          </a:custGeom>
          <a:solidFill>
            <a:srgbClr val="13C5C2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634559" y="4812628"/>
            <a:ext cx="2349500" cy="336550"/>
          </a:xfrm>
          <a:custGeom>
            <a:avLst/>
            <a:gdLst/>
            <a:ahLst/>
            <a:cxnLst/>
            <a:rect l="l" t="t" r="r" b="b"/>
            <a:pathLst>
              <a:path w="2349500" h="336550">
                <a:moveTo>
                  <a:pt x="2273826" y="304369"/>
                </a:moveTo>
                <a:lnTo>
                  <a:pt x="2300752" y="333065"/>
                </a:lnTo>
                <a:lnTo>
                  <a:pt x="2317539" y="336123"/>
                </a:lnTo>
                <a:lnTo>
                  <a:pt x="2329030" y="331838"/>
                </a:lnTo>
                <a:lnTo>
                  <a:pt x="2338615" y="323616"/>
                </a:lnTo>
                <a:lnTo>
                  <a:pt x="2345547" y="311714"/>
                </a:lnTo>
                <a:lnTo>
                  <a:pt x="2346283" y="308519"/>
                </a:lnTo>
                <a:lnTo>
                  <a:pt x="2309933" y="308519"/>
                </a:lnTo>
                <a:lnTo>
                  <a:pt x="2273826" y="304369"/>
                </a:lnTo>
                <a:close/>
              </a:path>
              <a:path w="2349500" h="336550">
                <a:moveTo>
                  <a:pt x="2276156" y="284704"/>
                </a:moveTo>
                <a:lnTo>
                  <a:pt x="2273128" y="295294"/>
                </a:lnTo>
                <a:lnTo>
                  <a:pt x="2273826" y="304369"/>
                </a:lnTo>
                <a:lnTo>
                  <a:pt x="2309933" y="308519"/>
                </a:lnTo>
                <a:lnTo>
                  <a:pt x="2312092" y="288834"/>
                </a:lnTo>
                <a:lnTo>
                  <a:pt x="2276156" y="284704"/>
                </a:lnTo>
                <a:close/>
              </a:path>
              <a:path w="2349500" h="336550">
                <a:moveTo>
                  <a:pt x="2307942" y="260634"/>
                </a:moveTo>
                <a:lnTo>
                  <a:pt x="2295281" y="263936"/>
                </a:lnTo>
                <a:lnTo>
                  <a:pt x="2284641" y="271258"/>
                </a:lnTo>
                <a:lnTo>
                  <a:pt x="2276948" y="281932"/>
                </a:lnTo>
                <a:lnTo>
                  <a:pt x="2276156" y="284704"/>
                </a:lnTo>
                <a:lnTo>
                  <a:pt x="2312092" y="288834"/>
                </a:lnTo>
                <a:lnTo>
                  <a:pt x="2309933" y="308519"/>
                </a:lnTo>
                <a:lnTo>
                  <a:pt x="2346283" y="308519"/>
                </a:lnTo>
                <a:lnTo>
                  <a:pt x="2349080" y="296385"/>
                </a:lnTo>
                <a:lnTo>
                  <a:pt x="2345964" y="283483"/>
                </a:lnTo>
                <a:lnTo>
                  <a:pt x="2338800" y="272594"/>
                </a:lnTo>
                <a:lnTo>
                  <a:pt x="2328355" y="264696"/>
                </a:lnTo>
                <a:lnTo>
                  <a:pt x="2315394" y="260767"/>
                </a:lnTo>
                <a:lnTo>
                  <a:pt x="2307942" y="260634"/>
                </a:lnTo>
                <a:close/>
              </a:path>
              <a:path w="2349500" h="336550">
                <a:moveTo>
                  <a:pt x="75272" y="31744"/>
                </a:moveTo>
                <a:lnTo>
                  <a:pt x="75985" y="40752"/>
                </a:lnTo>
                <a:lnTo>
                  <a:pt x="72890" y="51418"/>
                </a:lnTo>
                <a:lnTo>
                  <a:pt x="2273826" y="304369"/>
                </a:lnTo>
                <a:lnTo>
                  <a:pt x="2273128" y="295294"/>
                </a:lnTo>
                <a:lnTo>
                  <a:pt x="2276156" y="284704"/>
                </a:lnTo>
                <a:lnTo>
                  <a:pt x="75272" y="31744"/>
                </a:lnTo>
                <a:close/>
              </a:path>
              <a:path w="2349500" h="336550">
                <a:moveTo>
                  <a:pt x="31458" y="0"/>
                </a:moveTo>
                <a:lnTo>
                  <a:pt x="20020" y="4301"/>
                </a:lnTo>
                <a:lnTo>
                  <a:pt x="10464" y="12548"/>
                </a:lnTo>
                <a:lnTo>
                  <a:pt x="3541" y="24493"/>
                </a:lnTo>
                <a:lnTo>
                  <a:pt x="0" y="39892"/>
                </a:lnTo>
                <a:lnTo>
                  <a:pt x="3106" y="52740"/>
                </a:lnTo>
                <a:lnTo>
                  <a:pt x="10265" y="63578"/>
                </a:lnTo>
                <a:lnTo>
                  <a:pt x="20720" y="71437"/>
                </a:lnTo>
                <a:lnTo>
                  <a:pt x="33712" y="75347"/>
                </a:lnTo>
                <a:lnTo>
                  <a:pt x="41171" y="75477"/>
                </a:lnTo>
                <a:lnTo>
                  <a:pt x="53772" y="72161"/>
                </a:lnTo>
                <a:lnTo>
                  <a:pt x="64389" y="64829"/>
                </a:lnTo>
                <a:lnTo>
                  <a:pt x="72101" y="54139"/>
                </a:lnTo>
                <a:lnTo>
                  <a:pt x="72890" y="51418"/>
                </a:lnTo>
                <a:lnTo>
                  <a:pt x="36887" y="47280"/>
                </a:lnTo>
                <a:lnTo>
                  <a:pt x="39173" y="27595"/>
                </a:lnTo>
                <a:lnTo>
                  <a:pt x="74453" y="27595"/>
                </a:lnTo>
                <a:lnTo>
                  <a:pt x="70098" y="18178"/>
                </a:lnTo>
                <a:lnTo>
                  <a:pt x="61168" y="9347"/>
                </a:lnTo>
                <a:lnTo>
                  <a:pt x="48280" y="3060"/>
                </a:lnTo>
                <a:lnTo>
                  <a:pt x="31458" y="0"/>
                </a:lnTo>
                <a:close/>
              </a:path>
              <a:path w="2349500" h="336550">
                <a:moveTo>
                  <a:pt x="39173" y="27595"/>
                </a:moveTo>
                <a:lnTo>
                  <a:pt x="36887" y="47280"/>
                </a:lnTo>
                <a:lnTo>
                  <a:pt x="72890" y="51418"/>
                </a:lnTo>
                <a:lnTo>
                  <a:pt x="75985" y="40752"/>
                </a:lnTo>
                <a:lnTo>
                  <a:pt x="75272" y="31744"/>
                </a:lnTo>
                <a:lnTo>
                  <a:pt x="39173" y="27595"/>
                </a:lnTo>
                <a:close/>
              </a:path>
              <a:path w="2349500" h="336550">
                <a:moveTo>
                  <a:pt x="74453" y="27595"/>
                </a:moveTo>
                <a:lnTo>
                  <a:pt x="39173" y="27595"/>
                </a:lnTo>
                <a:lnTo>
                  <a:pt x="75272" y="31744"/>
                </a:lnTo>
                <a:lnTo>
                  <a:pt x="75045" y="28874"/>
                </a:lnTo>
                <a:lnTo>
                  <a:pt x="74453" y="27595"/>
                </a:lnTo>
                <a:close/>
              </a:path>
            </a:pathLst>
          </a:custGeom>
          <a:solidFill>
            <a:srgbClr val="60E74F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870197" y="3589782"/>
            <a:ext cx="7672070" cy="2216150"/>
          </a:xfrm>
          <a:custGeom>
            <a:avLst/>
            <a:gdLst/>
            <a:ahLst/>
            <a:cxnLst/>
            <a:rect l="l" t="t" r="r" b="b"/>
            <a:pathLst>
              <a:path w="7672070" h="2216150">
                <a:moveTo>
                  <a:pt x="0" y="369315"/>
                </a:moveTo>
                <a:lnTo>
                  <a:pt x="4833" y="309412"/>
                </a:lnTo>
                <a:lnTo>
                  <a:pt x="18828" y="252585"/>
                </a:lnTo>
                <a:lnTo>
                  <a:pt x="41223" y="199596"/>
                </a:lnTo>
                <a:lnTo>
                  <a:pt x="71258" y="151205"/>
                </a:lnTo>
                <a:lnTo>
                  <a:pt x="108172" y="108172"/>
                </a:lnTo>
                <a:lnTo>
                  <a:pt x="151205" y="71258"/>
                </a:lnTo>
                <a:lnTo>
                  <a:pt x="199596" y="41223"/>
                </a:lnTo>
                <a:lnTo>
                  <a:pt x="252585" y="18828"/>
                </a:lnTo>
                <a:lnTo>
                  <a:pt x="309412" y="4833"/>
                </a:lnTo>
                <a:lnTo>
                  <a:pt x="369315" y="0"/>
                </a:lnTo>
                <a:lnTo>
                  <a:pt x="7302500" y="0"/>
                </a:lnTo>
                <a:lnTo>
                  <a:pt x="7362403" y="4833"/>
                </a:lnTo>
                <a:lnTo>
                  <a:pt x="7419230" y="18828"/>
                </a:lnTo>
                <a:lnTo>
                  <a:pt x="7472219" y="41223"/>
                </a:lnTo>
                <a:lnTo>
                  <a:pt x="7520610" y="71258"/>
                </a:lnTo>
                <a:lnTo>
                  <a:pt x="7563643" y="108172"/>
                </a:lnTo>
                <a:lnTo>
                  <a:pt x="7600557" y="151205"/>
                </a:lnTo>
                <a:lnTo>
                  <a:pt x="7630592" y="199596"/>
                </a:lnTo>
                <a:lnTo>
                  <a:pt x="7652987" y="252585"/>
                </a:lnTo>
                <a:lnTo>
                  <a:pt x="7666982" y="309412"/>
                </a:lnTo>
                <a:lnTo>
                  <a:pt x="7671816" y="369315"/>
                </a:lnTo>
                <a:lnTo>
                  <a:pt x="7671816" y="1846579"/>
                </a:lnTo>
                <a:lnTo>
                  <a:pt x="7666982" y="1906483"/>
                </a:lnTo>
                <a:lnTo>
                  <a:pt x="7652987" y="1963310"/>
                </a:lnTo>
                <a:lnTo>
                  <a:pt x="7630592" y="2016299"/>
                </a:lnTo>
                <a:lnTo>
                  <a:pt x="7600557" y="2064690"/>
                </a:lnTo>
                <a:lnTo>
                  <a:pt x="7563643" y="2107723"/>
                </a:lnTo>
                <a:lnTo>
                  <a:pt x="7520610" y="2144637"/>
                </a:lnTo>
                <a:lnTo>
                  <a:pt x="7472219" y="2174672"/>
                </a:lnTo>
                <a:lnTo>
                  <a:pt x="7419230" y="2197067"/>
                </a:lnTo>
                <a:lnTo>
                  <a:pt x="7362403" y="2211062"/>
                </a:lnTo>
                <a:lnTo>
                  <a:pt x="7302500" y="2215895"/>
                </a:lnTo>
                <a:lnTo>
                  <a:pt x="369315" y="2215895"/>
                </a:lnTo>
                <a:lnTo>
                  <a:pt x="309412" y="2211062"/>
                </a:lnTo>
                <a:lnTo>
                  <a:pt x="252585" y="2197067"/>
                </a:lnTo>
                <a:lnTo>
                  <a:pt x="199596" y="2174672"/>
                </a:lnTo>
                <a:lnTo>
                  <a:pt x="151205" y="2144637"/>
                </a:lnTo>
                <a:lnTo>
                  <a:pt x="108172" y="2107723"/>
                </a:lnTo>
                <a:lnTo>
                  <a:pt x="71258" y="2064690"/>
                </a:lnTo>
                <a:lnTo>
                  <a:pt x="41223" y="2016299"/>
                </a:lnTo>
                <a:lnTo>
                  <a:pt x="18828" y="1963310"/>
                </a:lnTo>
                <a:lnTo>
                  <a:pt x="4833" y="1906483"/>
                </a:lnTo>
                <a:lnTo>
                  <a:pt x="0" y="1846579"/>
                </a:lnTo>
                <a:lnTo>
                  <a:pt x="0" y="369315"/>
                </a:lnTo>
                <a:close/>
              </a:path>
            </a:pathLst>
          </a:custGeom>
          <a:ln w="381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323323" y="4881852"/>
            <a:ext cx="1863725" cy="743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85"/>
              </a:lnSpc>
            </a:pPr>
            <a:r>
              <a:rPr sz="2500" b="1" spc="-9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全球市场总量</a:t>
            </a:r>
            <a:endParaRPr sz="2500">
              <a:latin typeface="微软雅黑" panose="020B0503020204020204" pitchFamily="34" charset="-122"/>
              <a:ea typeface="微软雅黑" panose="020B0503020204020204" pitchFamily="34" charset="-122"/>
              <a:cs typeface="Microsoft JhengHei"/>
            </a:endParaRPr>
          </a:p>
          <a:p>
            <a:pPr marL="12700">
              <a:lnSpc>
                <a:spcPts val="2885"/>
              </a:lnSpc>
            </a:pPr>
            <a:r>
              <a:rPr sz="2500" b="1" spc="-9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约</a:t>
            </a:r>
            <a:r>
              <a:rPr sz="2400" b="1" i="1" spc="-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44</a:t>
            </a:r>
            <a:r>
              <a:rPr sz="2500" b="1" spc="-9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亿元</a:t>
            </a:r>
            <a:endParaRPr sz="2500">
              <a:latin typeface="微软雅黑" panose="020B0503020204020204" pitchFamily="34" charset="-122"/>
              <a:ea typeface="微软雅黑" panose="020B0503020204020204" pitchFamily="34" charset="-122"/>
              <a:cs typeface="Microsoft JhengHe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440923" y="5041391"/>
            <a:ext cx="1525524" cy="1533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0467340" y="5067680"/>
            <a:ext cx="1418590" cy="1426210"/>
          </a:xfrm>
          <a:custGeom>
            <a:avLst/>
            <a:gdLst/>
            <a:ahLst/>
            <a:cxnLst/>
            <a:rect l="l" t="t" r="r" b="b"/>
            <a:pathLst>
              <a:path w="1418590" h="1426210">
                <a:moveTo>
                  <a:pt x="1041273" y="0"/>
                </a:moveTo>
                <a:lnTo>
                  <a:pt x="391921" y="374142"/>
                </a:lnTo>
                <a:lnTo>
                  <a:pt x="605789" y="382397"/>
                </a:lnTo>
                <a:lnTo>
                  <a:pt x="575055" y="451739"/>
                </a:lnTo>
                <a:lnTo>
                  <a:pt x="538431" y="517463"/>
                </a:lnTo>
                <a:lnTo>
                  <a:pt x="518103" y="549710"/>
                </a:lnTo>
                <a:lnTo>
                  <a:pt x="496474" y="581501"/>
                </a:lnTo>
                <a:lnTo>
                  <a:pt x="473577" y="612804"/>
                </a:lnTo>
                <a:lnTo>
                  <a:pt x="449443" y="643584"/>
                </a:lnTo>
                <a:lnTo>
                  <a:pt x="424107" y="673806"/>
                </a:lnTo>
                <a:lnTo>
                  <a:pt x="397599" y="703439"/>
                </a:lnTo>
                <a:lnTo>
                  <a:pt x="369953" y="732447"/>
                </a:lnTo>
                <a:lnTo>
                  <a:pt x="341201" y="760796"/>
                </a:lnTo>
                <a:lnTo>
                  <a:pt x="311375" y="788454"/>
                </a:lnTo>
                <a:lnTo>
                  <a:pt x="280509" y="815385"/>
                </a:lnTo>
                <a:lnTo>
                  <a:pt x="248634" y="841557"/>
                </a:lnTo>
                <a:lnTo>
                  <a:pt x="215783" y="866935"/>
                </a:lnTo>
                <a:lnTo>
                  <a:pt x="181989" y="891486"/>
                </a:lnTo>
                <a:lnTo>
                  <a:pt x="147283" y="915176"/>
                </a:lnTo>
                <a:lnTo>
                  <a:pt x="111699" y="937970"/>
                </a:lnTo>
                <a:lnTo>
                  <a:pt x="75268" y="959836"/>
                </a:lnTo>
                <a:lnTo>
                  <a:pt x="38025" y="980739"/>
                </a:lnTo>
                <a:lnTo>
                  <a:pt x="0" y="1000645"/>
                </a:lnTo>
                <a:lnTo>
                  <a:pt x="214756" y="1425981"/>
                </a:lnTo>
                <a:lnTo>
                  <a:pt x="275735" y="1394069"/>
                </a:lnTo>
                <a:lnTo>
                  <a:pt x="335457" y="1360559"/>
                </a:lnTo>
                <a:lnTo>
                  <a:pt x="393872" y="1325506"/>
                </a:lnTo>
                <a:lnTo>
                  <a:pt x="450928" y="1288964"/>
                </a:lnTo>
                <a:lnTo>
                  <a:pt x="506573" y="1250987"/>
                </a:lnTo>
                <a:lnTo>
                  <a:pt x="560755" y="1211629"/>
                </a:lnTo>
                <a:lnTo>
                  <a:pt x="613423" y="1170945"/>
                </a:lnTo>
                <a:lnTo>
                  <a:pt x="664525" y="1128988"/>
                </a:lnTo>
                <a:lnTo>
                  <a:pt x="714010" y="1085812"/>
                </a:lnTo>
                <a:lnTo>
                  <a:pt x="761825" y="1041473"/>
                </a:lnTo>
                <a:lnTo>
                  <a:pt x="807919" y="996023"/>
                </a:lnTo>
                <a:lnTo>
                  <a:pt x="852240" y="949517"/>
                </a:lnTo>
                <a:lnTo>
                  <a:pt x="894736" y="902010"/>
                </a:lnTo>
                <a:lnTo>
                  <a:pt x="935356" y="853555"/>
                </a:lnTo>
                <a:lnTo>
                  <a:pt x="974048" y="804207"/>
                </a:lnTo>
                <a:lnTo>
                  <a:pt x="1010760" y="754019"/>
                </a:lnTo>
                <a:lnTo>
                  <a:pt x="1045441" y="703047"/>
                </a:lnTo>
                <a:lnTo>
                  <a:pt x="1078038" y="651343"/>
                </a:lnTo>
                <a:lnTo>
                  <a:pt x="1108501" y="598963"/>
                </a:lnTo>
                <a:lnTo>
                  <a:pt x="1136777" y="545960"/>
                </a:lnTo>
                <a:lnTo>
                  <a:pt x="1199006" y="405257"/>
                </a:lnTo>
                <a:lnTo>
                  <a:pt x="1410819" y="405257"/>
                </a:lnTo>
                <a:lnTo>
                  <a:pt x="1041273" y="0"/>
                </a:lnTo>
                <a:close/>
              </a:path>
              <a:path w="1418590" h="1426210">
                <a:moveTo>
                  <a:pt x="1410819" y="405257"/>
                </a:moveTo>
                <a:lnTo>
                  <a:pt x="1199006" y="405257"/>
                </a:lnTo>
                <a:lnTo>
                  <a:pt x="1418462" y="413639"/>
                </a:lnTo>
                <a:lnTo>
                  <a:pt x="1410819" y="405257"/>
                </a:lnTo>
                <a:close/>
              </a:path>
            </a:pathLst>
          </a:custGeom>
          <a:solidFill>
            <a:srgbClr val="F84853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242293" y="5330406"/>
            <a:ext cx="63563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i="1" spc="-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20%</a:t>
            </a:r>
            <a:endParaRPr sz="240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05612" y="973836"/>
            <a:ext cx="789432" cy="789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91718" y="1059941"/>
            <a:ext cx="617220" cy="617220"/>
          </a:xfrm>
          <a:custGeom>
            <a:avLst/>
            <a:gdLst/>
            <a:ahLst/>
            <a:cxnLst/>
            <a:rect l="l" t="t" r="r" b="b"/>
            <a:pathLst>
              <a:path w="617219" h="617219">
                <a:moveTo>
                  <a:pt x="308609" y="0"/>
                </a:moveTo>
                <a:lnTo>
                  <a:pt x="258550" y="4039"/>
                </a:lnTo>
                <a:lnTo>
                  <a:pt x="211063" y="15733"/>
                </a:lnTo>
                <a:lnTo>
                  <a:pt x="166783" y="34447"/>
                </a:lnTo>
                <a:lnTo>
                  <a:pt x="126346" y="59545"/>
                </a:lnTo>
                <a:lnTo>
                  <a:pt x="90387" y="90392"/>
                </a:lnTo>
                <a:lnTo>
                  <a:pt x="59542" y="126351"/>
                </a:lnTo>
                <a:lnTo>
                  <a:pt x="34445" y="166788"/>
                </a:lnTo>
                <a:lnTo>
                  <a:pt x="15732" y="211067"/>
                </a:lnTo>
                <a:lnTo>
                  <a:pt x="4039" y="258553"/>
                </a:lnTo>
                <a:lnTo>
                  <a:pt x="0" y="308610"/>
                </a:lnTo>
                <a:lnTo>
                  <a:pt x="1022" y="333919"/>
                </a:lnTo>
                <a:lnTo>
                  <a:pt x="8968" y="382770"/>
                </a:lnTo>
                <a:lnTo>
                  <a:pt x="24251" y="428732"/>
                </a:lnTo>
                <a:lnTo>
                  <a:pt x="46235" y="471169"/>
                </a:lnTo>
                <a:lnTo>
                  <a:pt x="74285" y="509447"/>
                </a:lnTo>
                <a:lnTo>
                  <a:pt x="107767" y="542929"/>
                </a:lnTo>
                <a:lnTo>
                  <a:pt x="146044" y="570981"/>
                </a:lnTo>
                <a:lnTo>
                  <a:pt x="188482" y="592966"/>
                </a:lnTo>
                <a:lnTo>
                  <a:pt x="234445" y="608250"/>
                </a:lnTo>
                <a:lnTo>
                  <a:pt x="283298" y="616196"/>
                </a:lnTo>
                <a:lnTo>
                  <a:pt x="308609" y="617220"/>
                </a:lnTo>
                <a:lnTo>
                  <a:pt x="333919" y="616196"/>
                </a:lnTo>
                <a:lnTo>
                  <a:pt x="382770" y="608250"/>
                </a:lnTo>
                <a:lnTo>
                  <a:pt x="428732" y="592966"/>
                </a:lnTo>
                <a:lnTo>
                  <a:pt x="471169" y="570981"/>
                </a:lnTo>
                <a:lnTo>
                  <a:pt x="509447" y="542929"/>
                </a:lnTo>
                <a:lnTo>
                  <a:pt x="542929" y="509447"/>
                </a:lnTo>
                <a:lnTo>
                  <a:pt x="570981" y="471169"/>
                </a:lnTo>
                <a:lnTo>
                  <a:pt x="592966" y="428732"/>
                </a:lnTo>
                <a:lnTo>
                  <a:pt x="608250" y="382770"/>
                </a:lnTo>
                <a:lnTo>
                  <a:pt x="616196" y="333919"/>
                </a:lnTo>
                <a:lnTo>
                  <a:pt x="617219" y="308610"/>
                </a:lnTo>
                <a:lnTo>
                  <a:pt x="616196" y="283300"/>
                </a:lnTo>
                <a:lnTo>
                  <a:pt x="608250" y="234449"/>
                </a:lnTo>
                <a:lnTo>
                  <a:pt x="592966" y="188487"/>
                </a:lnTo>
                <a:lnTo>
                  <a:pt x="570981" y="146050"/>
                </a:lnTo>
                <a:lnTo>
                  <a:pt x="542929" y="107772"/>
                </a:lnTo>
                <a:lnTo>
                  <a:pt x="509447" y="74290"/>
                </a:lnTo>
                <a:lnTo>
                  <a:pt x="471169" y="46238"/>
                </a:lnTo>
                <a:lnTo>
                  <a:pt x="428732" y="24253"/>
                </a:lnTo>
                <a:lnTo>
                  <a:pt x="382770" y="8969"/>
                </a:lnTo>
                <a:lnTo>
                  <a:pt x="333919" y="1023"/>
                </a:lnTo>
                <a:lnTo>
                  <a:pt x="308609" y="0"/>
                </a:lnTo>
                <a:close/>
              </a:path>
            </a:pathLst>
          </a:custGeom>
          <a:solidFill>
            <a:srgbClr val="C00511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91718" y="1059941"/>
            <a:ext cx="617220" cy="617220"/>
          </a:xfrm>
          <a:custGeom>
            <a:avLst/>
            <a:gdLst/>
            <a:ahLst/>
            <a:cxnLst/>
            <a:rect l="l" t="t" r="r" b="b"/>
            <a:pathLst>
              <a:path w="617219" h="617219">
                <a:moveTo>
                  <a:pt x="0" y="308610"/>
                </a:moveTo>
                <a:lnTo>
                  <a:pt x="4039" y="258553"/>
                </a:lnTo>
                <a:lnTo>
                  <a:pt x="15732" y="211067"/>
                </a:lnTo>
                <a:lnTo>
                  <a:pt x="34445" y="166788"/>
                </a:lnTo>
                <a:lnTo>
                  <a:pt x="59542" y="126351"/>
                </a:lnTo>
                <a:lnTo>
                  <a:pt x="90387" y="90392"/>
                </a:lnTo>
                <a:lnTo>
                  <a:pt x="126346" y="59545"/>
                </a:lnTo>
                <a:lnTo>
                  <a:pt x="166783" y="34447"/>
                </a:lnTo>
                <a:lnTo>
                  <a:pt x="211063" y="15733"/>
                </a:lnTo>
                <a:lnTo>
                  <a:pt x="258550" y="4039"/>
                </a:lnTo>
                <a:lnTo>
                  <a:pt x="308609" y="0"/>
                </a:lnTo>
                <a:lnTo>
                  <a:pt x="333919" y="1023"/>
                </a:lnTo>
                <a:lnTo>
                  <a:pt x="382770" y="8969"/>
                </a:lnTo>
                <a:lnTo>
                  <a:pt x="428732" y="24253"/>
                </a:lnTo>
                <a:lnTo>
                  <a:pt x="471169" y="46238"/>
                </a:lnTo>
                <a:lnTo>
                  <a:pt x="509447" y="74290"/>
                </a:lnTo>
                <a:lnTo>
                  <a:pt x="542929" y="107772"/>
                </a:lnTo>
                <a:lnTo>
                  <a:pt x="570981" y="146050"/>
                </a:lnTo>
                <a:lnTo>
                  <a:pt x="592966" y="188487"/>
                </a:lnTo>
                <a:lnTo>
                  <a:pt x="608250" y="234449"/>
                </a:lnTo>
                <a:lnTo>
                  <a:pt x="616196" y="283300"/>
                </a:lnTo>
                <a:lnTo>
                  <a:pt x="617219" y="308610"/>
                </a:lnTo>
                <a:lnTo>
                  <a:pt x="616196" y="333919"/>
                </a:lnTo>
                <a:lnTo>
                  <a:pt x="608250" y="382770"/>
                </a:lnTo>
                <a:lnTo>
                  <a:pt x="592966" y="428732"/>
                </a:lnTo>
                <a:lnTo>
                  <a:pt x="570981" y="471169"/>
                </a:lnTo>
                <a:lnTo>
                  <a:pt x="542929" y="509447"/>
                </a:lnTo>
                <a:lnTo>
                  <a:pt x="509447" y="542929"/>
                </a:lnTo>
                <a:lnTo>
                  <a:pt x="471169" y="570981"/>
                </a:lnTo>
                <a:lnTo>
                  <a:pt x="428732" y="592966"/>
                </a:lnTo>
                <a:lnTo>
                  <a:pt x="382770" y="608250"/>
                </a:lnTo>
                <a:lnTo>
                  <a:pt x="333919" y="616196"/>
                </a:lnTo>
                <a:lnTo>
                  <a:pt x="308609" y="617220"/>
                </a:lnTo>
                <a:lnTo>
                  <a:pt x="283298" y="616196"/>
                </a:lnTo>
                <a:lnTo>
                  <a:pt x="234445" y="608250"/>
                </a:lnTo>
                <a:lnTo>
                  <a:pt x="188482" y="592966"/>
                </a:lnTo>
                <a:lnTo>
                  <a:pt x="146044" y="570981"/>
                </a:lnTo>
                <a:lnTo>
                  <a:pt x="107767" y="542929"/>
                </a:lnTo>
                <a:lnTo>
                  <a:pt x="74285" y="509447"/>
                </a:lnTo>
                <a:lnTo>
                  <a:pt x="46235" y="471169"/>
                </a:lnTo>
                <a:lnTo>
                  <a:pt x="24251" y="428732"/>
                </a:lnTo>
                <a:lnTo>
                  <a:pt x="8968" y="382770"/>
                </a:lnTo>
                <a:lnTo>
                  <a:pt x="1022" y="333919"/>
                </a:lnTo>
                <a:lnTo>
                  <a:pt x="0" y="30861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94663" y="1214781"/>
            <a:ext cx="20891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/>
              </a:rPr>
              <a:t>1</a:t>
            </a:r>
            <a:endParaRPr sz="2400">
              <a:latin typeface="微软雅黑" panose="020B0503020204020204" pitchFamily="34" charset="-122"/>
              <a:ea typeface="微软雅黑" panose="020B0503020204020204" pitchFamily="34" charset="-122"/>
              <a:cs typeface="Courier New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604263" y="1219604"/>
            <a:ext cx="540613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应用于集成电路领域的钨</a:t>
            </a:r>
            <a:r>
              <a:rPr sz="2800" b="1" spc="-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/</a:t>
            </a:r>
            <a:r>
              <a:rPr sz="2800" b="1" spc="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钽靶</a:t>
            </a:r>
            <a:endParaRPr sz="2800" dirty="0">
              <a:latin typeface="微软雅黑" panose="020B0503020204020204" pitchFamily="34" charset="-122"/>
              <a:ea typeface="微软雅黑" panose="020B0503020204020204" pitchFamily="34" charset="-122"/>
              <a:cs typeface="Microsoft JhengHe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260908" y="234947"/>
            <a:ext cx="1098138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CN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r>
              <a:rPr lang="zh-CN" altLang="en-US" spc="5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市场需求</a:t>
            </a:r>
            <a:endParaRPr spc="-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42293" y="4082191"/>
            <a:ext cx="63563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i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20%</a:t>
            </a:r>
            <a:endParaRPr sz="2400" b="1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2803" y="1125624"/>
            <a:ext cx="7691755" cy="26015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300"/>
              </a:lnSpc>
            </a:pPr>
            <a:r>
              <a:rPr sz="2800" b="1" spc="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应用于平板显示器、太阳能等</a:t>
            </a:r>
            <a:r>
              <a:rPr sz="2800" b="1" spc="1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领</a:t>
            </a:r>
            <a:r>
              <a:rPr sz="2800" b="1" spc="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域的</a:t>
            </a:r>
            <a:r>
              <a:rPr sz="2800" b="1" spc="1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钨</a:t>
            </a:r>
            <a:r>
              <a:rPr sz="2800" b="1" spc="-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/</a:t>
            </a:r>
            <a:r>
              <a:rPr sz="2800" b="1" spc="1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钽靶 </a:t>
            </a:r>
            <a:r>
              <a:rPr sz="2800" b="1" spc="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全球钨靶市场总量：</a:t>
            </a:r>
            <a:r>
              <a:rPr sz="2800" b="1" spc="-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3.</a:t>
            </a:r>
            <a:r>
              <a:rPr sz="2800" b="1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02</a:t>
            </a:r>
            <a:r>
              <a:rPr sz="2800" b="1" spc="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亿美元，</a:t>
            </a:r>
            <a:r>
              <a:rPr sz="2800" b="1" spc="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约</a:t>
            </a:r>
            <a:r>
              <a:rPr sz="2800" b="1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21</a:t>
            </a:r>
            <a:r>
              <a:rPr sz="2800" b="1" spc="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亿</a:t>
            </a:r>
            <a:r>
              <a:rPr sz="3200" b="1" spc="1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人民币 </a:t>
            </a:r>
            <a:r>
              <a:rPr sz="2800" b="1" spc="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全球钽靶市场总量：</a:t>
            </a:r>
            <a:r>
              <a:rPr sz="2800" b="1" spc="-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3.</a:t>
            </a:r>
            <a:r>
              <a:rPr sz="2800" b="1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62</a:t>
            </a:r>
            <a:r>
              <a:rPr sz="2800" b="1" spc="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亿美元，</a:t>
            </a:r>
            <a:r>
              <a:rPr sz="2800" b="1" spc="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约</a:t>
            </a:r>
            <a:r>
              <a:rPr sz="2800" b="1" spc="-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2</a:t>
            </a:r>
            <a:r>
              <a:rPr sz="2800" b="1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5</a:t>
            </a:r>
            <a:r>
              <a:rPr sz="2800" b="1" spc="-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.</a:t>
            </a:r>
            <a:r>
              <a:rPr sz="2800" b="1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4</a:t>
            </a:r>
            <a:r>
              <a:rPr sz="2800" b="1" spc="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亿人民币</a:t>
            </a:r>
            <a:endParaRPr sz="2800" b="1">
              <a:latin typeface="微软雅黑" panose="020B0503020204020204" pitchFamily="34" charset="-122"/>
              <a:ea typeface="微软雅黑" panose="020B0503020204020204" pitchFamily="34" charset="-122"/>
              <a:cs typeface="Microsoft JhengHe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8640" y="946403"/>
            <a:ext cx="787908" cy="790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4745" y="1032510"/>
            <a:ext cx="615950" cy="619125"/>
          </a:xfrm>
          <a:custGeom>
            <a:avLst/>
            <a:gdLst/>
            <a:ahLst/>
            <a:cxnLst/>
            <a:rect l="l" t="t" r="r" b="b"/>
            <a:pathLst>
              <a:path w="615950" h="619125">
                <a:moveTo>
                  <a:pt x="307848" y="0"/>
                </a:moveTo>
                <a:lnTo>
                  <a:pt x="257914" y="4050"/>
                </a:lnTo>
                <a:lnTo>
                  <a:pt x="210546" y="15776"/>
                </a:lnTo>
                <a:lnTo>
                  <a:pt x="166376" y="34540"/>
                </a:lnTo>
                <a:lnTo>
                  <a:pt x="126039" y="59704"/>
                </a:lnTo>
                <a:lnTo>
                  <a:pt x="90168" y="90630"/>
                </a:lnTo>
                <a:lnTo>
                  <a:pt x="59398" y="126680"/>
                </a:lnTo>
                <a:lnTo>
                  <a:pt x="34362" y="167218"/>
                </a:lnTo>
                <a:lnTo>
                  <a:pt x="15694" y="211604"/>
                </a:lnTo>
                <a:lnTo>
                  <a:pt x="4029" y="259201"/>
                </a:lnTo>
                <a:lnTo>
                  <a:pt x="0" y="309372"/>
                </a:lnTo>
                <a:lnTo>
                  <a:pt x="1020" y="334739"/>
                </a:lnTo>
                <a:lnTo>
                  <a:pt x="8947" y="383702"/>
                </a:lnTo>
                <a:lnTo>
                  <a:pt x="24192" y="429773"/>
                </a:lnTo>
                <a:lnTo>
                  <a:pt x="46123" y="472315"/>
                </a:lnTo>
                <a:lnTo>
                  <a:pt x="74106" y="510689"/>
                </a:lnTo>
                <a:lnTo>
                  <a:pt x="107505" y="544257"/>
                </a:lnTo>
                <a:lnTo>
                  <a:pt x="145688" y="572381"/>
                </a:lnTo>
                <a:lnTo>
                  <a:pt x="188021" y="594425"/>
                </a:lnTo>
                <a:lnTo>
                  <a:pt x="233870" y="609750"/>
                </a:lnTo>
                <a:lnTo>
                  <a:pt x="282600" y="617718"/>
                </a:lnTo>
                <a:lnTo>
                  <a:pt x="307848" y="618743"/>
                </a:lnTo>
                <a:lnTo>
                  <a:pt x="333095" y="617718"/>
                </a:lnTo>
                <a:lnTo>
                  <a:pt x="381825" y="609750"/>
                </a:lnTo>
                <a:lnTo>
                  <a:pt x="427674" y="594425"/>
                </a:lnTo>
                <a:lnTo>
                  <a:pt x="470007" y="572381"/>
                </a:lnTo>
                <a:lnTo>
                  <a:pt x="508190" y="544257"/>
                </a:lnTo>
                <a:lnTo>
                  <a:pt x="541589" y="510689"/>
                </a:lnTo>
                <a:lnTo>
                  <a:pt x="569572" y="472315"/>
                </a:lnTo>
                <a:lnTo>
                  <a:pt x="591503" y="429773"/>
                </a:lnTo>
                <a:lnTo>
                  <a:pt x="606748" y="383702"/>
                </a:lnTo>
                <a:lnTo>
                  <a:pt x="614675" y="334739"/>
                </a:lnTo>
                <a:lnTo>
                  <a:pt x="615696" y="309372"/>
                </a:lnTo>
                <a:lnTo>
                  <a:pt x="614675" y="284004"/>
                </a:lnTo>
                <a:lnTo>
                  <a:pt x="606748" y="235041"/>
                </a:lnTo>
                <a:lnTo>
                  <a:pt x="591503" y="188970"/>
                </a:lnTo>
                <a:lnTo>
                  <a:pt x="569572" y="146428"/>
                </a:lnTo>
                <a:lnTo>
                  <a:pt x="541589" y="108054"/>
                </a:lnTo>
                <a:lnTo>
                  <a:pt x="508190" y="74486"/>
                </a:lnTo>
                <a:lnTo>
                  <a:pt x="470007" y="46362"/>
                </a:lnTo>
                <a:lnTo>
                  <a:pt x="427674" y="24318"/>
                </a:lnTo>
                <a:lnTo>
                  <a:pt x="381825" y="8993"/>
                </a:lnTo>
                <a:lnTo>
                  <a:pt x="333095" y="1025"/>
                </a:lnTo>
                <a:lnTo>
                  <a:pt x="307848" y="0"/>
                </a:lnTo>
                <a:close/>
              </a:path>
            </a:pathLst>
          </a:custGeom>
          <a:solidFill>
            <a:srgbClr val="C00511"/>
          </a:solidFill>
        </p:spPr>
        <p:txBody>
          <a:bodyPr wrap="square" lIns="0" tIns="0" rIns="0" bIns="0" rtlCol="0"/>
          <a:lstStyle/>
          <a:p>
            <a:endParaRPr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34745" y="1032510"/>
            <a:ext cx="615950" cy="619125"/>
          </a:xfrm>
          <a:custGeom>
            <a:avLst/>
            <a:gdLst/>
            <a:ahLst/>
            <a:cxnLst/>
            <a:rect l="l" t="t" r="r" b="b"/>
            <a:pathLst>
              <a:path w="615950" h="619125">
                <a:moveTo>
                  <a:pt x="0" y="309372"/>
                </a:moveTo>
                <a:lnTo>
                  <a:pt x="4029" y="259201"/>
                </a:lnTo>
                <a:lnTo>
                  <a:pt x="15694" y="211604"/>
                </a:lnTo>
                <a:lnTo>
                  <a:pt x="34362" y="167218"/>
                </a:lnTo>
                <a:lnTo>
                  <a:pt x="59398" y="126680"/>
                </a:lnTo>
                <a:lnTo>
                  <a:pt x="90168" y="90630"/>
                </a:lnTo>
                <a:lnTo>
                  <a:pt x="126039" y="59704"/>
                </a:lnTo>
                <a:lnTo>
                  <a:pt x="166376" y="34540"/>
                </a:lnTo>
                <a:lnTo>
                  <a:pt x="210546" y="15776"/>
                </a:lnTo>
                <a:lnTo>
                  <a:pt x="257914" y="4050"/>
                </a:lnTo>
                <a:lnTo>
                  <a:pt x="307848" y="0"/>
                </a:lnTo>
                <a:lnTo>
                  <a:pt x="333095" y="1025"/>
                </a:lnTo>
                <a:lnTo>
                  <a:pt x="381825" y="8993"/>
                </a:lnTo>
                <a:lnTo>
                  <a:pt x="427674" y="24318"/>
                </a:lnTo>
                <a:lnTo>
                  <a:pt x="470007" y="46362"/>
                </a:lnTo>
                <a:lnTo>
                  <a:pt x="508190" y="74486"/>
                </a:lnTo>
                <a:lnTo>
                  <a:pt x="541589" y="108054"/>
                </a:lnTo>
                <a:lnTo>
                  <a:pt x="569572" y="146428"/>
                </a:lnTo>
                <a:lnTo>
                  <a:pt x="591503" y="188970"/>
                </a:lnTo>
                <a:lnTo>
                  <a:pt x="606748" y="235041"/>
                </a:lnTo>
                <a:lnTo>
                  <a:pt x="614675" y="284004"/>
                </a:lnTo>
                <a:lnTo>
                  <a:pt x="615696" y="309372"/>
                </a:lnTo>
                <a:lnTo>
                  <a:pt x="614675" y="334739"/>
                </a:lnTo>
                <a:lnTo>
                  <a:pt x="606748" y="383702"/>
                </a:lnTo>
                <a:lnTo>
                  <a:pt x="591503" y="429773"/>
                </a:lnTo>
                <a:lnTo>
                  <a:pt x="569572" y="472315"/>
                </a:lnTo>
                <a:lnTo>
                  <a:pt x="541589" y="510689"/>
                </a:lnTo>
                <a:lnTo>
                  <a:pt x="508190" y="544257"/>
                </a:lnTo>
                <a:lnTo>
                  <a:pt x="470007" y="572381"/>
                </a:lnTo>
                <a:lnTo>
                  <a:pt x="427674" y="594425"/>
                </a:lnTo>
                <a:lnTo>
                  <a:pt x="381825" y="609750"/>
                </a:lnTo>
                <a:lnTo>
                  <a:pt x="333095" y="617718"/>
                </a:lnTo>
                <a:lnTo>
                  <a:pt x="307848" y="618743"/>
                </a:lnTo>
                <a:lnTo>
                  <a:pt x="282600" y="617718"/>
                </a:lnTo>
                <a:lnTo>
                  <a:pt x="233870" y="609750"/>
                </a:lnTo>
                <a:lnTo>
                  <a:pt x="188021" y="594425"/>
                </a:lnTo>
                <a:lnTo>
                  <a:pt x="145688" y="572381"/>
                </a:lnTo>
                <a:lnTo>
                  <a:pt x="107505" y="544257"/>
                </a:lnTo>
                <a:lnTo>
                  <a:pt x="74106" y="510689"/>
                </a:lnTo>
                <a:lnTo>
                  <a:pt x="46123" y="472315"/>
                </a:lnTo>
                <a:lnTo>
                  <a:pt x="24192" y="429773"/>
                </a:lnTo>
                <a:lnTo>
                  <a:pt x="8947" y="383702"/>
                </a:lnTo>
                <a:lnTo>
                  <a:pt x="1020" y="334739"/>
                </a:lnTo>
                <a:lnTo>
                  <a:pt x="0" y="309372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6777" y="1187603"/>
            <a:ext cx="20891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/>
              </a:rPr>
              <a:t>2</a:t>
            </a:r>
            <a:endParaRPr sz="2400" b="1">
              <a:latin typeface="微软雅黑" panose="020B0503020204020204" pitchFamily="34" charset="-122"/>
              <a:ea typeface="微软雅黑" panose="020B0503020204020204" pitchFamily="34" charset="-122"/>
              <a:cs typeface="Courier New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277609" y="183478"/>
            <a:ext cx="1098138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CN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r>
              <a:rPr lang="zh-CN" altLang="en-US" spc="5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市场需求</a:t>
            </a:r>
            <a:endParaRPr spc="-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5612" y="973836"/>
            <a:ext cx="789432" cy="789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91718" y="1059941"/>
            <a:ext cx="617220" cy="617220"/>
          </a:xfrm>
          <a:custGeom>
            <a:avLst/>
            <a:gdLst/>
            <a:ahLst/>
            <a:cxnLst/>
            <a:rect l="l" t="t" r="r" b="b"/>
            <a:pathLst>
              <a:path w="617219" h="617219">
                <a:moveTo>
                  <a:pt x="308609" y="0"/>
                </a:moveTo>
                <a:lnTo>
                  <a:pt x="258550" y="4039"/>
                </a:lnTo>
                <a:lnTo>
                  <a:pt x="211063" y="15733"/>
                </a:lnTo>
                <a:lnTo>
                  <a:pt x="166783" y="34447"/>
                </a:lnTo>
                <a:lnTo>
                  <a:pt x="126346" y="59545"/>
                </a:lnTo>
                <a:lnTo>
                  <a:pt x="90387" y="90392"/>
                </a:lnTo>
                <a:lnTo>
                  <a:pt x="59542" y="126351"/>
                </a:lnTo>
                <a:lnTo>
                  <a:pt x="34445" y="166788"/>
                </a:lnTo>
                <a:lnTo>
                  <a:pt x="15732" y="211067"/>
                </a:lnTo>
                <a:lnTo>
                  <a:pt x="4039" y="258553"/>
                </a:lnTo>
                <a:lnTo>
                  <a:pt x="0" y="308610"/>
                </a:lnTo>
                <a:lnTo>
                  <a:pt x="1022" y="333919"/>
                </a:lnTo>
                <a:lnTo>
                  <a:pt x="8968" y="382770"/>
                </a:lnTo>
                <a:lnTo>
                  <a:pt x="24251" y="428732"/>
                </a:lnTo>
                <a:lnTo>
                  <a:pt x="46235" y="471169"/>
                </a:lnTo>
                <a:lnTo>
                  <a:pt x="74285" y="509447"/>
                </a:lnTo>
                <a:lnTo>
                  <a:pt x="107767" y="542929"/>
                </a:lnTo>
                <a:lnTo>
                  <a:pt x="146044" y="570981"/>
                </a:lnTo>
                <a:lnTo>
                  <a:pt x="188482" y="592966"/>
                </a:lnTo>
                <a:lnTo>
                  <a:pt x="234445" y="608250"/>
                </a:lnTo>
                <a:lnTo>
                  <a:pt x="283298" y="616196"/>
                </a:lnTo>
                <a:lnTo>
                  <a:pt x="308609" y="617220"/>
                </a:lnTo>
                <a:lnTo>
                  <a:pt x="333919" y="616196"/>
                </a:lnTo>
                <a:lnTo>
                  <a:pt x="382770" y="608250"/>
                </a:lnTo>
                <a:lnTo>
                  <a:pt x="428732" y="592966"/>
                </a:lnTo>
                <a:lnTo>
                  <a:pt x="471169" y="570981"/>
                </a:lnTo>
                <a:lnTo>
                  <a:pt x="509447" y="542929"/>
                </a:lnTo>
                <a:lnTo>
                  <a:pt x="542929" y="509447"/>
                </a:lnTo>
                <a:lnTo>
                  <a:pt x="570981" y="471169"/>
                </a:lnTo>
                <a:lnTo>
                  <a:pt x="592966" y="428732"/>
                </a:lnTo>
                <a:lnTo>
                  <a:pt x="608250" y="382770"/>
                </a:lnTo>
                <a:lnTo>
                  <a:pt x="616196" y="333919"/>
                </a:lnTo>
                <a:lnTo>
                  <a:pt x="617219" y="308610"/>
                </a:lnTo>
                <a:lnTo>
                  <a:pt x="616196" y="283300"/>
                </a:lnTo>
                <a:lnTo>
                  <a:pt x="608250" y="234449"/>
                </a:lnTo>
                <a:lnTo>
                  <a:pt x="592966" y="188487"/>
                </a:lnTo>
                <a:lnTo>
                  <a:pt x="570981" y="146050"/>
                </a:lnTo>
                <a:lnTo>
                  <a:pt x="542929" y="107772"/>
                </a:lnTo>
                <a:lnTo>
                  <a:pt x="509447" y="74290"/>
                </a:lnTo>
                <a:lnTo>
                  <a:pt x="471169" y="46238"/>
                </a:lnTo>
                <a:lnTo>
                  <a:pt x="428732" y="24253"/>
                </a:lnTo>
                <a:lnTo>
                  <a:pt x="382770" y="8969"/>
                </a:lnTo>
                <a:lnTo>
                  <a:pt x="333919" y="1023"/>
                </a:lnTo>
                <a:lnTo>
                  <a:pt x="308609" y="0"/>
                </a:lnTo>
                <a:close/>
              </a:path>
            </a:pathLst>
          </a:custGeom>
          <a:solidFill>
            <a:srgbClr val="C00511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1718" y="1059941"/>
            <a:ext cx="617220" cy="617220"/>
          </a:xfrm>
          <a:custGeom>
            <a:avLst/>
            <a:gdLst/>
            <a:ahLst/>
            <a:cxnLst/>
            <a:rect l="l" t="t" r="r" b="b"/>
            <a:pathLst>
              <a:path w="617219" h="617219">
                <a:moveTo>
                  <a:pt x="0" y="308610"/>
                </a:moveTo>
                <a:lnTo>
                  <a:pt x="4039" y="258553"/>
                </a:lnTo>
                <a:lnTo>
                  <a:pt x="15732" y="211067"/>
                </a:lnTo>
                <a:lnTo>
                  <a:pt x="34445" y="166788"/>
                </a:lnTo>
                <a:lnTo>
                  <a:pt x="59542" y="126351"/>
                </a:lnTo>
                <a:lnTo>
                  <a:pt x="90387" y="90392"/>
                </a:lnTo>
                <a:lnTo>
                  <a:pt x="126346" y="59545"/>
                </a:lnTo>
                <a:lnTo>
                  <a:pt x="166783" y="34447"/>
                </a:lnTo>
                <a:lnTo>
                  <a:pt x="211063" y="15733"/>
                </a:lnTo>
                <a:lnTo>
                  <a:pt x="258550" y="4039"/>
                </a:lnTo>
                <a:lnTo>
                  <a:pt x="308609" y="0"/>
                </a:lnTo>
                <a:lnTo>
                  <a:pt x="333919" y="1023"/>
                </a:lnTo>
                <a:lnTo>
                  <a:pt x="382770" y="8969"/>
                </a:lnTo>
                <a:lnTo>
                  <a:pt x="428732" y="24253"/>
                </a:lnTo>
                <a:lnTo>
                  <a:pt x="471169" y="46238"/>
                </a:lnTo>
                <a:lnTo>
                  <a:pt x="509447" y="74290"/>
                </a:lnTo>
                <a:lnTo>
                  <a:pt x="542929" y="107772"/>
                </a:lnTo>
                <a:lnTo>
                  <a:pt x="570981" y="146050"/>
                </a:lnTo>
                <a:lnTo>
                  <a:pt x="592966" y="188487"/>
                </a:lnTo>
                <a:lnTo>
                  <a:pt x="608250" y="234449"/>
                </a:lnTo>
                <a:lnTo>
                  <a:pt x="616196" y="283300"/>
                </a:lnTo>
                <a:lnTo>
                  <a:pt x="617219" y="308610"/>
                </a:lnTo>
                <a:lnTo>
                  <a:pt x="616196" y="333919"/>
                </a:lnTo>
                <a:lnTo>
                  <a:pt x="608250" y="382770"/>
                </a:lnTo>
                <a:lnTo>
                  <a:pt x="592966" y="428732"/>
                </a:lnTo>
                <a:lnTo>
                  <a:pt x="570981" y="471169"/>
                </a:lnTo>
                <a:lnTo>
                  <a:pt x="542929" y="509447"/>
                </a:lnTo>
                <a:lnTo>
                  <a:pt x="509447" y="542929"/>
                </a:lnTo>
                <a:lnTo>
                  <a:pt x="471169" y="570981"/>
                </a:lnTo>
                <a:lnTo>
                  <a:pt x="428732" y="592966"/>
                </a:lnTo>
                <a:lnTo>
                  <a:pt x="382770" y="608250"/>
                </a:lnTo>
                <a:lnTo>
                  <a:pt x="333919" y="616196"/>
                </a:lnTo>
                <a:lnTo>
                  <a:pt x="308609" y="617220"/>
                </a:lnTo>
                <a:lnTo>
                  <a:pt x="283298" y="616196"/>
                </a:lnTo>
                <a:lnTo>
                  <a:pt x="234445" y="608250"/>
                </a:lnTo>
                <a:lnTo>
                  <a:pt x="188482" y="592966"/>
                </a:lnTo>
                <a:lnTo>
                  <a:pt x="146044" y="570981"/>
                </a:lnTo>
                <a:lnTo>
                  <a:pt x="107767" y="542929"/>
                </a:lnTo>
                <a:lnTo>
                  <a:pt x="74285" y="509447"/>
                </a:lnTo>
                <a:lnTo>
                  <a:pt x="46235" y="471169"/>
                </a:lnTo>
                <a:lnTo>
                  <a:pt x="24251" y="428732"/>
                </a:lnTo>
                <a:lnTo>
                  <a:pt x="8968" y="382770"/>
                </a:lnTo>
                <a:lnTo>
                  <a:pt x="1022" y="333919"/>
                </a:lnTo>
                <a:lnTo>
                  <a:pt x="0" y="30861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665464" y="409955"/>
            <a:ext cx="995172" cy="2763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889235" y="409956"/>
            <a:ext cx="1533144" cy="27630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55904" y="2674620"/>
            <a:ext cx="789432" cy="7909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42010" y="2760726"/>
            <a:ext cx="617220" cy="619125"/>
          </a:xfrm>
          <a:custGeom>
            <a:avLst/>
            <a:gdLst/>
            <a:ahLst/>
            <a:cxnLst/>
            <a:rect l="l" t="t" r="r" b="b"/>
            <a:pathLst>
              <a:path w="617219" h="619125">
                <a:moveTo>
                  <a:pt x="308609" y="0"/>
                </a:moveTo>
                <a:lnTo>
                  <a:pt x="258550" y="4050"/>
                </a:lnTo>
                <a:lnTo>
                  <a:pt x="211063" y="15776"/>
                </a:lnTo>
                <a:lnTo>
                  <a:pt x="166783" y="34540"/>
                </a:lnTo>
                <a:lnTo>
                  <a:pt x="126346" y="59704"/>
                </a:lnTo>
                <a:lnTo>
                  <a:pt x="90387" y="90630"/>
                </a:lnTo>
                <a:lnTo>
                  <a:pt x="59542" y="126680"/>
                </a:lnTo>
                <a:lnTo>
                  <a:pt x="34445" y="167218"/>
                </a:lnTo>
                <a:lnTo>
                  <a:pt x="15732" y="211604"/>
                </a:lnTo>
                <a:lnTo>
                  <a:pt x="4039" y="259201"/>
                </a:lnTo>
                <a:lnTo>
                  <a:pt x="0" y="309372"/>
                </a:lnTo>
                <a:lnTo>
                  <a:pt x="1022" y="334739"/>
                </a:lnTo>
                <a:lnTo>
                  <a:pt x="8968" y="383702"/>
                </a:lnTo>
                <a:lnTo>
                  <a:pt x="24251" y="429773"/>
                </a:lnTo>
                <a:lnTo>
                  <a:pt x="46235" y="472315"/>
                </a:lnTo>
                <a:lnTo>
                  <a:pt x="74285" y="510689"/>
                </a:lnTo>
                <a:lnTo>
                  <a:pt x="107767" y="544257"/>
                </a:lnTo>
                <a:lnTo>
                  <a:pt x="146044" y="572381"/>
                </a:lnTo>
                <a:lnTo>
                  <a:pt x="188482" y="594425"/>
                </a:lnTo>
                <a:lnTo>
                  <a:pt x="234445" y="609750"/>
                </a:lnTo>
                <a:lnTo>
                  <a:pt x="283298" y="617718"/>
                </a:lnTo>
                <a:lnTo>
                  <a:pt x="308609" y="618744"/>
                </a:lnTo>
                <a:lnTo>
                  <a:pt x="333919" y="617718"/>
                </a:lnTo>
                <a:lnTo>
                  <a:pt x="382770" y="609750"/>
                </a:lnTo>
                <a:lnTo>
                  <a:pt x="428732" y="594425"/>
                </a:lnTo>
                <a:lnTo>
                  <a:pt x="471169" y="572381"/>
                </a:lnTo>
                <a:lnTo>
                  <a:pt x="509447" y="544257"/>
                </a:lnTo>
                <a:lnTo>
                  <a:pt x="542929" y="510689"/>
                </a:lnTo>
                <a:lnTo>
                  <a:pt x="570981" y="472315"/>
                </a:lnTo>
                <a:lnTo>
                  <a:pt x="592966" y="429773"/>
                </a:lnTo>
                <a:lnTo>
                  <a:pt x="608250" y="383702"/>
                </a:lnTo>
                <a:lnTo>
                  <a:pt x="616196" y="334739"/>
                </a:lnTo>
                <a:lnTo>
                  <a:pt x="617220" y="309372"/>
                </a:lnTo>
                <a:lnTo>
                  <a:pt x="616196" y="284004"/>
                </a:lnTo>
                <a:lnTo>
                  <a:pt x="608250" y="235041"/>
                </a:lnTo>
                <a:lnTo>
                  <a:pt x="592966" y="188970"/>
                </a:lnTo>
                <a:lnTo>
                  <a:pt x="570981" y="146428"/>
                </a:lnTo>
                <a:lnTo>
                  <a:pt x="542929" y="108054"/>
                </a:lnTo>
                <a:lnTo>
                  <a:pt x="509447" y="74486"/>
                </a:lnTo>
                <a:lnTo>
                  <a:pt x="471169" y="46362"/>
                </a:lnTo>
                <a:lnTo>
                  <a:pt x="428732" y="24318"/>
                </a:lnTo>
                <a:lnTo>
                  <a:pt x="382770" y="8993"/>
                </a:lnTo>
                <a:lnTo>
                  <a:pt x="333919" y="1025"/>
                </a:lnTo>
                <a:lnTo>
                  <a:pt x="308609" y="0"/>
                </a:lnTo>
                <a:close/>
              </a:path>
            </a:pathLst>
          </a:custGeom>
          <a:solidFill>
            <a:srgbClr val="C00511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42010" y="2760726"/>
            <a:ext cx="617220" cy="619125"/>
          </a:xfrm>
          <a:custGeom>
            <a:avLst/>
            <a:gdLst/>
            <a:ahLst/>
            <a:cxnLst/>
            <a:rect l="l" t="t" r="r" b="b"/>
            <a:pathLst>
              <a:path w="617219" h="619125">
                <a:moveTo>
                  <a:pt x="0" y="309372"/>
                </a:moveTo>
                <a:lnTo>
                  <a:pt x="4039" y="259201"/>
                </a:lnTo>
                <a:lnTo>
                  <a:pt x="15732" y="211604"/>
                </a:lnTo>
                <a:lnTo>
                  <a:pt x="34445" y="167218"/>
                </a:lnTo>
                <a:lnTo>
                  <a:pt x="59542" y="126680"/>
                </a:lnTo>
                <a:lnTo>
                  <a:pt x="90387" y="90630"/>
                </a:lnTo>
                <a:lnTo>
                  <a:pt x="126346" y="59704"/>
                </a:lnTo>
                <a:lnTo>
                  <a:pt x="166783" y="34540"/>
                </a:lnTo>
                <a:lnTo>
                  <a:pt x="211063" y="15776"/>
                </a:lnTo>
                <a:lnTo>
                  <a:pt x="258550" y="4050"/>
                </a:lnTo>
                <a:lnTo>
                  <a:pt x="308609" y="0"/>
                </a:lnTo>
                <a:lnTo>
                  <a:pt x="333919" y="1025"/>
                </a:lnTo>
                <a:lnTo>
                  <a:pt x="382770" y="8993"/>
                </a:lnTo>
                <a:lnTo>
                  <a:pt x="428732" y="24318"/>
                </a:lnTo>
                <a:lnTo>
                  <a:pt x="471169" y="46362"/>
                </a:lnTo>
                <a:lnTo>
                  <a:pt x="509447" y="74486"/>
                </a:lnTo>
                <a:lnTo>
                  <a:pt x="542929" y="108054"/>
                </a:lnTo>
                <a:lnTo>
                  <a:pt x="570981" y="146428"/>
                </a:lnTo>
                <a:lnTo>
                  <a:pt x="592966" y="188970"/>
                </a:lnTo>
                <a:lnTo>
                  <a:pt x="608250" y="235041"/>
                </a:lnTo>
                <a:lnTo>
                  <a:pt x="616196" y="284004"/>
                </a:lnTo>
                <a:lnTo>
                  <a:pt x="617220" y="309372"/>
                </a:lnTo>
                <a:lnTo>
                  <a:pt x="616196" y="334739"/>
                </a:lnTo>
                <a:lnTo>
                  <a:pt x="608250" y="383702"/>
                </a:lnTo>
                <a:lnTo>
                  <a:pt x="592966" y="429773"/>
                </a:lnTo>
                <a:lnTo>
                  <a:pt x="570981" y="472315"/>
                </a:lnTo>
                <a:lnTo>
                  <a:pt x="542929" y="510689"/>
                </a:lnTo>
                <a:lnTo>
                  <a:pt x="509447" y="544257"/>
                </a:lnTo>
                <a:lnTo>
                  <a:pt x="471169" y="572381"/>
                </a:lnTo>
                <a:lnTo>
                  <a:pt x="428732" y="594425"/>
                </a:lnTo>
                <a:lnTo>
                  <a:pt x="382770" y="609750"/>
                </a:lnTo>
                <a:lnTo>
                  <a:pt x="333919" y="617718"/>
                </a:lnTo>
                <a:lnTo>
                  <a:pt x="308609" y="618744"/>
                </a:lnTo>
                <a:lnTo>
                  <a:pt x="283298" y="617718"/>
                </a:lnTo>
                <a:lnTo>
                  <a:pt x="234445" y="609750"/>
                </a:lnTo>
                <a:lnTo>
                  <a:pt x="188482" y="594425"/>
                </a:lnTo>
                <a:lnTo>
                  <a:pt x="146044" y="572381"/>
                </a:lnTo>
                <a:lnTo>
                  <a:pt x="107767" y="544257"/>
                </a:lnTo>
                <a:lnTo>
                  <a:pt x="74285" y="510689"/>
                </a:lnTo>
                <a:lnTo>
                  <a:pt x="46235" y="472315"/>
                </a:lnTo>
                <a:lnTo>
                  <a:pt x="24251" y="429773"/>
                </a:lnTo>
                <a:lnTo>
                  <a:pt x="8968" y="383702"/>
                </a:lnTo>
                <a:lnTo>
                  <a:pt x="1022" y="334739"/>
                </a:lnTo>
                <a:lnTo>
                  <a:pt x="0" y="309372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323076" y="3857244"/>
            <a:ext cx="4026408" cy="14340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491478" y="4261865"/>
            <a:ext cx="0" cy="347980"/>
          </a:xfrm>
          <a:custGeom>
            <a:avLst/>
            <a:gdLst/>
            <a:ahLst/>
            <a:cxnLst/>
            <a:rect l="l" t="t" r="r" b="b"/>
            <a:pathLst>
              <a:path h="347979">
                <a:moveTo>
                  <a:pt x="0" y="0"/>
                </a:moveTo>
                <a:lnTo>
                  <a:pt x="0" y="347471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117073" y="4246626"/>
            <a:ext cx="0" cy="347980"/>
          </a:xfrm>
          <a:custGeom>
            <a:avLst/>
            <a:gdLst/>
            <a:ahLst/>
            <a:cxnLst/>
            <a:rect l="l" t="t" r="r" b="b"/>
            <a:pathLst>
              <a:path h="347979">
                <a:moveTo>
                  <a:pt x="0" y="0"/>
                </a:moveTo>
                <a:lnTo>
                  <a:pt x="0" y="347472"/>
                </a:lnTo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562590" y="4082191"/>
            <a:ext cx="1315085" cy="9105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2150">
              <a:lnSpc>
                <a:spcPts val="2800"/>
              </a:lnSpc>
            </a:pPr>
            <a:r>
              <a:rPr sz="2400" b="1" i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20%</a:t>
            </a:r>
            <a:endParaRPr sz="240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pPr marL="12700">
              <a:lnSpc>
                <a:spcPts val="1540"/>
              </a:lnSpc>
            </a:pPr>
            <a:r>
              <a:rPr sz="1350" b="1" spc="-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Φ</a:t>
            </a:r>
            <a:r>
              <a:rPr sz="1350" b="1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=46</a:t>
            </a:r>
            <a:r>
              <a:rPr sz="1350" b="1" spc="-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m</a:t>
            </a:r>
            <a:r>
              <a:rPr sz="1350" b="1" spc="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m</a:t>
            </a:r>
            <a:endParaRPr sz="135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93926" y="1182012"/>
            <a:ext cx="4308475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95"/>
              </a:lnSpc>
            </a:pPr>
            <a:r>
              <a:rPr sz="2800" b="1" spc="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应用于耐高温涂层的高纯钨</a:t>
            </a:r>
            <a:endParaRPr sz="2800">
              <a:latin typeface="微软雅黑" panose="020B0503020204020204" pitchFamily="34" charset="-122"/>
              <a:ea typeface="微软雅黑" panose="020B0503020204020204" pitchFamily="34" charset="-122"/>
              <a:cs typeface="Microsoft JhengHe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94663" y="1214781"/>
            <a:ext cx="20891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/>
              </a:rPr>
              <a:t>3</a:t>
            </a:r>
            <a:endParaRPr sz="2400">
              <a:latin typeface="微软雅黑" panose="020B0503020204020204" pitchFamily="34" charset="-122"/>
              <a:ea typeface="微软雅黑" panose="020B0503020204020204" pitchFamily="34" charset="-122"/>
              <a:cs typeface="Courier Ne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44955" y="2916484"/>
            <a:ext cx="20891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/>
              </a:rPr>
              <a:t>4</a:t>
            </a:r>
            <a:endParaRPr sz="2400">
              <a:latin typeface="微软雅黑" panose="020B0503020204020204" pitchFamily="34" charset="-122"/>
              <a:ea typeface="微软雅黑" panose="020B0503020204020204" pitchFamily="34" charset="-122"/>
              <a:cs typeface="Courier Ne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65173" y="2888892"/>
            <a:ext cx="4661535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95"/>
              </a:lnSpc>
            </a:pPr>
            <a:r>
              <a:rPr sz="2800" b="1" spc="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钨坩埚和加热体等高纯钨部件</a:t>
            </a:r>
            <a:endParaRPr sz="2800">
              <a:latin typeface="微软雅黑" panose="020B0503020204020204" pitchFamily="34" charset="-122"/>
              <a:ea typeface="微软雅黑" panose="020B0503020204020204" pitchFamily="34" charset="-122"/>
              <a:cs typeface="Microsoft JhengHe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525006" y="4354829"/>
            <a:ext cx="3571240" cy="76200"/>
          </a:xfrm>
          <a:custGeom>
            <a:avLst/>
            <a:gdLst/>
            <a:ahLst/>
            <a:cxnLst/>
            <a:rect l="l" t="t" r="r" b="b"/>
            <a:pathLst>
              <a:path w="357124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8006"/>
                </a:lnTo>
                <a:lnTo>
                  <a:pt x="63500" y="48006"/>
                </a:lnTo>
                <a:lnTo>
                  <a:pt x="63500" y="28194"/>
                </a:lnTo>
                <a:lnTo>
                  <a:pt x="76200" y="28194"/>
                </a:lnTo>
                <a:lnTo>
                  <a:pt x="76200" y="0"/>
                </a:lnTo>
                <a:close/>
              </a:path>
              <a:path w="3571240" h="76200">
                <a:moveTo>
                  <a:pt x="3494532" y="0"/>
                </a:moveTo>
                <a:lnTo>
                  <a:pt x="3494532" y="76200"/>
                </a:lnTo>
                <a:lnTo>
                  <a:pt x="3550920" y="48006"/>
                </a:lnTo>
                <a:lnTo>
                  <a:pt x="3507232" y="48006"/>
                </a:lnTo>
                <a:lnTo>
                  <a:pt x="3507232" y="28194"/>
                </a:lnTo>
                <a:lnTo>
                  <a:pt x="3550920" y="28194"/>
                </a:lnTo>
                <a:lnTo>
                  <a:pt x="3494532" y="0"/>
                </a:lnTo>
                <a:close/>
              </a:path>
              <a:path w="3571240" h="76200">
                <a:moveTo>
                  <a:pt x="76200" y="28194"/>
                </a:moveTo>
                <a:lnTo>
                  <a:pt x="63500" y="28194"/>
                </a:lnTo>
                <a:lnTo>
                  <a:pt x="63500" y="48006"/>
                </a:lnTo>
                <a:lnTo>
                  <a:pt x="76200" y="48006"/>
                </a:lnTo>
                <a:lnTo>
                  <a:pt x="76200" y="28194"/>
                </a:lnTo>
                <a:close/>
              </a:path>
              <a:path w="3571240" h="76200">
                <a:moveTo>
                  <a:pt x="3494532" y="28194"/>
                </a:moveTo>
                <a:lnTo>
                  <a:pt x="76200" y="28194"/>
                </a:lnTo>
                <a:lnTo>
                  <a:pt x="76200" y="48006"/>
                </a:lnTo>
                <a:lnTo>
                  <a:pt x="3494532" y="48006"/>
                </a:lnTo>
                <a:lnTo>
                  <a:pt x="3494532" y="28194"/>
                </a:lnTo>
                <a:close/>
              </a:path>
              <a:path w="3571240" h="76200">
                <a:moveTo>
                  <a:pt x="3550920" y="28194"/>
                </a:moveTo>
                <a:lnTo>
                  <a:pt x="3507232" y="28194"/>
                </a:lnTo>
                <a:lnTo>
                  <a:pt x="3507232" y="48006"/>
                </a:lnTo>
                <a:lnTo>
                  <a:pt x="3550920" y="48006"/>
                </a:lnTo>
                <a:lnTo>
                  <a:pt x="3570732" y="38100"/>
                </a:lnTo>
                <a:lnTo>
                  <a:pt x="3550920" y="2819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86827" y="4075612"/>
            <a:ext cx="110109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3F3F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L=5</a:t>
            </a:r>
            <a:r>
              <a:rPr sz="2000" spc="5" dirty="0">
                <a:solidFill>
                  <a:srgbClr val="F3F3F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6</a:t>
            </a:r>
            <a:r>
              <a:rPr sz="2000" dirty="0">
                <a:solidFill>
                  <a:srgbClr val="F3F3F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0</a:t>
            </a:r>
            <a:r>
              <a:rPr sz="2000" spc="-20" dirty="0">
                <a:solidFill>
                  <a:srgbClr val="F3F3F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m</a:t>
            </a:r>
            <a:r>
              <a:rPr sz="2000" dirty="0">
                <a:solidFill>
                  <a:srgbClr val="F3F3F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m</a:t>
            </a:r>
            <a:endParaRPr sz="2000"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80160" y="3848100"/>
            <a:ext cx="2045207" cy="14340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549396" y="3848100"/>
            <a:ext cx="2549652" cy="14340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260908" y="154283"/>
            <a:ext cx="1098138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CN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r>
              <a:rPr lang="zh-CN" altLang="en-US" spc="5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市场需求</a:t>
            </a:r>
            <a:endParaRPr spc="-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42293" y="4082191"/>
            <a:ext cx="63563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i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20%</a:t>
            </a:r>
            <a:endParaRPr sz="240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93926" y="1314600"/>
            <a:ext cx="8789035" cy="23775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其他开发产品</a:t>
            </a:r>
            <a:endParaRPr sz="2800" dirty="0">
              <a:latin typeface="微软雅黑" panose="020B0503020204020204" pitchFamily="34" charset="-122"/>
              <a:ea typeface="微软雅黑" panose="020B0503020204020204" pitchFamily="34" charset="-122"/>
              <a:cs typeface="Microsoft JhengHei"/>
            </a:endParaRPr>
          </a:p>
          <a:p>
            <a:pPr marL="469900">
              <a:lnSpc>
                <a:spcPct val="100000"/>
              </a:lnSpc>
              <a:spcBef>
                <a:spcPts val="1680"/>
              </a:spcBef>
              <a:tabLst>
                <a:tab pos="927100" algn="l"/>
              </a:tabLst>
            </a:pPr>
            <a:r>
              <a:rPr sz="2800" spc="-5" dirty="0">
                <a:solidFill>
                  <a:srgbClr val="C005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Wingdings"/>
              </a:rPr>
              <a:t></a:t>
            </a:r>
            <a:r>
              <a:rPr sz="2800" spc="-5" dirty="0">
                <a:solidFill>
                  <a:srgbClr val="C005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	</a:t>
            </a:r>
            <a:r>
              <a:rPr sz="2800" b="1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可控核聚变面向等离子体的偏</a:t>
            </a:r>
            <a:r>
              <a:rPr sz="2800" b="1" spc="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滤</a:t>
            </a:r>
            <a:r>
              <a:rPr sz="2800" b="1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器模块</a:t>
            </a:r>
            <a:endParaRPr sz="2800" dirty="0">
              <a:latin typeface="微软雅黑" panose="020B0503020204020204" pitchFamily="34" charset="-122"/>
              <a:ea typeface="微软雅黑" panose="020B0503020204020204" pitchFamily="34" charset="-122"/>
              <a:cs typeface="Microsoft JhengHei"/>
            </a:endParaRPr>
          </a:p>
          <a:p>
            <a:pPr marL="469900">
              <a:lnSpc>
                <a:spcPct val="100000"/>
              </a:lnSpc>
              <a:spcBef>
                <a:spcPts val="1680"/>
              </a:spcBef>
              <a:tabLst>
                <a:tab pos="927100" algn="l"/>
              </a:tabLst>
            </a:pPr>
            <a:r>
              <a:rPr sz="2800" spc="-5" dirty="0">
                <a:solidFill>
                  <a:srgbClr val="C005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Wingdings"/>
              </a:rPr>
              <a:t></a:t>
            </a:r>
            <a:r>
              <a:rPr sz="2800" spc="-5" dirty="0">
                <a:solidFill>
                  <a:srgbClr val="C005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	</a:t>
            </a:r>
            <a:r>
              <a:rPr sz="2800" b="1" spc="-1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CT</a:t>
            </a:r>
            <a:r>
              <a:rPr sz="2800" b="1" spc="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机球管用钨铼</a:t>
            </a:r>
            <a:r>
              <a:rPr sz="2800" b="1" spc="-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靶</a:t>
            </a:r>
            <a:endParaRPr sz="2800" dirty="0">
              <a:latin typeface="微软雅黑" panose="020B0503020204020204" pitchFamily="34" charset="-122"/>
              <a:ea typeface="微软雅黑" panose="020B0503020204020204" pitchFamily="34" charset="-122"/>
              <a:cs typeface="Microsoft JhengHei"/>
            </a:endParaRPr>
          </a:p>
          <a:p>
            <a:pPr marL="469900">
              <a:lnSpc>
                <a:spcPct val="100000"/>
              </a:lnSpc>
              <a:spcBef>
                <a:spcPts val="1680"/>
              </a:spcBef>
              <a:tabLst>
                <a:tab pos="927100" algn="l"/>
              </a:tabLst>
            </a:pPr>
            <a:r>
              <a:rPr sz="2800" spc="-5" dirty="0">
                <a:solidFill>
                  <a:srgbClr val="C005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Wingdings"/>
              </a:rPr>
              <a:t></a:t>
            </a:r>
            <a:r>
              <a:rPr sz="2800" spc="-5" dirty="0">
                <a:solidFill>
                  <a:srgbClr val="C005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	</a:t>
            </a:r>
            <a:r>
              <a:rPr sz="2800" b="1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耐高温酸腐蚀阀门钽涂层、多</a:t>
            </a:r>
            <a:r>
              <a:rPr sz="2800" b="1" spc="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孔</a:t>
            </a:r>
            <a:r>
              <a:rPr sz="2800" b="1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钽生</a:t>
            </a:r>
            <a:r>
              <a:rPr sz="2800" b="1" spc="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物</a:t>
            </a:r>
            <a:r>
              <a:rPr sz="2800" b="1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种</a:t>
            </a:r>
            <a:r>
              <a:rPr sz="2800" b="1" spc="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植</a:t>
            </a:r>
            <a:r>
              <a:rPr sz="2800" b="1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体等。</a:t>
            </a:r>
            <a:endParaRPr sz="2800" dirty="0">
              <a:latin typeface="微软雅黑" panose="020B0503020204020204" pitchFamily="34" charset="-122"/>
              <a:ea typeface="微软雅黑" panose="020B0503020204020204" pitchFamily="34" charset="-122"/>
              <a:cs typeface="Microsoft JhengHe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5612" y="973836"/>
            <a:ext cx="789432" cy="789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91718" y="1059941"/>
            <a:ext cx="617220" cy="617220"/>
          </a:xfrm>
          <a:custGeom>
            <a:avLst/>
            <a:gdLst/>
            <a:ahLst/>
            <a:cxnLst/>
            <a:rect l="l" t="t" r="r" b="b"/>
            <a:pathLst>
              <a:path w="617219" h="617219">
                <a:moveTo>
                  <a:pt x="308609" y="0"/>
                </a:moveTo>
                <a:lnTo>
                  <a:pt x="258550" y="4039"/>
                </a:lnTo>
                <a:lnTo>
                  <a:pt x="211063" y="15733"/>
                </a:lnTo>
                <a:lnTo>
                  <a:pt x="166783" y="34447"/>
                </a:lnTo>
                <a:lnTo>
                  <a:pt x="126346" y="59545"/>
                </a:lnTo>
                <a:lnTo>
                  <a:pt x="90387" y="90392"/>
                </a:lnTo>
                <a:lnTo>
                  <a:pt x="59542" y="126351"/>
                </a:lnTo>
                <a:lnTo>
                  <a:pt x="34445" y="166788"/>
                </a:lnTo>
                <a:lnTo>
                  <a:pt x="15732" y="211067"/>
                </a:lnTo>
                <a:lnTo>
                  <a:pt x="4039" y="258553"/>
                </a:lnTo>
                <a:lnTo>
                  <a:pt x="0" y="308610"/>
                </a:lnTo>
                <a:lnTo>
                  <a:pt x="1022" y="333919"/>
                </a:lnTo>
                <a:lnTo>
                  <a:pt x="8968" y="382770"/>
                </a:lnTo>
                <a:lnTo>
                  <a:pt x="24251" y="428732"/>
                </a:lnTo>
                <a:lnTo>
                  <a:pt x="46235" y="471169"/>
                </a:lnTo>
                <a:lnTo>
                  <a:pt x="74285" y="509447"/>
                </a:lnTo>
                <a:lnTo>
                  <a:pt x="107767" y="542929"/>
                </a:lnTo>
                <a:lnTo>
                  <a:pt x="146044" y="570981"/>
                </a:lnTo>
                <a:lnTo>
                  <a:pt x="188482" y="592966"/>
                </a:lnTo>
                <a:lnTo>
                  <a:pt x="234445" y="608250"/>
                </a:lnTo>
                <a:lnTo>
                  <a:pt x="283298" y="616196"/>
                </a:lnTo>
                <a:lnTo>
                  <a:pt x="308609" y="617220"/>
                </a:lnTo>
                <a:lnTo>
                  <a:pt x="333919" y="616196"/>
                </a:lnTo>
                <a:lnTo>
                  <a:pt x="382770" y="608250"/>
                </a:lnTo>
                <a:lnTo>
                  <a:pt x="428732" y="592966"/>
                </a:lnTo>
                <a:lnTo>
                  <a:pt x="471169" y="570981"/>
                </a:lnTo>
                <a:lnTo>
                  <a:pt x="509447" y="542929"/>
                </a:lnTo>
                <a:lnTo>
                  <a:pt x="542929" y="509447"/>
                </a:lnTo>
                <a:lnTo>
                  <a:pt x="570981" y="471169"/>
                </a:lnTo>
                <a:lnTo>
                  <a:pt x="592966" y="428732"/>
                </a:lnTo>
                <a:lnTo>
                  <a:pt x="608250" y="382770"/>
                </a:lnTo>
                <a:lnTo>
                  <a:pt x="616196" y="333919"/>
                </a:lnTo>
                <a:lnTo>
                  <a:pt x="617219" y="308610"/>
                </a:lnTo>
                <a:lnTo>
                  <a:pt x="616196" y="283300"/>
                </a:lnTo>
                <a:lnTo>
                  <a:pt x="608250" y="234449"/>
                </a:lnTo>
                <a:lnTo>
                  <a:pt x="592966" y="188487"/>
                </a:lnTo>
                <a:lnTo>
                  <a:pt x="570981" y="146050"/>
                </a:lnTo>
                <a:lnTo>
                  <a:pt x="542929" y="107772"/>
                </a:lnTo>
                <a:lnTo>
                  <a:pt x="509447" y="74290"/>
                </a:lnTo>
                <a:lnTo>
                  <a:pt x="471169" y="46238"/>
                </a:lnTo>
                <a:lnTo>
                  <a:pt x="428732" y="24253"/>
                </a:lnTo>
                <a:lnTo>
                  <a:pt x="382770" y="8969"/>
                </a:lnTo>
                <a:lnTo>
                  <a:pt x="333919" y="1023"/>
                </a:lnTo>
                <a:lnTo>
                  <a:pt x="308609" y="0"/>
                </a:lnTo>
                <a:close/>
              </a:path>
            </a:pathLst>
          </a:custGeom>
          <a:solidFill>
            <a:srgbClr val="C00511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91718" y="1059941"/>
            <a:ext cx="617220" cy="617220"/>
          </a:xfrm>
          <a:custGeom>
            <a:avLst/>
            <a:gdLst/>
            <a:ahLst/>
            <a:cxnLst/>
            <a:rect l="l" t="t" r="r" b="b"/>
            <a:pathLst>
              <a:path w="617219" h="617219">
                <a:moveTo>
                  <a:pt x="0" y="308610"/>
                </a:moveTo>
                <a:lnTo>
                  <a:pt x="4039" y="258553"/>
                </a:lnTo>
                <a:lnTo>
                  <a:pt x="15732" y="211067"/>
                </a:lnTo>
                <a:lnTo>
                  <a:pt x="34445" y="166788"/>
                </a:lnTo>
                <a:lnTo>
                  <a:pt x="59542" y="126351"/>
                </a:lnTo>
                <a:lnTo>
                  <a:pt x="90387" y="90392"/>
                </a:lnTo>
                <a:lnTo>
                  <a:pt x="126346" y="59545"/>
                </a:lnTo>
                <a:lnTo>
                  <a:pt x="166783" y="34447"/>
                </a:lnTo>
                <a:lnTo>
                  <a:pt x="211063" y="15733"/>
                </a:lnTo>
                <a:lnTo>
                  <a:pt x="258550" y="4039"/>
                </a:lnTo>
                <a:lnTo>
                  <a:pt x="308609" y="0"/>
                </a:lnTo>
                <a:lnTo>
                  <a:pt x="333919" y="1023"/>
                </a:lnTo>
                <a:lnTo>
                  <a:pt x="382770" y="8969"/>
                </a:lnTo>
                <a:lnTo>
                  <a:pt x="428732" y="24253"/>
                </a:lnTo>
                <a:lnTo>
                  <a:pt x="471169" y="46238"/>
                </a:lnTo>
                <a:lnTo>
                  <a:pt x="509447" y="74290"/>
                </a:lnTo>
                <a:lnTo>
                  <a:pt x="542929" y="107772"/>
                </a:lnTo>
                <a:lnTo>
                  <a:pt x="570981" y="146050"/>
                </a:lnTo>
                <a:lnTo>
                  <a:pt x="592966" y="188487"/>
                </a:lnTo>
                <a:lnTo>
                  <a:pt x="608250" y="234449"/>
                </a:lnTo>
                <a:lnTo>
                  <a:pt x="616196" y="283300"/>
                </a:lnTo>
                <a:lnTo>
                  <a:pt x="617219" y="308610"/>
                </a:lnTo>
                <a:lnTo>
                  <a:pt x="616196" y="333919"/>
                </a:lnTo>
                <a:lnTo>
                  <a:pt x="608250" y="382770"/>
                </a:lnTo>
                <a:lnTo>
                  <a:pt x="592966" y="428732"/>
                </a:lnTo>
                <a:lnTo>
                  <a:pt x="570981" y="471169"/>
                </a:lnTo>
                <a:lnTo>
                  <a:pt x="542929" y="509447"/>
                </a:lnTo>
                <a:lnTo>
                  <a:pt x="509447" y="542929"/>
                </a:lnTo>
                <a:lnTo>
                  <a:pt x="471169" y="570981"/>
                </a:lnTo>
                <a:lnTo>
                  <a:pt x="428732" y="592966"/>
                </a:lnTo>
                <a:lnTo>
                  <a:pt x="382770" y="608250"/>
                </a:lnTo>
                <a:lnTo>
                  <a:pt x="333919" y="616196"/>
                </a:lnTo>
                <a:lnTo>
                  <a:pt x="308609" y="617220"/>
                </a:lnTo>
                <a:lnTo>
                  <a:pt x="283298" y="616196"/>
                </a:lnTo>
                <a:lnTo>
                  <a:pt x="234445" y="608250"/>
                </a:lnTo>
                <a:lnTo>
                  <a:pt x="188482" y="592966"/>
                </a:lnTo>
                <a:lnTo>
                  <a:pt x="146044" y="570981"/>
                </a:lnTo>
                <a:lnTo>
                  <a:pt x="107767" y="542929"/>
                </a:lnTo>
                <a:lnTo>
                  <a:pt x="74285" y="509447"/>
                </a:lnTo>
                <a:lnTo>
                  <a:pt x="46235" y="471169"/>
                </a:lnTo>
                <a:lnTo>
                  <a:pt x="24251" y="428732"/>
                </a:lnTo>
                <a:lnTo>
                  <a:pt x="8968" y="382770"/>
                </a:lnTo>
                <a:lnTo>
                  <a:pt x="1022" y="333919"/>
                </a:lnTo>
                <a:lnTo>
                  <a:pt x="0" y="30861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4663" y="1214781"/>
            <a:ext cx="20891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/>
              </a:rPr>
              <a:t>5</a:t>
            </a:r>
            <a:endParaRPr sz="2400">
              <a:latin typeface="微软雅黑" panose="020B0503020204020204" pitchFamily="34" charset="-122"/>
              <a:ea typeface="微软雅黑" panose="020B0503020204020204" pitchFamily="34" charset="-122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01545" y="4181538"/>
            <a:ext cx="3701415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35"/>
              </a:lnSpc>
            </a:pPr>
            <a:r>
              <a:rPr sz="2400" b="1" spc="1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以上三项约有上百亿市场。</a:t>
            </a:r>
            <a:endParaRPr sz="2400">
              <a:latin typeface="微软雅黑" panose="020B0503020204020204" pitchFamily="34" charset="-122"/>
              <a:ea typeface="微软雅黑" panose="020B0503020204020204" pitchFamily="34" charset="-122"/>
              <a:cs typeface="Microsoft JhengHe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251383" y="180708"/>
            <a:ext cx="1098138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CN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r>
              <a:rPr lang="zh-CN" altLang="en-US" spc="5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市场需求</a:t>
            </a:r>
            <a:endParaRPr spc="-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42293" y="4082191"/>
            <a:ext cx="63563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i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20%</a:t>
            </a:r>
            <a:endParaRPr sz="2400"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511784" y="1263372"/>
            <a:ext cx="11174780" cy="2421608"/>
          </a:xfrm>
          <a:prstGeom prst="rect">
            <a:avLst/>
          </a:prstGeom>
        </p:spPr>
        <p:txBody>
          <a:bodyPr vert="horz" wrap="square" lIns="0" tIns="51228" rIns="0" bIns="0" rtlCol="0">
            <a:spAutoFit/>
          </a:bodyPr>
          <a:lstStyle/>
          <a:p>
            <a:pPr marL="1194435">
              <a:lnSpc>
                <a:spcPct val="100000"/>
              </a:lnSpc>
            </a:pPr>
            <a:r>
              <a:rPr sz="2800" spc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军工领域的应用</a:t>
            </a:r>
            <a:endParaRPr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816100">
              <a:lnSpc>
                <a:spcPct val="100000"/>
              </a:lnSpc>
              <a:spcBef>
                <a:spcPts val="1680"/>
              </a:spcBef>
            </a:pP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化学气相沉积难熔金属产品</a:t>
            </a:r>
            <a:r>
              <a:rPr sz="2800" spc="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军用</a:t>
            </a:r>
            <a:r>
              <a:rPr sz="2800" spc="1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核工</a:t>
            </a:r>
            <a:r>
              <a:rPr sz="2800" spc="1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</a:t>
            </a:r>
            <a:r>
              <a:rPr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r>
              <a:rPr sz="2800" spc="1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</a:t>
            </a:r>
            <a:r>
              <a:rPr sz="2800" spc="5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域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r>
              <a:rPr sz="2800" spc="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着</a:t>
            </a:r>
            <a:r>
              <a:rPr sz="2800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广</a:t>
            </a:r>
            <a:endParaRPr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194435">
              <a:lnSpc>
                <a:spcPct val="100000"/>
              </a:lnSpc>
              <a:spcBef>
                <a:spcPts val="1680"/>
              </a:spcBef>
            </a:pPr>
            <a:r>
              <a:rPr sz="2800" spc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泛的应用。未来几年，随着我</a:t>
            </a:r>
            <a:r>
              <a:rPr sz="2800" spc="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</a:t>
            </a:r>
            <a:r>
              <a:rPr sz="2800" spc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空间</a:t>
            </a:r>
            <a:r>
              <a:rPr sz="2800" spc="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核</a:t>
            </a:r>
            <a:r>
              <a:rPr sz="2800" spc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</a:t>
            </a:r>
            <a:r>
              <a:rPr sz="2800" spc="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源</a:t>
            </a:r>
            <a:r>
              <a:rPr sz="2800" spc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研制</a:t>
            </a:r>
            <a:r>
              <a:rPr sz="2800" spc="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</a:t>
            </a:r>
            <a:r>
              <a:rPr sz="2800" spc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程的</a:t>
            </a:r>
            <a:r>
              <a:rPr sz="2800" spc="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</a:t>
            </a:r>
            <a:r>
              <a:rPr sz="2800" spc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快，</a:t>
            </a:r>
            <a:endParaRPr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194435">
              <a:lnSpc>
                <a:spcPts val="3295"/>
              </a:lnSpc>
              <a:spcBef>
                <a:spcPts val="1680"/>
              </a:spcBef>
            </a:pPr>
            <a:r>
              <a:rPr sz="2800" spc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对于高纯钨阴极的需求将迅速</a:t>
            </a:r>
            <a:r>
              <a:rPr sz="2800" spc="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增</a:t>
            </a:r>
            <a:r>
              <a:rPr sz="2800" spc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加，</a:t>
            </a:r>
            <a:r>
              <a:rPr sz="2800" spc="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  <a:r>
              <a:rPr sz="2800" spc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技</a:t>
            </a:r>
            <a:r>
              <a:rPr sz="2800" spc="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术</a:t>
            </a:r>
            <a:r>
              <a:rPr sz="2800" spc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团队</a:t>
            </a:r>
            <a:r>
              <a:rPr sz="2800" spc="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</a:t>
            </a:r>
            <a:r>
              <a:rPr sz="2800" spc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建的</a:t>
            </a:r>
            <a:r>
              <a:rPr sz="2800" spc="1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</a:t>
            </a:r>
            <a:r>
              <a:rPr sz="2800" spc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司将</a:t>
            </a:r>
            <a:endParaRPr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93926" y="3875555"/>
            <a:ext cx="4305300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295"/>
              </a:lnSpc>
            </a:pPr>
            <a:r>
              <a:rPr sz="2800" b="1" spc="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是</a:t>
            </a:r>
            <a:r>
              <a:rPr sz="2800" b="1" spc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国内唯一一家供货单位。</a:t>
            </a:r>
            <a:endParaRPr sz="2800">
              <a:latin typeface="微软雅黑" panose="020B0503020204020204" pitchFamily="34" charset="-122"/>
              <a:ea typeface="微软雅黑" panose="020B0503020204020204" pitchFamily="34" charset="-122"/>
              <a:cs typeface="Microsoft JhengHe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5612" y="4515373"/>
            <a:ext cx="10641584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4535">
              <a:lnSpc>
                <a:spcPct val="100000"/>
              </a:lnSpc>
            </a:pPr>
            <a:r>
              <a:rPr sz="2800" b="1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“十三五”期间该技术产品军工</a:t>
            </a:r>
            <a:r>
              <a:rPr sz="2800" b="1" spc="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订</a:t>
            </a:r>
            <a:r>
              <a:rPr sz="2800" b="1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单</a:t>
            </a:r>
            <a:r>
              <a:rPr sz="2800" b="1" spc="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达</a:t>
            </a:r>
            <a:r>
              <a:rPr sz="2800" b="1" spc="-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2000</a:t>
            </a:r>
            <a:r>
              <a:rPr sz="2800" b="1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万元，</a:t>
            </a:r>
            <a:r>
              <a:rPr sz="2800" b="1" spc="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保</a:t>
            </a:r>
            <a:r>
              <a:rPr sz="2800" b="1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守</a:t>
            </a:r>
            <a:r>
              <a:rPr sz="2800" b="1" spc="-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估</a:t>
            </a:r>
            <a:r>
              <a:rPr sz="2800" b="1" spc="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计“十四五”期间将会</a:t>
            </a:r>
            <a:r>
              <a:rPr sz="2800" b="1" spc="-1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有</a:t>
            </a:r>
            <a:r>
              <a:rPr sz="2800" b="1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3-5</a:t>
            </a:r>
            <a:r>
              <a:rPr sz="2800" b="1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倍的市场</a:t>
            </a:r>
            <a:r>
              <a:rPr sz="2800" b="1" spc="1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增</a:t>
            </a:r>
            <a:r>
              <a:rPr sz="2800" b="1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长</a:t>
            </a:r>
            <a:r>
              <a:rPr sz="2800" b="1" spc="-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。</a:t>
            </a:r>
            <a:endParaRPr sz="2800" dirty="0">
              <a:latin typeface="微软雅黑" panose="020B0503020204020204" pitchFamily="34" charset="-122"/>
              <a:ea typeface="微软雅黑" panose="020B0503020204020204" pitchFamily="34" charset="-122"/>
              <a:cs typeface="Microsoft JhengHe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5612" y="973836"/>
            <a:ext cx="789432" cy="789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91718" y="1071271"/>
            <a:ext cx="617220" cy="617220"/>
          </a:xfrm>
          <a:custGeom>
            <a:avLst/>
            <a:gdLst/>
            <a:ahLst/>
            <a:cxnLst/>
            <a:rect l="l" t="t" r="r" b="b"/>
            <a:pathLst>
              <a:path w="617219" h="617219">
                <a:moveTo>
                  <a:pt x="308609" y="0"/>
                </a:moveTo>
                <a:lnTo>
                  <a:pt x="258550" y="4039"/>
                </a:lnTo>
                <a:lnTo>
                  <a:pt x="211063" y="15733"/>
                </a:lnTo>
                <a:lnTo>
                  <a:pt x="166783" y="34447"/>
                </a:lnTo>
                <a:lnTo>
                  <a:pt x="126346" y="59545"/>
                </a:lnTo>
                <a:lnTo>
                  <a:pt x="90387" y="90392"/>
                </a:lnTo>
                <a:lnTo>
                  <a:pt x="59542" y="126351"/>
                </a:lnTo>
                <a:lnTo>
                  <a:pt x="34445" y="166788"/>
                </a:lnTo>
                <a:lnTo>
                  <a:pt x="15732" y="211067"/>
                </a:lnTo>
                <a:lnTo>
                  <a:pt x="4039" y="258553"/>
                </a:lnTo>
                <a:lnTo>
                  <a:pt x="0" y="308610"/>
                </a:lnTo>
                <a:lnTo>
                  <a:pt x="1022" y="333919"/>
                </a:lnTo>
                <a:lnTo>
                  <a:pt x="8968" y="382770"/>
                </a:lnTo>
                <a:lnTo>
                  <a:pt x="24251" y="428732"/>
                </a:lnTo>
                <a:lnTo>
                  <a:pt x="46235" y="471169"/>
                </a:lnTo>
                <a:lnTo>
                  <a:pt x="74285" y="509447"/>
                </a:lnTo>
                <a:lnTo>
                  <a:pt x="107767" y="542929"/>
                </a:lnTo>
                <a:lnTo>
                  <a:pt x="146044" y="570981"/>
                </a:lnTo>
                <a:lnTo>
                  <a:pt x="188482" y="592966"/>
                </a:lnTo>
                <a:lnTo>
                  <a:pt x="234445" y="608250"/>
                </a:lnTo>
                <a:lnTo>
                  <a:pt x="283298" y="616196"/>
                </a:lnTo>
                <a:lnTo>
                  <a:pt x="308609" y="617220"/>
                </a:lnTo>
                <a:lnTo>
                  <a:pt x="333919" y="616196"/>
                </a:lnTo>
                <a:lnTo>
                  <a:pt x="382770" y="608250"/>
                </a:lnTo>
                <a:lnTo>
                  <a:pt x="428732" y="592966"/>
                </a:lnTo>
                <a:lnTo>
                  <a:pt x="471169" y="570981"/>
                </a:lnTo>
                <a:lnTo>
                  <a:pt x="509447" y="542929"/>
                </a:lnTo>
                <a:lnTo>
                  <a:pt x="542929" y="509447"/>
                </a:lnTo>
                <a:lnTo>
                  <a:pt x="570981" y="471169"/>
                </a:lnTo>
                <a:lnTo>
                  <a:pt x="592966" y="428732"/>
                </a:lnTo>
                <a:lnTo>
                  <a:pt x="608250" y="382770"/>
                </a:lnTo>
                <a:lnTo>
                  <a:pt x="616196" y="333919"/>
                </a:lnTo>
                <a:lnTo>
                  <a:pt x="617219" y="308610"/>
                </a:lnTo>
                <a:lnTo>
                  <a:pt x="616196" y="283300"/>
                </a:lnTo>
                <a:lnTo>
                  <a:pt x="608250" y="234449"/>
                </a:lnTo>
                <a:lnTo>
                  <a:pt x="592966" y="188487"/>
                </a:lnTo>
                <a:lnTo>
                  <a:pt x="570981" y="146050"/>
                </a:lnTo>
                <a:lnTo>
                  <a:pt x="542929" y="107772"/>
                </a:lnTo>
                <a:lnTo>
                  <a:pt x="509447" y="74290"/>
                </a:lnTo>
                <a:lnTo>
                  <a:pt x="471169" y="46238"/>
                </a:lnTo>
                <a:lnTo>
                  <a:pt x="428732" y="24253"/>
                </a:lnTo>
                <a:lnTo>
                  <a:pt x="382770" y="8969"/>
                </a:lnTo>
                <a:lnTo>
                  <a:pt x="333919" y="1023"/>
                </a:lnTo>
                <a:lnTo>
                  <a:pt x="308609" y="0"/>
                </a:lnTo>
                <a:close/>
              </a:path>
            </a:pathLst>
          </a:custGeom>
          <a:solidFill>
            <a:srgbClr val="C00511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1718" y="1059941"/>
            <a:ext cx="617220" cy="617220"/>
          </a:xfrm>
          <a:custGeom>
            <a:avLst/>
            <a:gdLst/>
            <a:ahLst/>
            <a:cxnLst/>
            <a:rect l="l" t="t" r="r" b="b"/>
            <a:pathLst>
              <a:path w="617219" h="617219">
                <a:moveTo>
                  <a:pt x="0" y="308610"/>
                </a:moveTo>
                <a:lnTo>
                  <a:pt x="4039" y="258553"/>
                </a:lnTo>
                <a:lnTo>
                  <a:pt x="15732" y="211067"/>
                </a:lnTo>
                <a:lnTo>
                  <a:pt x="34445" y="166788"/>
                </a:lnTo>
                <a:lnTo>
                  <a:pt x="59542" y="126351"/>
                </a:lnTo>
                <a:lnTo>
                  <a:pt x="90387" y="90392"/>
                </a:lnTo>
                <a:lnTo>
                  <a:pt x="126346" y="59545"/>
                </a:lnTo>
                <a:lnTo>
                  <a:pt x="166783" y="34447"/>
                </a:lnTo>
                <a:lnTo>
                  <a:pt x="211063" y="15733"/>
                </a:lnTo>
                <a:lnTo>
                  <a:pt x="258550" y="4039"/>
                </a:lnTo>
                <a:lnTo>
                  <a:pt x="308609" y="0"/>
                </a:lnTo>
                <a:lnTo>
                  <a:pt x="333919" y="1023"/>
                </a:lnTo>
                <a:lnTo>
                  <a:pt x="382770" y="8969"/>
                </a:lnTo>
                <a:lnTo>
                  <a:pt x="428732" y="24253"/>
                </a:lnTo>
                <a:lnTo>
                  <a:pt x="471169" y="46238"/>
                </a:lnTo>
                <a:lnTo>
                  <a:pt x="509447" y="74290"/>
                </a:lnTo>
                <a:lnTo>
                  <a:pt x="542929" y="107772"/>
                </a:lnTo>
                <a:lnTo>
                  <a:pt x="570981" y="146050"/>
                </a:lnTo>
                <a:lnTo>
                  <a:pt x="592966" y="188487"/>
                </a:lnTo>
                <a:lnTo>
                  <a:pt x="608250" y="234449"/>
                </a:lnTo>
                <a:lnTo>
                  <a:pt x="616196" y="283300"/>
                </a:lnTo>
                <a:lnTo>
                  <a:pt x="617219" y="308610"/>
                </a:lnTo>
                <a:lnTo>
                  <a:pt x="616196" y="333919"/>
                </a:lnTo>
                <a:lnTo>
                  <a:pt x="608250" y="382770"/>
                </a:lnTo>
                <a:lnTo>
                  <a:pt x="592966" y="428732"/>
                </a:lnTo>
                <a:lnTo>
                  <a:pt x="570981" y="471169"/>
                </a:lnTo>
                <a:lnTo>
                  <a:pt x="542929" y="509447"/>
                </a:lnTo>
                <a:lnTo>
                  <a:pt x="509447" y="542929"/>
                </a:lnTo>
                <a:lnTo>
                  <a:pt x="471169" y="570981"/>
                </a:lnTo>
                <a:lnTo>
                  <a:pt x="428732" y="592966"/>
                </a:lnTo>
                <a:lnTo>
                  <a:pt x="382770" y="608250"/>
                </a:lnTo>
                <a:lnTo>
                  <a:pt x="333919" y="616196"/>
                </a:lnTo>
                <a:lnTo>
                  <a:pt x="308609" y="617220"/>
                </a:lnTo>
                <a:lnTo>
                  <a:pt x="283298" y="616196"/>
                </a:lnTo>
                <a:lnTo>
                  <a:pt x="234445" y="608250"/>
                </a:lnTo>
                <a:lnTo>
                  <a:pt x="188482" y="592966"/>
                </a:lnTo>
                <a:lnTo>
                  <a:pt x="146044" y="570981"/>
                </a:lnTo>
                <a:lnTo>
                  <a:pt x="107767" y="542929"/>
                </a:lnTo>
                <a:lnTo>
                  <a:pt x="74285" y="509447"/>
                </a:lnTo>
                <a:lnTo>
                  <a:pt x="46235" y="471169"/>
                </a:lnTo>
                <a:lnTo>
                  <a:pt x="24251" y="428732"/>
                </a:lnTo>
                <a:lnTo>
                  <a:pt x="8968" y="382770"/>
                </a:lnTo>
                <a:lnTo>
                  <a:pt x="1022" y="333919"/>
                </a:lnTo>
                <a:lnTo>
                  <a:pt x="0" y="30861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4663" y="1214781"/>
            <a:ext cx="20891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/>
              </a:rPr>
              <a:t>6</a:t>
            </a:r>
            <a:endParaRPr sz="2400">
              <a:latin typeface="微软雅黑" panose="020B0503020204020204" pitchFamily="34" charset="-122"/>
              <a:ea typeface="微软雅黑" panose="020B0503020204020204" pitchFamily="34" charset="-122"/>
              <a:cs typeface="Courier Ne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6AFF7F4-9927-493B-9003-273BC44F77BB}"/>
              </a:ext>
            </a:extLst>
          </p:cNvPr>
          <p:cNvGraphicFramePr>
            <a:graphicFrameLocks noGrp="1"/>
          </p:cNvGraphicFramePr>
          <p:nvPr/>
        </p:nvGraphicFramePr>
        <p:xfrm>
          <a:off x="567559" y="211729"/>
          <a:ext cx="11056881" cy="6304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999">
                  <a:extLst>
                    <a:ext uri="{9D8B030D-6E8A-4147-A177-3AD203B41FA5}">
                      <a16:colId xmlns:a16="http://schemas.microsoft.com/office/drawing/2014/main" val="166199153"/>
                    </a:ext>
                  </a:extLst>
                </a:gridCol>
                <a:gridCol w="2478795">
                  <a:extLst>
                    <a:ext uri="{9D8B030D-6E8A-4147-A177-3AD203B41FA5}">
                      <a16:colId xmlns:a16="http://schemas.microsoft.com/office/drawing/2014/main" val="4108122837"/>
                    </a:ext>
                  </a:extLst>
                </a:gridCol>
                <a:gridCol w="6821087">
                  <a:extLst>
                    <a:ext uri="{9D8B030D-6E8A-4147-A177-3AD203B41FA5}">
                      <a16:colId xmlns:a16="http://schemas.microsoft.com/office/drawing/2014/main" val="2349471200"/>
                    </a:ext>
                  </a:extLst>
                </a:gridCol>
              </a:tblGrid>
              <a:tr h="53954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模块</a:t>
                      </a:r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子模块</a:t>
                      </a:r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内容要求</a:t>
                      </a:r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8816031"/>
                  </a:ext>
                </a:extLst>
              </a:tr>
              <a:tr h="779827">
                <a:tc rowSpan="5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 </a:t>
                      </a:r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项目背景</a:t>
                      </a:r>
                      <a:endParaRPr 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1.1 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政策背景</a:t>
                      </a:r>
                      <a:endParaRPr 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相关产业、行业、细分领域等的重点政策描述</a:t>
                      </a:r>
                      <a:endParaRPr lang="en-US" altLang="zh-CN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注明政策名称、发布时间、关键内容</a:t>
                      </a:r>
                      <a:endParaRPr lang="en-US" altLang="zh-CN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聚焦长三角区域的相关政策背景（如有）</a:t>
                      </a:r>
                      <a:endParaRPr 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758794"/>
                  </a:ext>
                </a:extLst>
              </a:tr>
              <a:tr h="317707">
                <a:tc vMerge="1">
                  <a:txBody>
                    <a:bodyPr/>
                    <a:lstStyle/>
                    <a:p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1.2 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行业背景</a:t>
                      </a:r>
                      <a:endParaRPr 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针对本项目的核心技术</a:t>
                      </a:r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产品，分别介绍其所属行业、细分领域的背景</a:t>
                      </a:r>
                      <a:endParaRPr lang="en-US" altLang="zh-CN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532055"/>
                  </a:ext>
                </a:extLst>
              </a:tr>
              <a:tr h="317707">
                <a:tc vMerge="1">
                  <a:txBody>
                    <a:bodyPr/>
                    <a:lstStyle/>
                    <a:p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1.3 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细分领域背景</a:t>
                      </a:r>
                      <a:endParaRPr 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980891"/>
                  </a:ext>
                </a:extLst>
              </a:tr>
              <a:tr h="779827">
                <a:tc vMerge="1">
                  <a:txBody>
                    <a:bodyPr/>
                    <a:lstStyle/>
                    <a:p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1.4 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国内外发展现状</a:t>
                      </a:r>
                      <a:endParaRPr 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本项目核心技术</a:t>
                      </a:r>
                      <a:r>
                        <a:rPr lang="en-US" altLang="zh-CN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产品在国际、国内的发展现状</a:t>
                      </a:r>
                      <a:endParaRPr lang="en-US" altLang="zh-CN" sz="14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针对本项目所涉产业链的各主要环节，列举</a:t>
                      </a:r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1-2</a:t>
                      </a: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个行业龙头（国际或国内），并简要描述其主要业务等基本情况</a:t>
                      </a:r>
                      <a:endParaRPr lang="en-US" altLang="zh-CN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4680081"/>
                  </a:ext>
                </a:extLst>
              </a:tr>
              <a:tr h="573478">
                <a:tc vMerge="1">
                  <a:txBody>
                    <a:bodyPr/>
                    <a:lstStyle/>
                    <a:p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1.5 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产业技术需求</a:t>
                      </a:r>
                      <a:endParaRPr 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产业技术或产品存在的问题、技术瓶颈</a:t>
                      </a:r>
                      <a:endParaRPr lang="en-US" altLang="zh-CN" sz="1400" b="1" kern="12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zh-CN" altLang="en-US" sz="14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产业技术发展趋势和方向</a:t>
                      </a:r>
                      <a:endParaRPr lang="en-US" altLang="zh-CN" sz="1400" b="1" kern="12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6008176"/>
                  </a:ext>
                </a:extLst>
              </a:tr>
              <a:tr h="548767">
                <a:tc rowSpan="5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 </a:t>
                      </a:r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项目概述</a:t>
                      </a:r>
                      <a:endParaRPr lang="en-US" sz="18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2.1 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具体技术难点</a:t>
                      </a:r>
                      <a:endParaRPr 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描述产业技术的具体难点何在？</a:t>
                      </a:r>
                      <a:endParaRPr lang="en-US" altLang="zh-CN" sz="1400" b="1" kern="12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都有哪些团队、分别采用了什么样的研发路线？进展如何？</a:t>
                      </a:r>
                      <a:endParaRPr lang="en-US" altLang="zh-CN" sz="1400" b="1" kern="12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45114117"/>
                  </a:ext>
                </a:extLst>
              </a:tr>
              <a:tr h="548767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2.2 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核心技术和产业化</a:t>
                      </a:r>
                      <a:endParaRPr 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zh-CN" altLang="en-US" sz="14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针对上述技术瓶颈，描述本项目将提供何种解决方案？</a:t>
                      </a: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简明阐述本项目核心技术</a:t>
                      </a:r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产品的信息。可包括技术原理、工艺理念、其他特点（如环境友好等）等</a:t>
                      </a:r>
                      <a:endParaRPr lang="en-US" altLang="zh-CN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核心技术</a:t>
                      </a:r>
                      <a:r>
                        <a:rPr lang="en-US" altLang="zh-CN" sz="14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lang="zh-CN" altLang="en-US" sz="14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产品的研发时间线及产业化基础（如技术成熟度、实验室或中试情况、产业化示范情况等）</a:t>
                      </a:r>
                      <a:endParaRPr lang="en-US" sz="1400" b="1" kern="12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3307079"/>
                  </a:ext>
                </a:extLst>
              </a:tr>
              <a:tr h="423369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2.3 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主要产品</a:t>
                      </a:r>
                      <a:endParaRPr 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主要产品的文字简介、图片或视频</a:t>
                      </a:r>
                      <a:endParaRPr 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1058303"/>
                  </a:ext>
                </a:extLst>
              </a:tr>
              <a:tr h="656168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2.4 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获奖或者科研项目</a:t>
                      </a:r>
                      <a:endParaRPr 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相关研究成果所获奖项。如国家科技进步奖、产学研创新成果奖等</a:t>
                      </a:r>
                      <a:endParaRPr lang="en-US" altLang="zh-CN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近期承担的主要科研项目信息。包括项目名称、项目来源、起止时间、项目角色</a:t>
                      </a:r>
                      <a:endParaRPr 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3765285"/>
                  </a:ext>
                </a:extLst>
              </a:tr>
              <a:tr h="38777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2.5 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知识产权</a:t>
                      </a:r>
                      <a:endParaRPr 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已授权和申请的相关发明专利信息</a:t>
                      </a: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。包括专利名称、类别、国别、授权号等</a:t>
                      </a:r>
                      <a:endParaRPr 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430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837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251929" y="234421"/>
            <a:ext cx="1098138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CN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3.2</a:t>
            </a:r>
            <a:r>
              <a:rPr lang="zh-CN" altLang="en-US" spc="5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潜在竞争对手和竞争力分析</a:t>
            </a:r>
            <a:endParaRPr spc="-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46298" y="1485138"/>
            <a:ext cx="1896110" cy="3584575"/>
          </a:xfrm>
          <a:custGeom>
            <a:avLst/>
            <a:gdLst/>
            <a:ahLst/>
            <a:cxnLst/>
            <a:rect l="l" t="t" r="r" b="b"/>
            <a:pathLst>
              <a:path w="1896110" h="3584575">
                <a:moveTo>
                  <a:pt x="1696847" y="0"/>
                </a:moveTo>
                <a:lnTo>
                  <a:pt x="199009" y="0"/>
                </a:lnTo>
                <a:lnTo>
                  <a:pt x="182677" y="659"/>
                </a:lnTo>
                <a:lnTo>
                  <a:pt x="136078" y="10138"/>
                </a:lnTo>
                <a:lnTo>
                  <a:pt x="94147" y="29798"/>
                </a:lnTo>
                <a:lnTo>
                  <a:pt x="58261" y="58261"/>
                </a:lnTo>
                <a:lnTo>
                  <a:pt x="29798" y="94147"/>
                </a:lnTo>
                <a:lnTo>
                  <a:pt x="10138" y="136078"/>
                </a:lnTo>
                <a:lnTo>
                  <a:pt x="659" y="182677"/>
                </a:lnTo>
                <a:lnTo>
                  <a:pt x="0" y="199009"/>
                </a:lnTo>
                <a:lnTo>
                  <a:pt x="0" y="3385439"/>
                </a:lnTo>
                <a:lnTo>
                  <a:pt x="5779" y="3433286"/>
                </a:lnTo>
                <a:lnTo>
                  <a:pt x="22199" y="3476927"/>
                </a:lnTo>
                <a:lnTo>
                  <a:pt x="47880" y="3514981"/>
                </a:lnTo>
                <a:lnTo>
                  <a:pt x="81445" y="3546071"/>
                </a:lnTo>
                <a:lnTo>
                  <a:pt x="121515" y="3568819"/>
                </a:lnTo>
                <a:lnTo>
                  <a:pt x="166711" y="3581845"/>
                </a:lnTo>
                <a:lnTo>
                  <a:pt x="199009" y="3584448"/>
                </a:lnTo>
                <a:lnTo>
                  <a:pt x="1696847" y="3584448"/>
                </a:lnTo>
                <a:lnTo>
                  <a:pt x="1744694" y="3578668"/>
                </a:lnTo>
                <a:lnTo>
                  <a:pt x="1788335" y="3562248"/>
                </a:lnTo>
                <a:lnTo>
                  <a:pt x="1826389" y="3536567"/>
                </a:lnTo>
                <a:lnTo>
                  <a:pt x="1857479" y="3503002"/>
                </a:lnTo>
                <a:lnTo>
                  <a:pt x="1880227" y="3462932"/>
                </a:lnTo>
                <a:lnTo>
                  <a:pt x="1893253" y="3417736"/>
                </a:lnTo>
                <a:lnTo>
                  <a:pt x="1895855" y="3385439"/>
                </a:lnTo>
                <a:lnTo>
                  <a:pt x="1895855" y="199009"/>
                </a:lnTo>
                <a:lnTo>
                  <a:pt x="1890076" y="151161"/>
                </a:lnTo>
                <a:lnTo>
                  <a:pt x="1873656" y="107520"/>
                </a:lnTo>
                <a:lnTo>
                  <a:pt x="1847975" y="69466"/>
                </a:lnTo>
                <a:lnTo>
                  <a:pt x="1814410" y="38376"/>
                </a:lnTo>
                <a:lnTo>
                  <a:pt x="1774340" y="15628"/>
                </a:lnTo>
                <a:lnTo>
                  <a:pt x="1729144" y="2602"/>
                </a:lnTo>
                <a:lnTo>
                  <a:pt x="16968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46298" y="1485138"/>
            <a:ext cx="1896110" cy="3584575"/>
          </a:xfrm>
          <a:custGeom>
            <a:avLst/>
            <a:gdLst/>
            <a:ahLst/>
            <a:cxnLst/>
            <a:rect l="l" t="t" r="r" b="b"/>
            <a:pathLst>
              <a:path w="1896110" h="3584575">
                <a:moveTo>
                  <a:pt x="0" y="199009"/>
                </a:moveTo>
                <a:lnTo>
                  <a:pt x="5779" y="151161"/>
                </a:lnTo>
                <a:lnTo>
                  <a:pt x="22199" y="107520"/>
                </a:lnTo>
                <a:lnTo>
                  <a:pt x="47880" y="69466"/>
                </a:lnTo>
                <a:lnTo>
                  <a:pt x="81445" y="38376"/>
                </a:lnTo>
                <a:lnTo>
                  <a:pt x="121515" y="15628"/>
                </a:lnTo>
                <a:lnTo>
                  <a:pt x="166711" y="2602"/>
                </a:lnTo>
                <a:lnTo>
                  <a:pt x="199009" y="0"/>
                </a:lnTo>
                <a:lnTo>
                  <a:pt x="1696847" y="0"/>
                </a:lnTo>
                <a:lnTo>
                  <a:pt x="1744694" y="5779"/>
                </a:lnTo>
                <a:lnTo>
                  <a:pt x="1788335" y="22199"/>
                </a:lnTo>
                <a:lnTo>
                  <a:pt x="1826389" y="47880"/>
                </a:lnTo>
                <a:lnTo>
                  <a:pt x="1857479" y="81445"/>
                </a:lnTo>
                <a:lnTo>
                  <a:pt x="1880227" y="121515"/>
                </a:lnTo>
                <a:lnTo>
                  <a:pt x="1893253" y="166711"/>
                </a:lnTo>
                <a:lnTo>
                  <a:pt x="1895855" y="199009"/>
                </a:lnTo>
                <a:lnTo>
                  <a:pt x="1895855" y="3385439"/>
                </a:lnTo>
                <a:lnTo>
                  <a:pt x="1890076" y="3433286"/>
                </a:lnTo>
                <a:lnTo>
                  <a:pt x="1873656" y="3476927"/>
                </a:lnTo>
                <a:lnTo>
                  <a:pt x="1847975" y="3514981"/>
                </a:lnTo>
                <a:lnTo>
                  <a:pt x="1814410" y="3546071"/>
                </a:lnTo>
                <a:lnTo>
                  <a:pt x="1774340" y="3568819"/>
                </a:lnTo>
                <a:lnTo>
                  <a:pt x="1729144" y="3581845"/>
                </a:lnTo>
                <a:lnTo>
                  <a:pt x="1696847" y="3584448"/>
                </a:lnTo>
                <a:lnTo>
                  <a:pt x="199009" y="3584448"/>
                </a:lnTo>
                <a:lnTo>
                  <a:pt x="151161" y="3578668"/>
                </a:lnTo>
                <a:lnTo>
                  <a:pt x="107520" y="3562248"/>
                </a:lnTo>
                <a:lnTo>
                  <a:pt x="69466" y="3536567"/>
                </a:lnTo>
                <a:lnTo>
                  <a:pt x="38376" y="3503002"/>
                </a:lnTo>
                <a:lnTo>
                  <a:pt x="15628" y="3462932"/>
                </a:lnTo>
                <a:lnTo>
                  <a:pt x="2602" y="3417736"/>
                </a:lnTo>
                <a:lnTo>
                  <a:pt x="0" y="3385439"/>
                </a:lnTo>
                <a:lnTo>
                  <a:pt x="0" y="199009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49267" y="1565147"/>
            <a:ext cx="568960" cy="91440"/>
          </a:xfrm>
          <a:custGeom>
            <a:avLst/>
            <a:gdLst/>
            <a:ahLst/>
            <a:cxnLst/>
            <a:rect l="l" t="t" r="r" b="b"/>
            <a:pathLst>
              <a:path w="568960" h="91439">
                <a:moveTo>
                  <a:pt x="522732" y="0"/>
                </a:moveTo>
                <a:lnTo>
                  <a:pt x="44367" y="19"/>
                </a:lnTo>
                <a:lnTo>
                  <a:pt x="8519" y="19116"/>
                </a:lnTo>
                <a:lnTo>
                  <a:pt x="0" y="45719"/>
                </a:lnTo>
                <a:lnTo>
                  <a:pt x="19" y="47072"/>
                </a:lnTo>
                <a:lnTo>
                  <a:pt x="19116" y="82920"/>
                </a:lnTo>
                <a:lnTo>
                  <a:pt x="45720" y="91439"/>
                </a:lnTo>
                <a:lnTo>
                  <a:pt x="524084" y="91420"/>
                </a:lnTo>
                <a:lnTo>
                  <a:pt x="559932" y="72323"/>
                </a:lnTo>
                <a:lnTo>
                  <a:pt x="568452" y="45719"/>
                </a:lnTo>
                <a:lnTo>
                  <a:pt x="568432" y="44367"/>
                </a:lnTo>
                <a:lnTo>
                  <a:pt x="549335" y="8519"/>
                </a:lnTo>
                <a:lnTo>
                  <a:pt x="5227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04140" y="4759452"/>
            <a:ext cx="451484" cy="182880"/>
          </a:xfrm>
          <a:custGeom>
            <a:avLst/>
            <a:gdLst/>
            <a:ahLst/>
            <a:cxnLst/>
            <a:rect l="l" t="t" r="r" b="b"/>
            <a:pathLst>
              <a:path w="451485" h="182879">
                <a:moveTo>
                  <a:pt x="387595" y="0"/>
                </a:moveTo>
                <a:lnTo>
                  <a:pt x="62436" y="8"/>
                </a:lnTo>
                <a:lnTo>
                  <a:pt x="23347" y="14308"/>
                </a:lnTo>
                <a:lnTo>
                  <a:pt x="1636" y="49086"/>
                </a:lnTo>
                <a:lnTo>
                  <a:pt x="0" y="120434"/>
                </a:lnTo>
                <a:lnTo>
                  <a:pt x="1873" y="134777"/>
                </a:lnTo>
                <a:lnTo>
                  <a:pt x="24111" y="169186"/>
                </a:lnTo>
                <a:lnTo>
                  <a:pt x="63491" y="182880"/>
                </a:lnTo>
                <a:lnTo>
                  <a:pt x="388650" y="182871"/>
                </a:lnTo>
                <a:lnTo>
                  <a:pt x="427739" y="168571"/>
                </a:lnTo>
                <a:lnTo>
                  <a:pt x="449450" y="133793"/>
                </a:lnTo>
                <a:lnTo>
                  <a:pt x="451086" y="62445"/>
                </a:lnTo>
                <a:lnTo>
                  <a:pt x="449213" y="48102"/>
                </a:lnTo>
                <a:lnTo>
                  <a:pt x="426974" y="13693"/>
                </a:lnTo>
                <a:lnTo>
                  <a:pt x="3875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31102" y="1485138"/>
            <a:ext cx="1896110" cy="3584575"/>
          </a:xfrm>
          <a:custGeom>
            <a:avLst/>
            <a:gdLst/>
            <a:ahLst/>
            <a:cxnLst/>
            <a:rect l="l" t="t" r="r" b="b"/>
            <a:pathLst>
              <a:path w="1896109" h="3584575">
                <a:moveTo>
                  <a:pt x="1696847" y="0"/>
                </a:moveTo>
                <a:lnTo>
                  <a:pt x="199008" y="0"/>
                </a:lnTo>
                <a:lnTo>
                  <a:pt x="182677" y="659"/>
                </a:lnTo>
                <a:lnTo>
                  <a:pt x="136078" y="10138"/>
                </a:lnTo>
                <a:lnTo>
                  <a:pt x="94147" y="29798"/>
                </a:lnTo>
                <a:lnTo>
                  <a:pt x="58261" y="58261"/>
                </a:lnTo>
                <a:lnTo>
                  <a:pt x="29798" y="94147"/>
                </a:lnTo>
                <a:lnTo>
                  <a:pt x="10138" y="136078"/>
                </a:lnTo>
                <a:lnTo>
                  <a:pt x="659" y="182677"/>
                </a:lnTo>
                <a:lnTo>
                  <a:pt x="0" y="199009"/>
                </a:lnTo>
                <a:lnTo>
                  <a:pt x="0" y="3385439"/>
                </a:lnTo>
                <a:lnTo>
                  <a:pt x="5779" y="3433286"/>
                </a:lnTo>
                <a:lnTo>
                  <a:pt x="22199" y="3476927"/>
                </a:lnTo>
                <a:lnTo>
                  <a:pt x="47880" y="3514981"/>
                </a:lnTo>
                <a:lnTo>
                  <a:pt x="81445" y="3546071"/>
                </a:lnTo>
                <a:lnTo>
                  <a:pt x="121515" y="3568819"/>
                </a:lnTo>
                <a:lnTo>
                  <a:pt x="166711" y="3581845"/>
                </a:lnTo>
                <a:lnTo>
                  <a:pt x="199008" y="3584448"/>
                </a:lnTo>
                <a:lnTo>
                  <a:pt x="1696847" y="3584448"/>
                </a:lnTo>
                <a:lnTo>
                  <a:pt x="1744694" y="3578668"/>
                </a:lnTo>
                <a:lnTo>
                  <a:pt x="1788335" y="3562248"/>
                </a:lnTo>
                <a:lnTo>
                  <a:pt x="1826389" y="3536567"/>
                </a:lnTo>
                <a:lnTo>
                  <a:pt x="1857479" y="3503002"/>
                </a:lnTo>
                <a:lnTo>
                  <a:pt x="1880227" y="3462932"/>
                </a:lnTo>
                <a:lnTo>
                  <a:pt x="1893253" y="3417736"/>
                </a:lnTo>
                <a:lnTo>
                  <a:pt x="1895855" y="3385439"/>
                </a:lnTo>
                <a:lnTo>
                  <a:pt x="1895855" y="199009"/>
                </a:lnTo>
                <a:lnTo>
                  <a:pt x="1890076" y="151161"/>
                </a:lnTo>
                <a:lnTo>
                  <a:pt x="1873656" y="107520"/>
                </a:lnTo>
                <a:lnTo>
                  <a:pt x="1847975" y="69466"/>
                </a:lnTo>
                <a:lnTo>
                  <a:pt x="1814410" y="38376"/>
                </a:lnTo>
                <a:lnTo>
                  <a:pt x="1774340" y="15628"/>
                </a:lnTo>
                <a:lnTo>
                  <a:pt x="1729144" y="2602"/>
                </a:lnTo>
                <a:lnTo>
                  <a:pt x="16968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31102" y="1485138"/>
            <a:ext cx="1896110" cy="3584575"/>
          </a:xfrm>
          <a:custGeom>
            <a:avLst/>
            <a:gdLst/>
            <a:ahLst/>
            <a:cxnLst/>
            <a:rect l="l" t="t" r="r" b="b"/>
            <a:pathLst>
              <a:path w="1896109" h="3584575">
                <a:moveTo>
                  <a:pt x="0" y="199009"/>
                </a:moveTo>
                <a:lnTo>
                  <a:pt x="5779" y="151161"/>
                </a:lnTo>
                <a:lnTo>
                  <a:pt x="22199" y="107520"/>
                </a:lnTo>
                <a:lnTo>
                  <a:pt x="47880" y="69466"/>
                </a:lnTo>
                <a:lnTo>
                  <a:pt x="81445" y="38376"/>
                </a:lnTo>
                <a:lnTo>
                  <a:pt x="121515" y="15628"/>
                </a:lnTo>
                <a:lnTo>
                  <a:pt x="166711" y="2602"/>
                </a:lnTo>
                <a:lnTo>
                  <a:pt x="199008" y="0"/>
                </a:lnTo>
                <a:lnTo>
                  <a:pt x="1696847" y="0"/>
                </a:lnTo>
                <a:lnTo>
                  <a:pt x="1744694" y="5779"/>
                </a:lnTo>
                <a:lnTo>
                  <a:pt x="1788335" y="22199"/>
                </a:lnTo>
                <a:lnTo>
                  <a:pt x="1826389" y="47880"/>
                </a:lnTo>
                <a:lnTo>
                  <a:pt x="1857479" y="81445"/>
                </a:lnTo>
                <a:lnTo>
                  <a:pt x="1880227" y="121515"/>
                </a:lnTo>
                <a:lnTo>
                  <a:pt x="1893253" y="166711"/>
                </a:lnTo>
                <a:lnTo>
                  <a:pt x="1895855" y="199009"/>
                </a:lnTo>
                <a:lnTo>
                  <a:pt x="1895855" y="3385439"/>
                </a:lnTo>
                <a:lnTo>
                  <a:pt x="1890076" y="3433286"/>
                </a:lnTo>
                <a:lnTo>
                  <a:pt x="1873656" y="3476927"/>
                </a:lnTo>
                <a:lnTo>
                  <a:pt x="1847975" y="3514981"/>
                </a:lnTo>
                <a:lnTo>
                  <a:pt x="1814410" y="3546071"/>
                </a:lnTo>
                <a:lnTo>
                  <a:pt x="1774340" y="3568819"/>
                </a:lnTo>
                <a:lnTo>
                  <a:pt x="1729144" y="3581845"/>
                </a:lnTo>
                <a:lnTo>
                  <a:pt x="1696847" y="3584448"/>
                </a:lnTo>
                <a:lnTo>
                  <a:pt x="199008" y="3584448"/>
                </a:lnTo>
                <a:lnTo>
                  <a:pt x="151161" y="3578668"/>
                </a:lnTo>
                <a:lnTo>
                  <a:pt x="107520" y="3562248"/>
                </a:lnTo>
                <a:lnTo>
                  <a:pt x="69466" y="3536567"/>
                </a:lnTo>
                <a:lnTo>
                  <a:pt x="38376" y="3503002"/>
                </a:lnTo>
                <a:lnTo>
                  <a:pt x="15628" y="3462932"/>
                </a:lnTo>
                <a:lnTo>
                  <a:pt x="2602" y="3417736"/>
                </a:lnTo>
                <a:lnTo>
                  <a:pt x="0" y="3385439"/>
                </a:lnTo>
                <a:lnTo>
                  <a:pt x="0" y="199009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03235" y="1565147"/>
            <a:ext cx="568960" cy="91440"/>
          </a:xfrm>
          <a:custGeom>
            <a:avLst/>
            <a:gdLst/>
            <a:ahLst/>
            <a:cxnLst/>
            <a:rect l="l" t="t" r="r" b="b"/>
            <a:pathLst>
              <a:path w="568959" h="91439">
                <a:moveTo>
                  <a:pt x="522732" y="0"/>
                </a:moveTo>
                <a:lnTo>
                  <a:pt x="44367" y="19"/>
                </a:lnTo>
                <a:lnTo>
                  <a:pt x="8519" y="19116"/>
                </a:lnTo>
                <a:lnTo>
                  <a:pt x="0" y="45719"/>
                </a:lnTo>
                <a:lnTo>
                  <a:pt x="19" y="47072"/>
                </a:lnTo>
                <a:lnTo>
                  <a:pt x="19116" y="82920"/>
                </a:lnTo>
                <a:lnTo>
                  <a:pt x="45720" y="91439"/>
                </a:lnTo>
                <a:lnTo>
                  <a:pt x="524084" y="91420"/>
                </a:lnTo>
                <a:lnTo>
                  <a:pt x="559932" y="72323"/>
                </a:lnTo>
                <a:lnTo>
                  <a:pt x="568452" y="45719"/>
                </a:lnTo>
                <a:lnTo>
                  <a:pt x="568432" y="44367"/>
                </a:lnTo>
                <a:lnTo>
                  <a:pt x="549335" y="8519"/>
                </a:lnTo>
                <a:lnTo>
                  <a:pt x="5227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56584" y="4759452"/>
            <a:ext cx="452755" cy="182880"/>
          </a:xfrm>
          <a:custGeom>
            <a:avLst/>
            <a:gdLst/>
            <a:ahLst/>
            <a:cxnLst/>
            <a:rect l="l" t="t" r="r" b="b"/>
            <a:pathLst>
              <a:path w="452754" h="182879">
                <a:moveTo>
                  <a:pt x="389119" y="0"/>
                </a:moveTo>
                <a:lnTo>
                  <a:pt x="62436" y="8"/>
                </a:lnTo>
                <a:lnTo>
                  <a:pt x="23347" y="14308"/>
                </a:lnTo>
                <a:lnTo>
                  <a:pt x="1636" y="49086"/>
                </a:lnTo>
                <a:lnTo>
                  <a:pt x="0" y="120434"/>
                </a:lnTo>
                <a:lnTo>
                  <a:pt x="1873" y="134777"/>
                </a:lnTo>
                <a:lnTo>
                  <a:pt x="24111" y="169186"/>
                </a:lnTo>
                <a:lnTo>
                  <a:pt x="63491" y="182880"/>
                </a:lnTo>
                <a:lnTo>
                  <a:pt x="390174" y="182871"/>
                </a:lnTo>
                <a:lnTo>
                  <a:pt x="429263" y="168571"/>
                </a:lnTo>
                <a:lnTo>
                  <a:pt x="450974" y="133793"/>
                </a:lnTo>
                <a:lnTo>
                  <a:pt x="452610" y="62445"/>
                </a:lnTo>
                <a:lnTo>
                  <a:pt x="450737" y="48102"/>
                </a:lnTo>
                <a:lnTo>
                  <a:pt x="428498" y="13693"/>
                </a:lnTo>
                <a:lnTo>
                  <a:pt x="3891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10171" y="1917192"/>
            <a:ext cx="1536700" cy="2581910"/>
          </a:xfrm>
          <a:custGeom>
            <a:avLst/>
            <a:gdLst/>
            <a:ahLst/>
            <a:cxnLst/>
            <a:rect l="l" t="t" r="r" b="b"/>
            <a:pathLst>
              <a:path w="1536700" h="2581910">
                <a:moveTo>
                  <a:pt x="0" y="2581655"/>
                </a:moveTo>
                <a:lnTo>
                  <a:pt x="1536192" y="2581655"/>
                </a:lnTo>
                <a:lnTo>
                  <a:pt x="1536192" y="0"/>
                </a:lnTo>
                <a:lnTo>
                  <a:pt x="0" y="0"/>
                </a:lnTo>
                <a:lnTo>
                  <a:pt x="0" y="2581655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222240" y="2940374"/>
            <a:ext cx="1040765" cy="78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spc="-10" dirty="0">
                <a:latin typeface="Arial"/>
                <a:cs typeface="Arial"/>
              </a:rPr>
              <a:t>VS</a:t>
            </a:r>
            <a:endParaRPr sz="6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931020" y="1931280"/>
            <a:ext cx="2160270" cy="705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">
              <a:lnSpc>
                <a:spcPct val="100000"/>
              </a:lnSpc>
            </a:pPr>
            <a:r>
              <a:rPr sz="1800" b="1" dirty="0">
                <a:latin typeface="微软雅黑"/>
                <a:cs typeface="微软雅黑"/>
              </a:rPr>
              <a:t>制备工艺</a:t>
            </a:r>
            <a:endParaRPr sz="1800">
              <a:latin typeface="微软雅黑"/>
              <a:cs typeface="微软雅黑"/>
            </a:endParaRPr>
          </a:p>
          <a:p>
            <a:pPr marL="12700" marR="5080">
              <a:lnSpc>
                <a:spcPct val="100000"/>
              </a:lnSpc>
              <a:spcBef>
                <a:spcPts val="190"/>
              </a:spcBef>
            </a:pPr>
            <a:r>
              <a:rPr sz="1400" dirty="0">
                <a:solidFill>
                  <a:srgbClr val="252525"/>
                </a:solidFill>
                <a:latin typeface="微软雅黑"/>
                <a:cs typeface="微软雅黑"/>
              </a:rPr>
              <a:t>特殊的</a:t>
            </a:r>
            <a:r>
              <a:rPr sz="1400" spc="-15" dirty="0">
                <a:solidFill>
                  <a:srgbClr val="252525"/>
                </a:solidFill>
                <a:latin typeface="微软雅黑"/>
                <a:cs typeface="微软雅黑"/>
              </a:rPr>
              <a:t>化</a:t>
            </a:r>
            <a:r>
              <a:rPr sz="1400" dirty="0">
                <a:solidFill>
                  <a:srgbClr val="252525"/>
                </a:solidFill>
                <a:latin typeface="微软雅黑"/>
                <a:cs typeface="微软雅黑"/>
              </a:rPr>
              <a:t>学气</a:t>
            </a:r>
            <a:r>
              <a:rPr sz="1400" spc="-15" dirty="0">
                <a:solidFill>
                  <a:srgbClr val="252525"/>
                </a:solidFill>
                <a:latin typeface="微软雅黑"/>
                <a:cs typeface="微软雅黑"/>
              </a:rPr>
              <a:t>相沉</a:t>
            </a:r>
            <a:r>
              <a:rPr sz="1400" dirty="0">
                <a:solidFill>
                  <a:srgbClr val="252525"/>
                </a:solidFill>
                <a:latin typeface="微软雅黑"/>
                <a:cs typeface="微软雅黑"/>
              </a:rPr>
              <a:t>积方法， 提高了沉积速率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931020" y="2850760"/>
            <a:ext cx="2950210" cy="923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 algn="just">
              <a:lnSpc>
                <a:spcPct val="100000"/>
              </a:lnSpc>
            </a:pPr>
            <a:r>
              <a:rPr sz="1800" b="1" dirty="0">
                <a:latin typeface="微软雅黑"/>
                <a:cs typeface="微软雅黑"/>
              </a:rPr>
              <a:t>超高纯、高致密</a:t>
            </a:r>
            <a:endParaRPr sz="1800">
              <a:latin typeface="微软雅黑"/>
              <a:cs typeface="微软雅黑"/>
            </a:endParaRPr>
          </a:p>
          <a:p>
            <a:pPr marL="12700" marR="5080" algn="just">
              <a:lnSpc>
                <a:spcPct val="100000"/>
              </a:lnSpc>
              <a:spcBef>
                <a:spcPts val="225"/>
              </a:spcBef>
            </a:pPr>
            <a:r>
              <a:rPr sz="1400" dirty="0">
                <a:solidFill>
                  <a:srgbClr val="252525"/>
                </a:solidFill>
                <a:latin typeface="微软雅黑"/>
                <a:cs typeface="微软雅黑"/>
              </a:rPr>
              <a:t>仅需要纯度为</a:t>
            </a:r>
            <a:r>
              <a:rPr sz="1400" spc="5" dirty="0">
                <a:solidFill>
                  <a:srgbClr val="252525"/>
                </a:solidFill>
                <a:latin typeface="微软雅黑"/>
                <a:cs typeface="微软雅黑"/>
              </a:rPr>
              <a:t>2</a:t>
            </a:r>
            <a:r>
              <a:rPr sz="1400" dirty="0">
                <a:solidFill>
                  <a:srgbClr val="252525"/>
                </a:solidFill>
                <a:latin typeface="微软雅黑"/>
                <a:cs typeface="微软雅黑"/>
              </a:rPr>
              <a:t>-</a:t>
            </a:r>
            <a:r>
              <a:rPr sz="1400" spc="-10" dirty="0">
                <a:solidFill>
                  <a:srgbClr val="252525"/>
                </a:solidFill>
                <a:latin typeface="微软雅黑"/>
                <a:cs typeface="微软雅黑"/>
              </a:rPr>
              <a:t>3</a:t>
            </a:r>
            <a:r>
              <a:rPr sz="1400" spc="-5" dirty="0">
                <a:solidFill>
                  <a:srgbClr val="252525"/>
                </a:solidFill>
                <a:latin typeface="微软雅黑"/>
                <a:cs typeface="微软雅黑"/>
              </a:rPr>
              <a:t>N</a:t>
            </a:r>
            <a:r>
              <a:rPr sz="1400" dirty="0">
                <a:solidFill>
                  <a:srgbClr val="252525"/>
                </a:solidFill>
                <a:latin typeface="微软雅黑"/>
                <a:cs typeface="微软雅黑"/>
              </a:rPr>
              <a:t>的金</a:t>
            </a:r>
            <a:r>
              <a:rPr sz="1400" spc="-15" dirty="0">
                <a:solidFill>
                  <a:srgbClr val="252525"/>
                </a:solidFill>
                <a:latin typeface="微软雅黑"/>
                <a:cs typeface="微软雅黑"/>
              </a:rPr>
              <a:t>属</a:t>
            </a:r>
            <a:r>
              <a:rPr sz="1400" dirty="0">
                <a:solidFill>
                  <a:srgbClr val="252525"/>
                </a:solidFill>
                <a:latin typeface="微软雅黑"/>
                <a:cs typeface="微软雅黑"/>
              </a:rPr>
              <a:t>原材</a:t>
            </a:r>
            <a:r>
              <a:rPr sz="1400" spc="-15" dirty="0">
                <a:solidFill>
                  <a:srgbClr val="252525"/>
                </a:solidFill>
                <a:latin typeface="微软雅黑"/>
                <a:cs typeface="微软雅黑"/>
              </a:rPr>
              <a:t>料</a:t>
            </a:r>
            <a:r>
              <a:rPr sz="1400" dirty="0">
                <a:solidFill>
                  <a:srgbClr val="252525"/>
                </a:solidFill>
                <a:latin typeface="微软雅黑"/>
                <a:cs typeface="微软雅黑"/>
              </a:rPr>
              <a:t>，即 可制备出纯度</a:t>
            </a:r>
            <a:r>
              <a:rPr sz="1400" spc="5" dirty="0">
                <a:solidFill>
                  <a:srgbClr val="252525"/>
                </a:solidFill>
                <a:latin typeface="微软雅黑"/>
                <a:cs typeface="微软雅黑"/>
              </a:rPr>
              <a:t>8</a:t>
            </a:r>
            <a:r>
              <a:rPr sz="1400" spc="-5" dirty="0">
                <a:solidFill>
                  <a:srgbClr val="252525"/>
                </a:solidFill>
                <a:latin typeface="微软雅黑"/>
                <a:cs typeface="微软雅黑"/>
              </a:rPr>
              <a:t>N</a:t>
            </a:r>
            <a:r>
              <a:rPr sz="1400" dirty="0">
                <a:solidFill>
                  <a:srgbClr val="252525"/>
                </a:solidFill>
                <a:latin typeface="微软雅黑"/>
                <a:cs typeface="微软雅黑"/>
              </a:rPr>
              <a:t>的靶材</a:t>
            </a:r>
            <a:r>
              <a:rPr sz="1400" spc="-15" dirty="0">
                <a:solidFill>
                  <a:srgbClr val="252525"/>
                </a:solidFill>
                <a:latin typeface="微软雅黑"/>
                <a:cs typeface="微软雅黑"/>
              </a:rPr>
              <a:t>，</a:t>
            </a:r>
            <a:r>
              <a:rPr sz="1400" dirty="0">
                <a:solidFill>
                  <a:srgbClr val="252525"/>
                </a:solidFill>
                <a:latin typeface="微软雅黑"/>
                <a:cs typeface="微软雅黑"/>
              </a:rPr>
              <a:t>且组</a:t>
            </a:r>
            <a:r>
              <a:rPr sz="1400" spc="-15" dirty="0">
                <a:solidFill>
                  <a:srgbClr val="252525"/>
                </a:solidFill>
                <a:latin typeface="微软雅黑"/>
                <a:cs typeface="微软雅黑"/>
              </a:rPr>
              <a:t>织</a:t>
            </a:r>
            <a:r>
              <a:rPr sz="1400" dirty="0">
                <a:solidFill>
                  <a:srgbClr val="252525"/>
                </a:solidFill>
                <a:latin typeface="微软雅黑"/>
                <a:cs typeface="微软雅黑"/>
              </a:rPr>
              <a:t>均匀 致密，密度接近金属的</a:t>
            </a:r>
            <a:r>
              <a:rPr sz="1400" spc="-15" dirty="0">
                <a:solidFill>
                  <a:srgbClr val="252525"/>
                </a:solidFill>
                <a:latin typeface="微软雅黑"/>
                <a:cs typeface="微软雅黑"/>
              </a:rPr>
              <a:t>理</a:t>
            </a:r>
            <a:r>
              <a:rPr sz="1400" dirty="0">
                <a:solidFill>
                  <a:srgbClr val="252525"/>
                </a:solidFill>
                <a:latin typeface="微软雅黑"/>
                <a:cs typeface="微软雅黑"/>
              </a:rPr>
              <a:t>论密度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650235" y="2181860"/>
            <a:ext cx="280288" cy="287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38170" y="3930396"/>
            <a:ext cx="303530" cy="216535"/>
          </a:xfrm>
          <a:custGeom>
            <a:avLst/>
            <a:gdLst/>
            <a:ahLst/>
            <a:cxnLst/>
            <a:rect l="l" t="t" r="r" b="b"/>
            <a:pathLst>
              <a:path w="303530" h="216535">
                <a:moveTo>
                  <a:pt x="132334" y="189737"/>
                </a:moveTo>
                <a:lnTo>
                  <a:pt x="8509" y="189737"/>
                </a:lnTo>
                <a:lnTo>
                  <a:pt x="7112" y="190118"/>
                </a:lnTo>
                <a:lnTo>
                  <a:pt x="6096" y="190372"/>
                </a:lnTo>
                <a:lnTo>
                  <a:pt x="5715" y="190626"/>
                </a:lnTo>
                <a:lnTo>
                  <a:pt x="5206" y="190753"/>
                </a:lnTo>
                <a:lnTo>
                  <a:pt x="4445" y="191261"/>
                </a:lnTo>
                <a:lnTo>
                  <a:pt x="3937" y="191515"/>
                </a:lnTo>
                <a:lnTo>
                  <a:pt x="3302" y="192150"/>
                </a:lnTo>
                <a:lnTo>
                  <a:pt x="2921" y="192404"/>
                </a:lnTo>
                <a:lnTo>
                  <a:pt x="2540" y="192785"/>
                </a:lnTo>
                <a:lnTo>
                  <a:pt x="2286" y="193166"/>
                </a:lnTo>
                <a:lnTo>
                  <a:pt x="1905" y="193420"/>
                </a:lnTo>
                <a:lnTo>
                  <a:pt x="1143" y="194563"/>
                </a:lnTo>
                <a:lnTo>
                  <a:pt x="889" y="195071"/>
                </a:lnTo>
                <a:lnTo>
                  <a:pt x="635" y="195452"/>
                </a:lnTo>
                <a:lnTo>
                  <a:pt x="508" y="195833"/>
                </a:lnTo>
                <a:lnTo>
                  <a:pt x="114" y="197230"/>
                </a:lnTo>
                <a:lnTo>
                  <a:pt x="0" y="208406"/>
                </a:lnTo>
                <a:lnTo>
                  <a:pt x="127" y="208914"/>
                </a:lnTo>
                <a:lnTo>
                  <a:pt x="508" y="210184"/>
                </a:lnTo>
                <a:lnTo>
                  <a:pt x="635" y="210692"/>
                </a:lnTo>
                <a:lnTo>
                  <a:pt x="1905" y="212597"/>
                </a:lnTo>
                <a:lnTo>
                  <a:pt x="2286" y="212978"/>
                </a:lnTo>
                <a:lnTo>
                  <a:pt x="2540" y="213359"/>
                </a:lnTo>
                <a:lnTo>
                  <a:pt x="2921" y="213613"/>
                </a:lnTo>
                <a:lnTo>
                  <a:pt x="3556" y="214248"/>
                </a:lnTo>
                <a:lnTo>
                  <a:pt x="3937" y="214502"/>
                </a:lnTo>
                <a:lnTo>
                  <a:pt x="4445" y="214756"/>
                </a:lnTo>
                <a:lnTo>
                  <a:pt x="5206" y="215264"/>
                </a:lnTo>
                <a:lnTo>
                  <a:pt x="5715" y="215518"/>
                </a:lnTo>
                <a:lnTo>
                  <a:pt x="6096" y="215645"/>
                </a:lnTo>
                <a:lnTo>
                  <a:pt x="6604" y="215772"/>
                </a:lnTo>
                <a:lnTo>
                  <a:pt x="7112" y="216026"/>
                </a:lnTo>
                <a:lnTo>
                  <a:pt x="8509" y="216280"/>
                </a:lnTo>
                <a:lnTo>
                  <a:pt x="9017" y="216407"/>
                </a:lnTo>
                <a:lnTo>
                  <a:pt x="294005" y="216407"/>
                </a:lnTo>
                <a:lnTo>
                  <a:pt x="294513" y="216280"/>
                </a:lnTo>
                <a:lnTo>
                  <a:pt x="295910" y="216026"/>
                </a:lnTo>
                <a:lnTo>
                  <a:pt x="296418" y="215772"/>
                </a:lnTo>
                <a:lnTo>
                  <a:pt x="297434" y="215518"/>
                </a:lnTo>
                <a:lnTo>
                  <a:pt x="298577" y="214756"/>
                </a:lnTo>
                <a:lnTo>
                  <a:pt x="299085" y="214502"/>
                </a:lnTo>
                <a:lnTo>
                  <a:pt x="299847" y="213994"/>
                </a:lnTo>
                <a:lnTo>
                  <a:pt x="300101" y="213613"/>
                </a:lnTo>
                <a:lnTo>
                  <a:pt x="300481" y="213359"/>
                </a:lnTo>
                <a:lnTo>
                  <a:pt x="300736" y="212978"/>
                </a:lnTo>
                <a:lnTo>
                  <a:pt x="301117" y="212597"/>
                </a:lnTo>
                <a:lnTo>
                  <a:pt x="302387" y="210692"/>
                </a:lnTo>
                <a:lnTo>
                  <a:pt x="302514" y="210184"/>
                </a:lnTo>
                <a:lnTo>
                  <a:pt x="302895" y="208914"/>
                </a:lnTo>
                <a:lnTo>
                  <a:pt x="303128" y="199008"/>
                </a:lnTo>
                <a:lnTo>
                  <a:pt x="136906" y="199008"/>
                </a:lnTo>
                <a:lnTo>
                  <a:pt x="136271" y="198881"/>
                </a:lnTo>
                <a:lnTo>
                  <a:pt x="132016" y="195071"/>
                </a:lnTo>
                <a:lnTo>
                  <a:pt x="131775" y="194563"/>
                </a:lnTo>
                <a:lnTo>
                  <a:pt x="131572" y="194055"/>
                </a:lnTo>
                <a:lnTo>
                  <a:pt x="131699" y="191134"/>
                </a:lnTo>
                <a:lnTo>
                  <a:pt x="131953" y="190372"/>
                </a:lnTo>
                <a:lnTo>
                  <a:pt x="132206" y="189991"/>
                </a:lnTo>
                <a:lnTo>
                  <a:pt x="132334" y="189737"/>
                </a:lnTo>
                <a:close/>
              </a:path>
              <a:path w="303530" h="216535">
                <a:moveTo>
                  <a:pt x="294513" y="189737"/>
                </a:moveTo>
                <a:lnTo>
                  <a:pt x="170687" y="189737"/>
                </a:lnTo>
                <a:lnTo>
                  <a:pt x="170899" y="190118"/>
                </a:lnTo>
                <a:lnTo>
                  <a:pt x="171069" y="190372"/>
                </a:lnTo>
                <a:lnTo>
                  <a:pt x="171196" y="190753"/>
                </a:lnTo>
                <a:lnTo>
                  <a:pt x="171371" y="191515"/>
                </a:lnTo>
                <a:lnTo>
                  <a:pt x="171450" y="194055"/>
                </a:lnTo>
                <a:lnTo>
                  <a:pt x="171323" y="194690"/>
                </a:lnTo>
                <a:lnTo>
                  <a:pt x="171069" y="195198"/>
                </a:lnTo>
                <a:lnTo>
                  <a:pt x="170687" y="195833"/>
                </a:lnTo>
                <a:lnTo>
                  <a:pt x="170434" y="196341"/>
                </a:lnTo>
                <a:lnTo>
                  <a:pt x="170053" y="196849"/>
                </a:lnTo>
                <a:lnTo>
                  <a:pt x="169545" y="197230"/>
                </a:lnTo>
                <a:lnTo>
                  <a:pt x="169164" y="197611"/>
                </a:lnTo>
                <a:lnTo>
                  <a:pt x="168529" y="197992"/>
                </a:lnTo>
                <a:lnTo>
                  <a:pt x="168021" y="198373"/>
                </a:lnTo>
                <a:lnTo>
                  <a:pt x="166751" y="198881"/>
                </a:lnTo>
                <a:lnTo>
                  <a:pt x="166116" y="199008"/>
                </a:lnTo>
                <a:lnTo>
                  <a:pt x="303128" y="199008"/>
                </a:lnTo>
                <a:lnTo>
                  <a:pt x="303010" y="197611"/>
                </a:lnTo>
                <a:lnTo>
                  <a:pt x="302387" y="195452"/>
                </a:lnTo>
                <a:lnTo>
                  <a:pt x="302133" y="195071"/>
                </a:lnTo>
                <a:lnTo>
                  <a:pt x="301879" y="194563"/>
                </a:lnTo>
                <a:lnTo>
                  <a:pt x="301117" y="193420"/>
                </a:lnTo>
                <a:lnTo>
                  <a:pt x="300736" y="193166"/>
                </a:lnTo>
                <a:lnTo>
                  <a:pt x="300481" y="192785"/>
                </a:lnTo>
                <a:lnTo>
                  <a:pt x="299847" y="192150"/>
                </a:lnTo>
                <a:lnTo>
                  <a:pt x="299466" y="191896"/>
                </a:lnTo>
                <a:lnTo>
                  <a:pt x="299085" y="191515"/>
                </a:lnTo>
                <a:lnTo>
                  <a:pt x="298577" y="191261"/>
                </a:lnTo>
                <a:lnTo>
                  <a:pt x="297815" y="190753"/>
                </a:lnTo>
                <a:lnTo>
                  <a:pt x="297434" y="190626"/>
                </a:lnTo>
                <a:lnTo>
                  <a:pt x="296926" y="190372"/>
                </a:lnTo>
                <a:lnTo>
                  <a:pt x="294513" y="189737"/>
                </a:lnTo>
                <a:close/>
              </a:path>
              <a:path w="303530" h="216535">
                <a:moveTo>
                  <a:pt x="298831" y="179069"/>
                </a:moveTo>
                <a:lnTo>
                  <a:pt x="3810" y="179069"/>
                </a:lnTo>
                <a:lnTo>
                  <a:pt x="4953" y="180339"/>
                </a:lnTo>
                <a:lnTo>
                  <a:pt x="297688" y="180339"/>
                </a:lnTo>
                <a:lnTo>
                  <a:pt x="298831" y="179069"/>
                </a:lnTo>
                <a:close/>
              </a:path>
              <a:path w="303530" h="216535">
                <a:moveTo>
                  <a:pt x="299974" y="177800"/>
                </a:moveTo>
                <a:lnTo>
                  <a:pt x="3048" y="177800"/>
                </a:lnTo>
                <a:lnTo>
                  <a:pt x="3429" y="179069"/>
                </a:lnTo>
                <a:lnTo>
                  <a:pt x="299593" y="179069"/>
                </a:lnTo>
                <a:lnTo>
                  <a:pt x="299974" y="177800"/>
                </a:lnTo>
                <a:close/>
              </a:path>
              <a:path w="303530" h="216535">
                <a:moveTo>
                  <a:pt x="302006" y="175259"/>
                </a:moveTo>
                <a:lnTo>
                  <a:pt x="1016" y="175259"/>
                </a:lnTo>
                <a:lnTo>
                  <a:pt x="1778" y="176529"/>
                </a:lnTo>
                <a:lnTo>
                  <a:pt x="2159" y="177800"/>
                </a:lnTo>
                <a:lnTo>
                  <a:pt x="300990" y="177800"/>
                </a:lnTo>
                <a:lnTo>
                  <a:pt x="302006" y="175259"/>
                </a:lnTo>
                <a:close/>
              </a:path>
              <a:path w="303530" h="216535">
                <a:moveTo>
                  <a:pt x="302387" y="6350"/>
                </a:moveTo>
                <a:lnTo>
                  <a:pt x="635" y="6350"/>
                </a:lnTo>
                <a:lnTo>
                  <a:pt x="508" y="7619"/>
                </a:lnTo>
                <a:lnTo>
                  <a:pt x="381" y="7619"/>
                </a:lnTo>
                <a:lnTo>
                  <a:pt x="127" y="172719"/>
                </a:lnTo>
                <a:lnTo>
                  <a:pt x="381" y="173989"/>
                </a:lnTo>
                <a:lnTo>
                  <a:pt x="508" y="173989"/>
                </a:lnTo>
                <a:lnTo>
                  <a:pt x="635" y="175259"/>
                </a:lnTo>
                <a:lnTo>
                  <a:pt x="302387" y="175259"/>
                </a:lnTo>
                <a:lnTo>
                  <a:pt x="302895" y="172719"/>
                </a:lnTo>
                <a:lnTo>
                  <a:pt x="302895" y="170179"/>
                </a:lnTo>
                <a:lnTo>
                  <a:pt x="24892" y="170179"/>
                </a:lnTo>
                <a:lnTo>
                  <a:pt x="24511" y="168909"/>
                </a:lnTo>
                <a:lnTo>
                  <a:pt x="23368" y="168909"/>
                </a:lnTo>
                <a:lnTo>
                  <a:pt x="22225" y="167639"/>
                </a:lnTo>
                <a:lnTo>
                  <a:pt x="20701" y="167639"/>
                </a:lnTo>
                <a:lnTo>
                  <a:pt x="20447" y="166369"/>
                </a:lnTo>
                <a:lnTo>
                  <a:pt x="19939" y="166369"/>
                </a:lnTo>
                <a:lnTo>
                  <a:pt x="19812" y="165100"/>
                </a:lnTo>
                <a:lnTo>
                  <a:pt x="19558" y="165100"/>
                </a:lnTo>
                <a:lnTo>
                  <a:pt x="19177" y="163829"/>
                </a:lnTo>
                <a:lnTo>
                  <a:pt x="19050" y="163829"/>
                </a:lnTo>
                <a:lnTo>
                  <a:pt x="18796" y="162559"/>
                </a:lnTo>
                <a:lnTo>
                  <a:pt x="18668" y="162559"/>
                </a:lnTo>
                <a:lnTo>
                  <a:pt x="18668" y="19050"/>
                </a:lnTo>
                <a:lnTo>
                  <a:pt x="18796" y="19050"/>
                </a:lnTo>
                <a:lnTo>
                  <a:pt x="18796" y="17779"/>
                </a:lnTo>
                <a:lnTo>
                  <a:pt x="19177" y="16509"/>
                </a:lnTo>
                <a:lnTo>
                  <a:pt x="19812" y="16509"/>
                </a:lnTo>
                <a:lnTo>
                  <a:pt x="19939" y="15239"/>
                </a:lnTo>
                <a:lnTo>
                  <a:pt x="20447" y="15239"/>
                </a:lnTo>
                <a:lnTo>
                  <a:pt x="21590" y="13969"/>
                </a:lnTo>
                <a:lnTo>
                  <a:pt x="21971" y="13969"/>
                </a:lnTo>
                <a:lnTo>
                  <a:pt x="22225" y="12700"/>
                </a:lnTo>
                <a:lnTo>
                  <a:pt x="24130" y="12700"/>
                </a:lnTo>
                <a:lnTo>
                  <a:pt x="24892" y="11429"/>
                </a:lnTo>
                <a:lnTo>
                  <a:pt x="302895" y="11429"/>
                </a:lnTo>
                <a:lnTo>
                  <a:pt x="302895" y="8889"/>
                </a:lnTo>
                <a:lnTo>
                  <a:pt x="302768" y="8889"/>
                </a:lnTo>
                <a:lnTo>
                  <a:pt x="302514" y="7619"/>
                </a:lnTo>
                <a:lnTo>
                  <a:pt x="302387" y="6350"/>
                </a:lnTo>
                <a:close/>
              </a:path>
              <a:path w="303530" h="216535">
                <a:moveTo>
                  <a:pt x="302895" y="11429"/>
                </a:moveTo>
                <a:lnTo>
                  <a:pt x="277749" y="11429"/>
                </a:lnTo>
                <a:lnTo>
                  <a:pt x="278892" y="12700"/>
                </a:lnTo>
                <a:lnTo>
                  <a:pt x="280416" y="12700"/>
                </a:lnTo>
                <a:lnTo>
                  <a:pt x="281178" y="13969"/>
                </a:lnTo>
                <a:lnTo>
                  <a:pt x="282067" y="13969"/>
                </a:lnTo>
                <a:lnTo>
                  <a:pt x="282575" y="15239"/>
                </a:lnTo>
                <a:lnTo>
                  <a:pt x="283083" y="15239"/>
                </a:lnTo>
                <a:lnTo>
                  <a:pt x="283337" y="16509"/>
                </a:lnTo>
                <a:lnTo>
                  <a:pt x="283718" y="16509"/>
                </a:lnTo>
                <a:lnTo>
                  <a:pt x="284226" y="17779"/>
                </a:lnTo>
                <a:lnTo>
                  <a:pt x="284226" y="163829"/>
                </a:lnTo>
                <a:lnTo>
                  <a:pt x="283845" y="163829"/>
                </a:lnTo>
                <a:lnTo>
                  <a:pt x="283718" y="165100"/>
                </a:lnTo>
                <a:lnTo>
                  <a:pt x="283337" y="165100"/>
                </a:lnTo>
                <a:lnTo>
                  <a:pt x="282829" y="166369"/>
                </a:lnTo>
                <a:lnTo>
                  <a:pt x="282575" y="166369"/>
                </a:lnTo>
                <a:lnTo>
                  <a:pt x="282321" y="167639"/>
                </a:lnTo>
                <a:lnTo>
                  <a:pt x="280797" y="167639"/>
                </a:lnTo>
                <a:lnTo>
                  <a:pt x="279654" y="168909"/>
                </a:lnTo>
                <a:lnTo>
                  <a:pt x="278511" y="168909"/>
                </a:lnTo>
                <a:lnTo>
                  <a:pt x="277749" y="170179"/>
                </a:lnTo>
                <a:lnTo>
                  <a:pt x="302895" y="170179"/>
                </a:lnTo>
                <a:lnTo>
                  <a:pt x="302895" y="11429"/>
                </a:lnTo>
                <a:close/>
              </a:path>
              <a:path w="303530" h="216535">
                <a:moveTo>
                  <a:pt x="112268" y="140969"/>
                </a:moveTo>
                <a:lnTo>
                  <a:pt x="99187" y="140969"/>
                </a:lnTo>
                <a:lnTo>
                  <a:pt x="99441" y="142239"/>
                </a:lnTo>
                <a:lnTo>
                  <a:pt x="112141" y="142239"/>
                </a:lnTo>
                <a:lnTo>
                  <a:pt x="112268" y="140969"/>
                </a:lnTo>
                <a:close/>
              </a:path>
              <a:path w="303530" h="216535">
                <a:moveTo>
                  <a:pt x="130937" y="140969"/>
                </a:moveTo>
                <a:lnTo>
                  <a:pt x="117602" y="140969"/>
                </a:lnTo>
                <a:lnTo>
                  <a:pt x="117856" y="142239"/>
                </a:lnTo>
                <a:lnTo>
                  <a:pt x="130302" y="142239"/>
                </a:lnTo>
                <a:lnTo>
                  <a:pt x="130937" y="140969"/>
                </a:lnTo>
                <a:close/>
              </a:path>
              <a:path w="303530" h="216535">
                <a:moveTo>
                  <a:pt x="150114" y="140969"/>
                </a:moveTo>
                <a:lnTo>
                  <a:pt x="136906" y="140969"/>
                </a:lnTo>
                <a:lnTo>
                  <a:pt x="137414" y="142239"/>
                </a:lnTo>
                <a:lnTo>
                  <a:pt x="149860" y="142239"/>
                </a:lnTo>
                <a:lnTo>
                  <a:pt x="150114" y="140969"/>
                </a:lnTo>
                <a:close/>
              </a:path>
              <a:path w="303530" h="216535">
                <a:moveTo>
                  <a:pt x="170306" y="140969"/>
                </a:moveTo>
                <a:lnTo>
                  <a:pt x="157480" y="140969"/>
                </a:lnTo>
                <a:lnTo>
                  <a:pt x="157734" y="142239"/>
                </a:lnTo>
                <a:lnTo>
                  <a:pt x="170053" y="142239"/>
                </a:lnTo>
                <a:lnTo>
                  <a:pt x="170306" y="140969"/>
                </a:lnTo>
                <a:close/>
              </a:path>
              <a:path w="303530" h="216535">
                <a:moveTo>
                  <a:pt x="188595" y="140969"/>
                </a:moveTo>
                <a:lnTo>
                  <a:pt x="175514" y="140969"/>
                </a:lnTo>
                <a:lnTo>
                  <a:pt x="176022" y="142239"/>
                </a:lnTo>
                <a:lnTo>
                  <a:pt x="188468" y="142239"/>
                </a:lnTo>
                <a:lnTo>
                  <a:pt x="188595" y="140969"/>
                </a:lnTo>
                <a:close/>
              </a:path>
              <a:path w="303530" h="216535">
                <a:moveTo>
                  <a:pt x="208280" y="140969"/>
                </a:moveTo>
                <a:lnTo>
                  <a:pt x="195072" y="140969"/>
                </a:lnTo>
                <a:lnTo>
                  <a:pt x="196087" y="142239"/>
                </a:lnTo>
                <a:lnTo>
                  <a:pt x="207518" y="142239"/>
                </a:lnTo>
                <a:lnTo>
                  <a:pt x="208280" y="140969"/>
                </a:lnTo>
                <a:close/>
              </a:path>
              <a:path w="303530" h="216535">
                <a:moveTo>
                  <a:pt x="113030" y="91439"/>
                </a:moveTo>
                <a:lnTo>
                  <a:pt x="98425" y="91439"/>
                </a:lnTo>
                <a:lnTo>
                  <a:pt x="98425" y="139700"/>
                </a:lnTo>
                <a:lnTo>
                  <a:pt x="98933" y="140969"/>
                </a:lnTo>
                <a:lnTo>
                  <a:pt x="113030" y="140969"/>
                </a:lnTo>
                <a:lnTo>
                  <a:pt x="113156" y="139700"/>
                </a:lnTo>
                <a:lnTo>
                  <a:pt x="113284" y="139700"/>
                </a:lnTo>
                <a:lnTo>
                  <a:pt x="113284" y="92709"/>
                </a:lnTo>
                <a:lnTo>
                  <a:pt x="113156" y="92709"/>
                </a:lnTo>
                <a:lnTo>
                  <a:pt x="113030" y="91439"/>
                </a:lnTo>
                <a:close/>
              </a:path>
              <a:path w="303530" h="216535">
                <a:moveTo>
                  <a:pt x="131318" y="83819"/>
                </a:moveTo>
                <a:lnTo>
                  <a:pt x="116712" y="83819"/>
                </a:lnTo>
                <a:lnTo>
                  <a:pt x="116459" y="139700"/>
                </a:lnTo>
                <a:lnTo>
                  <a:pt x="116712" y="139700"/>
                </a:lnTo>
                <a:lnTo>
                  <a:pt x="116967" y="140969"/>
                </a:lnTo>
                <a:lnTo>
                  <a:pt x="131191" y="140969"/>
                </a:lnTo>
                <a:lnTo>
                  <a:pt x="131445" y="139700"/>
                </a:lnTo>
                <a:lnTo>
                  <a:pt x="131699" y="85089"/>
                </a:lnTo>
                <a:lnTo>
                  <a:pt x="131318" y="83819"/>
                </a:lnTo>
                <a:close/>
              </a:path>
              <a:path w="303530" h="216535">
                <a:moveTo>
                  <a:pt x="150876" y="73659"/>
                </a:moveTo>
                <a:lnTo>
                  <a:pt x="136398" y="73659"/>
                </a:lnTo>
                <a:lnTo>
                  <a:pt x="136271" y="74929"/>
                </a:lnTo>
                <a:lnTo>
                  <a:pt x="136144" y="74929"/>
                </a:lnTo>
                <a:lnTo>
                  <a:pt x="136144" y="139700"/>
                </a:lnTo>
                <a:lnTo>
                  <a:pt x="136398" y="139700"/>
                </a:lnTo>
                <a:lnTo>
                  <a:pt x="136652" y="140969"/>
                </a:lnTo>
                <a:lnTo>
                  <a:pt x="150749" y="140969"/>
                </a:lnTo>
                <a:lnTo>
                  <a:pt x="150876" y="139700"/>
                </a:lnTo>
                <a:lnTo>
                  <a:pt x="151130" y="74929"/>
                </a:lnTo>
                <a:lnTo>
                  <a:pt x="150876" y="73659"/>
                </a:lnTo>
                <a:close/>
              </a:path>
              <a:path w="303530" h="216535">
                <a:moveTo>
                  <a:pt x="171196" y="83819"/>
                </a:moveTo>
                <a:lnTo>
                  <a:pt x="156591" y="83819"/>
                </a:lnTo>
                <a:lnTo>
                  <a:pt x="156591" y="139700"/>
                </a:lnTo>
                <a:lnTo>
                  <a:pt x="156845" y="140969"/>
                </a:lnTo>
                <a:lnTo>
                  <a:pt x="171069" y="140969"/>
                </a:lnTo>
                <a:lnTo>
                  <a:pt x="171069" y="139700"/>
                </a:lnTo>
                <a:lnTo>
                  <a:pt x="171196" y="139700"/>
                </a:lnTo>
                <a:lnTo>
                  <a:pt x="171196" y="83819"/>
                </a:lnTo>
                <a:close/>
              </a:path>
              <a:path w="303530" h="216535">
                <a:moveTo>
                  <a:pt x="189484" y="73659"/>
                </a:moveTo>
                <a:lnTo>
                  <a:pt x="175006" y="73659"/>
                </a:lnTo>
                <a:lnTo>
                  <a:pt x="174752" y="74929"/>
                </a:lnTo>
                <a:lnTo>
                  <a:pt x="174625" y="74929"/>
                </a:lnTo>
                <a:lnTo>
                  <a:pt x="174625" y="138429"/>
                </a:lnTo>
                <a:lnTo>
                  <a:pt x="175006" y="139700"/>
                </a:lnTo>
                <a:lnTo>
                  <a:pt x="175133" y="140969"/>
                </a:lnTo>
                <a:lnTo>
                  <a:pt x="189230" y="140969"/>
                </a:lnTo>
                <a:lnTo>
                  <a:pt x="189484" y="139700"/>
                </a:lnTo>
                <a:lnTo>
                  <a:pt x="189737" y="74929"/>
                </a:lnTo>
                <a:lnTo>
                  <a:pt x="189484" y="73659"/>
                </a:lnTo>
                <a:close/>
              </a:path>
              <a:path w="303530" h="216535">
                <a:moveTo>
                  <a:pt x="208787" y="63500"/>
                </a:moveTo>
                <a:lnTo>
                  <a:pt x="194691" y="63500"/>
                </a:lnTo>
                <a:lnTo>
                  <a:pt x="194437" y="64769"/>
                </a:lnTo>
                <a:lnTo>
                  <a:pt x="194183" y="138429"/>
                </a:lnTo>
                <a:lnTo>
                  <a:pt x="194437" y="139700"/>
                </a:lnTo>
                <a:lnTo>
                  <a:pt x="194691" y="139700"/>
                </a:lnTo>
                <a:lnTo>
                  <a:pt x="194945" y="140969"/>
                </a:lnTo>
                <a:lnTo>
                  <a:pt x="208661" y="140969"/>
                </a:lnTo>
                <a:lnTo>
                  <a:pt x="209042" y="139700"/>
                </a:lnTo>
                <a:lnTo>
                  <a:pt x="209296" y="138429"/>
                </a:lnTo>
                <a:lnTo>
                  <a:pt x="209296" y="66039"/>
                </a:lnTo>
                <a:lnTo>
                  <a:pt x="209169" y="64769"/>
                </a:lnTo>
                <a:lnTo>
                  <a:pt x="208787" y="63500"/>
                </a:lnTo>
                <a:close/>
              </a:path>
              <a:path w="303530" h="216535">
                <a:moveTo>
                  <a:pt x="112141" y="90169"/>
                </a:moveTo>
                <a:lnTo>
                  <a:pt x="99441" y="90169"/>
                </a:lnTo>
                <a:lnTo>
                  <a:pt x="99187" y="91439"/>
                </a:lnTo>
                <a:lnTo>
                  <a:pt x="112268" y="91439"/>
                </a:lnTo>
                <a:lnTo>
                  <a:pt x="112141" y="90169"/>
                </a:lnTo>
                <a:close/>
              </a:path>
              <a:path w="303530" h="216535">
                <a:moveTo>
                  <a:pt x="138430" y="52069"/>
                </a:moveTo>
                <a:lnTo>
                  <a:pt x="93726" y="80009"/>
                </a:lnTo>
                <a:lnTo>
                  <a:pt x="101854" y="85089"/>
                </a:lnTo>
                <a:lnTo>
                  <a:pt x="138430" y="62229"/>
                </a:lnTo>
                <a:lnTo>
                  <a:pt x="155193" y="62229"/>
                </a:lnTo>
                <a:lnTo>
                  <a:pt x="146558" y="57150"/>
                </a:lnTo>
                <a:lnTo>
                  <a:pt x="138430" y="52069"/>
                </a:lnTo>
                <a:close/>
              </a:path>
              <a:path w="303530" h="216535">
                <a:moveTo>
                  <a:pt x="130937" y="82550"/>
                </a:moveTo>
                <a:lnTo>
                  <a:pt x="117475" y="82550"/>
                </a:lnTo>
                <a:lnTo>
                  <a:pt x="116967" y="83819"/>
                </a:lnTo>
                <a:lnTo>
                  <a:pt x="131191" y="83819"/>
                </a:lnTo>
                <a:lnTo>
                  <a:pt x="130937" y="82550"/>
                </a:lnTo>
                <a:close/>
              </a:path>
              <a:path w="303530" h="216535">
                <a:moveTo>
                  <a:pt x="170687" y="82550"/>
                </a:moveTo>
                <a:lnTo>
                  <a:pt x="157099" y="82550"/>
                </a:lnTo>
                <a:lnTo>
                  <a:pt x="156845" y="83819"/>
                </a:lnTo>
                <a:lnTo>
                  <a:pt x="170815" y="83819"/>
                </a:lnTo>
                <a:lnTo>
                  <a:pt x="170687" y="82550"/>
                </a:lnTo>
                <a:close/>
              </a:path>
              <a:path w="303530" h="216535">
                <a:moveTo>
                  <a:pt x="119253" y="81279"/>
                </a:moveTo>
                <a:lnTo>
                  <a:pt x="118618" y="82550"/>
                </a:lnTo>
                <a:lnTo>
                  <a:pt x="129540" y="82550"/>
                </a:lnTo>
                <a:lnTo>
                  <a:pt x="119253" y="81279"/>
                </a:lnTo>
                <a:close/>
              </a:path>
              <a:path w="303530" h="216535">
                <a:moveTo>
                  <a:pt x="159131" y="81279"/>
                </a:moveTo>
                <a:lnTo>
                  <a:pt x="158496" y="82550"/>
                </a:lnTo>
                <a:lnTo>
                  <a:pt x="169164" y="82550"/>
                </a:lnTo>
                <a:lnTo>
                  <a:pt x="159131" y="81279"/>
                </a:lnTo>
                <a:close/>
              </a:path>
              <a:path w="303530" h="216535">
                <a:moveTo>
                  <a:pt x="155193" y="62229"/>
                </a:moveTo>
                <a:lnTo>
                  <a:pt x="138430" y="62229"/>
                </a:lnTo>
                <a:lnTo>
                  <a:pt x="151384" y="69850"/>
                </a:lnTo>
                <a:lnTo>
                  <a:pt x="151003" y="69850"/>
                </a:lnTo>
                <a:lnTo>
                  <a:pt x="159258" y="74929"/>
                </a:lnTo>
                <a:lnTo>
                  <a:pt x="175460" y="64769"/>
                </a:lnTo>
                <a:lnTo>
                  <a:pt x="159512" y="64769"/>
                </a:lnTo>
                <a:lnTo>
                  <a:pt x="155193" y="62229"/>
                </a:lnTo>
                <a:close/>
              </a:path>
              <a:path w="303530" h="216535">
                <a:moveTo>
                  <a:pt x="150114" y="72389"/>
                </a:moveTo>
                <a:lnTo>
                  <a:pt x="137160" y="72389"/>
                </a:lnTo>
                <a:lnTo>
                  <a:pt x="136906" y="73659"/>
                </a:lnTo>
                <a:lnTo>
                  <a:pt x="150241" y="73659"/>
                </a:lnTo>
                <a:lnTo>
                  <a:pt x="150114" y="72389"/>
                </a:lnTo>
                <a:close/>
              </a:path>
              <a:path w="303530" h="216535">
                <a:moveTo>
                  <a:pt x="188214" y="72389"/>
                </a:moveTo>
                <a:lnTo>
                  <a:pt x="175768" y="72389"/>
                </a:lnTo>
                <a:lnTo>
                  <a:pt x="175514" y="73659"/>
                </a:lnTo>
                <a:lnTo>
                  <a:pt x="188849" y="73659"/>
                </a:lnTo>
                <a:lnTo>
                  <a:pt x="188214" y="72389"/>
                </a:lnTo>
                <a:close/>
              </a:path>
              <a:path w="303530" h="216535">
                <a:moveTo>
                  <a:pt x="209296" y="39369"/>
                </a:moveTo>
                <a:lnTo>
                  <a:pt x="181356" y="39369"/>
                </a:lnTo>
                <a:lnTo>
                  <a:pt x="181356" y="46989"/>
                </a:lnTo>
                <a:lnTo>
                  <a:pt x="188849" y="46989"/>
                </a:lnTo>
                <a:lnTo>
                  <a:pt x="159512" y="64769"/>
                </a:lnTo>
                <a:lnTo>
                  <a:pt x="175460" y="64769"/>
                </a:lnTo>
                <a:lnTo>
                  <a:pt x="197739" y="50800"/>
                </a:lnTo>
                <a:lnTo>
                  <a:pt x="209296" y="50800"/>
                </a:lnTo>
                <a:lnTo>
                  <a:pt x="209296" y="39369"/>
                </a:lnTo>
                <a:close/>
              </a:path>
              <a:path w="303530" h="216535">
                <a:moveTo>
                  <a:pt x="207518" y="62229"/>
                </a:moveTo>
                <a:lnTo>
                  <a:pt x="196087" y="62229"/>
                </a:lnTo>
                <a:lnTo>
                  <a:pt x="195072" y="63500"/>
                </a:lnTo>
                <a:lnTo>
                  <a:pt x="208280" y="63500"/>
                </a:lnTo>
                <a:lnTo>
                  <a:pt x="207518" y="62229"/>
                </a:lnTo>
                <a:close/>
              </a:path>
              <a:path w="303530" h="216535">
                <a:moveTo>
                  <a:pt x="209296" y="50800"/>
                </a:moveTo>
                <a:lnTo>
                  <a:pt x="197739" y="50800"/>
                </a:lnTo>
                <a:lnTo>
                  <a:pt x="197739" y="57150"/>
                </a:lnTo>
                <a:lnTo>
                  <a:pt x="209296" y="57150"/>
                </a:lnTo>
                <a:lnTo>
                  <a:pt x="209296" y="50800"/>
                </a:lnTo>
                <a:close/>
              </a:path>
              <a:path w="303530" h="216535">
                <a:moveTo>
                  <a:pt x="300990" y="3809"/>
                </a:moveTo>
                <a:lnTo>
                  <a:pt x="2159" y="3809"/>
                </a:lnTo>
                <a:lnTo>
                  <a:pt x="1778" y="5079"/>
                </a:lnTo>
                <a:lnTo>
                  <a:pt x="1016" y="6350"/>
                </a:lnTo>
                <a:lnTo>
                  <a:pt x="302006" y="6350"/>
                </a:lnTo>
                <a:lnTo>
                  <a:pt x="300990" y="3809"/>
                </a:lnTo>
                <a:close/>
              </a:path>
              <a:path w="303530" h="216535">
                <a:moveTo>
                  <a:pt x="299339" y="2539"/>
                </a:moveTo>
                <a:lnTo>
                  <a:pt x="3429" y="2539"/>
                </a:lnTo>
                <a:lnTo>
                  <a:pt x="3048" y="3809"/>
                </a:lnTo>
                <a:lnTo>
                  <a:pt x="299974" y="3809"/>
                </a:lnTo>
                <a:lnTo>
                  <a:pt x="299339" y="2539"/>
                </a:lnTo>
                <a:close/>
              </a:path>
              <a:path w="303530" h="216535">
                <a:moveTo>
                  <a:pt x="297688" y="1269"/>
                </a:moveTo>
                <a:lnTo>
                  <a:pt x="5461" y="1269"/>
                </a:lnTo>
                <a:lnTo>
                  <a:pt x="4953" y="2539"/>
                </a:lnTo>
                <a:lnTo>
                  <a:pt x="298831" y="2539"/>
                </a:lnTo>
                <a:lnTo>
                  <a:pt x="297688" y="1269"/>
                </a:lnTo>
                <a:close/>
              </a:path>
              <a:path w="303530" h="216535">
                <a:moveTo>
                  <a:pt x="293878" y="0"/>
                </a:moveTo>
                <a:lnTo>
                  <a:pt x="9271" y="0"/>
                </a:lnTo>
                <a:lnTo>
                  <a:pt x="8762" y="1269"/>
                </a:lnTo>
                <a:lnTo>
                  <a:pt x="294386" y="1269"/>
                </a:lnTo>
                <a:lnTo>
                  <a:pt x="293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274996" y="3893820"/>
            <a:ext cx="277495" cy="288290"/>
          </a:xfrm>
          <a:custGeom>
            <a:avLst/>
            <a:gdLst/>
            <a:ahLst/>
            <a:cxnLst/>
            <a:rect l="l" t="t" r="r" b="b"/>
            <a:pathLst>
              <a:path w="277495" h="288289">
                <a:moveTo>
                  <a:pt x="228491" y="56277"/>
                </a:moveTo>
                <a:lnTo>
                  <a:pt x="121034" y="56277"/>
                </a:lnTo>
                <a:lnTo>
                  <a:pt x="111626" y="64206"/>
                </a:lnTo>
                <a:lnTo>
                  <a:pt x="83633" y="90804"/>
                </a:lnTo>
                <a:lnTo>
                  <a:pt x="70425" y="105663"/>
                </a:lnTo>
                <a:lnTo>
                  <a:pt x="66869" y="109346"/>
                </a:lnTo>
                <a:lnTo>
                  <a:pt x="63694" y="112902"/>
                </a:lnTo>
                <a:lnTo>
                  <a:pt x="60646" y="116712"/>
                </a:lnTo>
                <a:lnTo>
                  <a:pt x="55112" y="123316"/>
                </a:lnTo>
                <a:lnTo>
                  <a:pt x="50232" y="129539"/>
                </a:lnTo>
                <a:lnTo>
                  <a:pt x="45787" y="136270"/>
                </a:lnTo>
                <a:lnTo>
                  <a:pt x="43374" y="138937"/>
                </a:lnTo>
                <a:lnTo>
                  <a:pt x="41215" y="141985"/>
                </a:lnTo>
                <a:lnTo>
                  <a:pt x="39183" y="145033"/>
                </a:lnTo>
                <a:lnTo>
                  <a:pt x="36262" y="149224"/>
                </a:lnTo>
                <a:lnTo>
                  <a:pt x="33468" y="153542"/>
                </a:lnTo>
                <a:lnTo>
                  <a:pt x="31182" y="157860"/>
                </a:lnTo>
                <a:lnTo>
                  <a:pt x="30547" y="158749"/>
                </a:lnTo>
                <a:lnTo>
                  <a:pt x="9251" y="200114"/>
                </a:lnTo>
                <a:lnTo>
                  <a:pt x="0" y="247240"/>
                </a:lnTo>
                <a:lnTo>
                  <a:pt x="1403" y="257291"/>
                </a:lnTo>
                <a:lnTo>
                  <a:pt x="32067" y="287622"/>
                </a:lnTo>
                <a:lnTo>
                  <a:pt x="42096" y="288112"/>
                </a:lnTo>
                <a:lnTo>
                  <a:pt x="53215" y="287145"/>
                </a:lnTo>
                <a:lnTo>
                  <a:pt x="65370" y="284777"/>
                </a:lnTo>
                <a:lnTo>
                  <a:pt x="77990" y="281205"/>
                </a:lnTo>
                <a:lnTo>
                  <a:pt x="50320" y="281205"/>
                </a:lnTo>
                <a:lnTo>
                  <a:pt x="40285" y="280984"/>
                </a:lnTo>
                <a:lnTo>
                  <a:pt x="31717" y="278571"/>
                </a:lnTo>
                <a:lnTo>
                  <a:pt x="24773" y="273870"/>
                </a:lnTo>
                <a:lnTo>
                  <a:pt x="20171" y="266495"/>
                </a:lnTo>
                <a:lnTo>
                  <a:pt x="18077" y="257291"/>
                </a:lnTo>
                <a:lnTo>
                  <a:pt x="18187" y="250539"/>
                </a:lnTo>
                <a:lnTo>
                  <a:pt x="18285" y="245964"/>
                </a:lnTo>
                <a:lnTo>
                  <a:pt x="20807" y="233187"/>
                </a:lnTo>
                <a:lnTo>
                  <a:pt x="25518" y="219030"/>
                </a:lnTo>
                <a:lnTo>
                  <a:pt x="32325" y="203707"/>
                </a:lnTo>
                <a:lnTo>
                  <a:pt x="253377" y="203707"/>
                </a:lnTo>
                <a:lnTo>
                  <a:pt x="254213" y="202167"/>
                </a:lnTo>
                <a:lnTo>
                  <a:pt x="131243" y="202167"/>
                </a:lnTo>
                <a:lnTo>
                  <a:pt x="119632" y="196209"/>
                </a:lnTo>
                <a:lnTo>
                  <a:pt x="110543" y="186692"/>
                </a:lnTo>
                <a:lnTo>
                  <a:pt x="104061" y="174248"/>
                </a:lnTo>
                <a:lnTo>
                  <a:pt x="100270" y="159511"/>
                </a:lnTo>
                <a:lnTo>
                  <a:pt x="268926" y="159511"/>
                </a:lnTo>
                <a:lnTo>
                  <a:pt x="270397" y="141587"/>
                </a:lnTo>
                <a:lnTo>
                  <a:pt x="269128" y="127807"/>
                </a:lnTo>
                <a:lnTo>
                  <a:pt x="268151" y="123316"/>
                </a:lnTo>
                <a:lnTo>
                  <a:pt x="185487" y="123316"/>
                </a:lnTo>
                <a:lnTo>
                  <a:pt x="103359" y="117361"/>
                </a:lnTo>
                <a:lnTo>
                  <a:pt x="109364" y="104617"/>
                </a:lnTo>
                <a:lnTo>
                  <a:pt x="118068" y="94747"/>
                </a:lnTo>
                <a:lnTo>
                  <a:pt x="129472" y="88369"/>
                </a:lnTo>
                <a:lnTo>
                  <a:pt x="143577" y="86105"/>
                </a:lnTo>
                <a:lnTo>
                  <a:pt x="253713" y="86105"/>
                </a:lnTo>
                <a:lnTo>
                  <a:pt x="248888" y="78453"/>
                </a:lnTo>
                <a:lnTo>
                  <a:pt x="240553" y="67981"/>
                </a:lnTo>
                <a:lnTo>
                  <a:pt x="231113" y="58426"/>
                </a:lnTo>
                <a:lnTo>
                  <a:pt x="228491" y="56277"/>
                </a:lnTo>
                <a:close/>
              </a:path>
              <a:path w="277495" h="288289">
                <a:moveTo>
                  <a:pt x="253377" y="203707"/>
                </a:moveTo>
                <a:lnTo>
                  <a:pt x="32325" y="203707"/>
                </a:lnTo>
                <a:lnTo>
                  <a:pt x="33399" y="205498"/>
                </a:lnTo>
                <a:lnTo>
                  <a:pt x="58798" y="235143"/>
                </a:lnTo>
                <a:lnTo>
                  <a:pt x="90778" y="256821"/>
                </a:lnTo>
                <a:lnTo>
                  <a:pt x="102028" y="262110"/>
                </a:lnTo>
                <a:lnTo>
                  <a:pt x="87678" y="269688"/>
                </a:lnTo>
                <a:lnTo>
                  <a:pt x="74173" y="275461"/>
                </a:lnTo>
                <a:lnTo>
                  <a:pt x="61668" y="279332"/>
                </a:lnTo>
                <a:lnTo>
                  <a:pt x="50320" y="281205"/>
                </a:lnTo>
                <a:lnTo>
                  <a:pt x="77990" y="281205"/>
                </a:lnTo>
                <a:lnTo>
                  <a:pt x="78503" y="281060"/>
                </a:lnTo>
                <a:lnTo>
                  <a:pt x="92557" y="276050"/>
                </a:lnTo>
                <a:lnTo>
                  <a:pt x="107475" y="269799"/>
                </a:lnTo>
                <a:lnTo>
                  <a:pt x="123200" y="262363"/>
                </a:lnTo>
                <a:lnTo>
                  <a:pt x="162555" y="262363"/>
                </a:lnTo>
                <a:lnTo>
                  <a:pt x="204460" y="249070"/>
                </a:lnTo>
                <a:lnTo>
                  <a:pt x="236593" y="225422"/>
                </a:lnTo>
                <a:lnTo>
                  <a:pt x="252753" y="204857"/>
                </a:lnTo>
                <a:lnTo>
                  <a:pt x="253377" y="203707"/>
                </a:lnTo>
                <a:close/>
              </a:path>
              <a:path w="277495" h="288289">
                <a:moveTo>
                  <a:pt x="162555" y="262363"/>
                </a:moveTo>
                <a:lnTo>
                  <a:pt x="123200" y="262363"/>
                </a:lnTo>
                <a:lnTo>
                  <a:pt x="134839" y="263478"/>
                </a:lnTo>
                <a:lnTo>
                  <a:pt x="150748" y="263672"/>
                </a:lnTo>
                <a:lnTo>
                  <a:pt x="162555" y="262363"/>
                </a:lnTo>
                <a:close/>
              </a:path>
              <a:path w="277495" h="288289">
                <a:moveTo>
                  <a:pt x="263846" y="181228"/>
                </a:moveTo>
                <a:lnTo>
                  <a:pt x="178077" y="183660"/>
                </a:lnTo>
                <a:lnTo>
                  <a:pt x="171555" y="192036"/>
                </a:lnTo>
                <a:lnTo>
                  <a:pt x="162177" y="198210"/>
                </a:lnTo>
                <a:lnTo>
                  <a:pt x="149040" y="201736"/>
                </a:lnTo>
                <a:lnTo>
                  <a:pt x="131243" y="202167"/>
                </a:lnTo>
                <a:lnTo>
                  <a:pt x="254213" y="202167"/>
                </a:lnTo>
                <a:lnTo>
                  <a:pt x="258979" y="193384"/>
                </a:lnTo>
                <a:lnTo>
                  <a:pt x="263846" y="181228"/>
                </a:lnTo>
                <a:close/>
              </a:path>
              <a:path w="277495" h="288289">
                <a:moveTo>
                  <a:pt x="133078" y="26491"/>
                </a:moveTo>
                <a:lnTo>
                  <a:pt x="90298" y="36443"/>
                </a:lnTo>
                <a:lnTo>
                  <a:pt x="55288" y="57964"/>
                </a:lnTo>
                <a:lnTo>
                  <a:pt x="31268" y="87944"/>
                </a:lnTo>
                <a:lnTo>
                  <a:pt x="21481" y="123062"/>
                </a:lnTo>
                <a:lnTo>
                  <a:pt x="21552" y="125970"/>
                </a:lnTo>
                <a:lnTo>
                  <a:pt x="21900" y="135696"/>
                </a:lnTo>
                <a:lnTo>
                  <a:pt x="30216" y="125970"/>
                </a:lnTo>
                <a:lnTo>
                  <a:pt x="38747" y="116597"/>
                </a:lnTo>
                <a:lnTo>
                  <a:pt x="76068" y="82964"/>
                </a:lnTo>
                <a:lnTo>
                  <a:pt x="108891" y="62241"/>
                </a:lnTo>
                <a:lnTo>
                  <a:pt x="121034" y="56277"/>
                </a:lnTo>
                <a:lnTo>
                  <a:pt x="228491" y="56277"/>
                </a:lnTo>
                <a:lnTo>
                  <a:pt x="220673" y="49872"/>
                </a:lnTo>
                <a:lnTo>
                  <a:pt x="209335" y="42404"/>
                </a:lnTo>
                <a:lnTo>
                  <a:pt x="197202" y="36108"/>
                </a:lnTo>
                <a:lnTo>
                  <a:pt x="184376" y="31069"/>
                </a:lnTo>
                <a:lnTo>
                  <a:pt x="189495" y="27812"/>
                </a:lnTo>
                <a:lnTo>
                  <a:pt x="160976" y="27812"/>
                </a:lnTo>
                <a:lnTo>
                  <a:pt x="133078" y="26491"/>
                </a:lnTo>
                <a:close/>
              </a:path>
              <a:path w="277495" h="288289">
                <a:moveTo>
                  <a:pt x="253713" y="86105"/>
                </a:moveTo>
                <a:lnTo>
                  <a:pt x="143577" y="86105"/>
                </a:lnTo>
                <a:lnTo>
                  <a:pt x="149729" y="86502"/>
                </a:lnTo>
                <a:lnTo>
                  <a:pt x="162718" y="90540"/>
                </a:lnTo>
                <a:lnTo>
                  <a:pt x="173007" y="98436"/>
                </a:lnTo>
                <a:lnTo>
                  <a:pt x="180597" y="109568"/>
                </a:lnTo>
                <a:lnTo>
                  <a:pt x="185487" y="123316"/>
                </a:lnTo>
                <a:lnTo>
                  <a:pt x="268151" y="123316"/>
                </a:lnTo>
                <a:lnTo>
                  <a:pt x="266239" y="114519"/>
                </a:lnTo>
                <a:lnTo>
                  <a:pt x="261834" y="101807"/>
                </a:lnTo>
                <a:lnTo>
                  <a:pt x="256016" y="89757"/>
                </a:lnTo>
                <a:lnTo>
                  <a:pt x="253713" y="86105"/>
                </a:lnTo>
                <a:close/>
              </a:path>
              <a:path w="277495" h="288289">
                <a:moveTo>
                  <a:pt x="236414" y="0"/>
                </a:moveTo>
                <a:lnTo>
                  <a:pt x="187044" y="13652"/>
                </a:lnTo>
                <a:lnTo>
                  <a:pt x="160976" y="27812"/>
                </a:lnTo>
                <a:lnTo>
                  <a:pt x="189495" y="27812"/>
                </a:lnTo>
                <a:lnTo>
                  <a:pt x="197348" y="22816"/>
                </a:lnTo>
                <a:lnTo>
                  <a:pt x="209877" y="16310"/>
                </a:lnTo>
                <a:lnTo>
                  <a:pt x="221878" y="11664"/>
                </a:lnTo>
                <a:lnTo>
                  <a:pt x="233264" y="8992"/>
                </a:lnTo>
                <a:lnTo>
                  <a:pt x="243951" y="8408"/>
                </a:lnTo>
                <a:lnTo>
                  <a:pt x="264596" y="8408"/>
                </a:lnTo>
                <a:lnTo>
                  <a:pt x="261948" y="5652"/>
                </a:lnTo>
                <a:lnTo>
                  <a:pt x="250298" y="1175"/>
                </a:lnTo>
                <a:lnTo>
                  <a:pt x="236414" y="0"/>
                </a:lnTo>
                <a:close/>
              </a:path>
              <a:path w="277495" h="288289">
                <a:moveTo>
                  <a:pt x="264596" y="8408"/>
                </a:moveTo>
                <a:lnTo>
                  <a:pt x="243951" y="8408"/>
                </a:lnTo>
                <a:lnTo>
                  <a:pt x="253853" y="10025"/>
                </a:lnTo>
                <a:lnTo>
                  <a:pt x="262883" y="13958"/>
                </a:lnTo>
                <a:lnTo>
                  <a:pt x="270958" y="20319"/>
                </a:lnTo>
                <a:lnTo>
                  <a:pt x="273625" y="22986"/>
                </a:lnTo>
                <a:lnTo>
                  <a:pt x="275784" y="25780"/>
                </a:lnTo>
                <a:lnTo>
                  <a:pt x="277106" y="26860"/>
                </a:lnTo>
                <a:lnTo>
                  <a:pt x="272842" y="16993"/>
                </a:lnTo>
                <a:lnTo>
                  <a:pt x="264596" y="8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86613" y="2985507"/>
            <a:ext cx="2517775" cy="168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8955">
              <a:lnSpc>
                <a:spcPct val="100000"/>
              </a:lnSpc>
            </a:pPr>
            <a:r>
              <a:rPr sz="1800" b="1" dirty="0">
                <a:latin typeface="微软雅黑"/>
                <a:cs typeface="微软雅黑"/>
              </a:rPr>
              <a:t>纯度、致密度受限</a:t>
            </a:r>
            <a:endParaRPr sz="1800" dirty="0">
              <a:latin typeface="微软雅黑"/>
              <a:cs typeface="微软雅黑"/>
            </a:endParaRPr>
          </a:p>
          <a:p>
            <a:pPr marL="12700" marR="5715">
              <a:lnSpc>
                <a:spcPct val="100000"/>
              </a:lnSpc>
              <a:spcBef>
                <a:spcPts val="145"/>
              </a:spcBef>
            </a:pPr>
            <a:r>
              <a:rPr sz="1400" spc="5" dirty="0">
                <a:solidFill>
                  <a:srgbClr val="252525"/>
                </a:solidFill>
                <a:latin typeface="微软雅黑"/>
                <a:cs typeface="微软雅黑"/>
              </a:rPr>
              <a:t>受</a:t>
            </a:r>
            <a:r>
              <a:rPr sz="1400" dirty="0">
                <a:solidFill>
                  <a:srgbClr val="252525"/>
                </a:solidFill>
                <a:latin typeface="微软雅黑"/>
                <a:cs typeface="微软雅黑"/>
              </a:rPr>
              <a:t>制</a:t>
            </a:r>
            <a:r>
              <a:rPr sz="1400" spc="5" dirty="0">
                <a:solidFill>
                  <a:srgbClr val="252525"/>
                </a:solidFill>
                <a:latin typeface="微软雅黑"/>
                <a:cs typeface="微软雅黑"/>
              </a:rPr>
              <a:t>备</a:t>
            </a:r>
            <a:r>
              <a:rPr sz="1400" spc="-15" dirty="0">
                <a:solidFill>
                  <a:srgbClr val="252525"/>
                </a:solidFill>
                <a:latin typeface="微软雅黑"/>
                <a:cs typeface="微软雅黑"/>
              </a:rPr>
              <a:t>工</a:t>
            </a:r>
            <a:r>
              <a:rPr sz="1400" spc="5" dirty="0">
                <a:solidFill>
                  <a:srgbClr val="252525"/>
                </a:solidFill>
                <a:latin typeface="微软雅黑"/>
                <a:cs typeface="微软雅黑"/>
              </a:rPr>
              <a:t>艺</a:t>
            </a:r>
            <a:r>
              <a:rPr sz="1400" dirty="0">
                <a:solidFill>
                  <a:srgbClr val="252525"/>
                </a:solidFill>
                <a:latin typeface="微软雅黑"/>
                <a:cs typeface="微软雅黑"/>
              </a:rPr>
              <a:t>和</a:t>
            </a:r>
            <a:r>
              <a:rPr sz="1400" spc="-10" dirty="0">
                <a:solidFill>
                  <a:srgbClr val="252525"/>
                </a:solidFill>
                <a:latin typeface="微软雅黑"/>
                <a:cs typeface="微软雅黑"/>
              </a:rPr>
              <a:t>原材</a:t>
            </a:r>
            <a:r>
              <a:rPr sz="1400" spc="5" dirty="0">
                <a:solidFill>
                  <a:srgbClr val="252525"/>
                </a:solidFill>
                <a:latin typeface="微软雅黑"/>
                <a:cs typeface="微软雅黑"/>
              </a:rPr>
              <a:t>料</a:t>
            </a:r>
            <a:r>
              <a:rPr sz="1400" dirty="0">
                <a:solidFill>
                  <a:srgbClr val="252525"/>
                </a:solidFill>
                <a:latin typeface="微软雅黑"/>
                <a:cs typeface="微软雅黑"/>
              </a:rPr>
              <a:t>纯</a:t>
            </a:r>
            <a:r>
              <a:rPr sz="1400" spc="5" dirty="0">
                <a:solidFill>
                  <a:srgbClr val="252525"/>
                </a:solidFill>
                <a:latin typeface="微软雅黑"/>
                <a:cs typeface="微软雅黑"/>
              </a:rPr>
              <a:t>度</a:t>
            </a:r>
            <a:r>
              <a:rPr sz="1400" spc="-15" dirty="0">
                <a:solidFill>
                  <a:srgbClr val="252525"/>
                </a:solidFill>
                <a:latin typeface="微软雅黑"/>
                <a:cs typeface="微软雅黑"/>
              </a:rPr>
              <a:t>影</a:t>
            </a:r>
            <a:r>
              <a:rPr sz="1400" spc="5" dirty="0">
                <a:solidFill>
                  <a:srgbClr val="252525"/>
                </a:solidFill>
                <a:latin typeface="微软雅黑"/>
                <a:cs typeface="微软雅黑"/>
              </a:rPr>
              <a:t>响，</a:t>
            </a:r>
            <a:r>
              <a:rPr sz="1400" dirty="0">
                <a:solidFill>
                  <a:srgbClr val="252525"/>
                </a:solidFill>
                <a:latin typeface="微软雅黑"/>
                <a:cs typeface="微软雅黑"/>
              </a:rPr>
              <a:t> 现有企业生产的靶材纯</a:t>
            </a:r>
            <a:r>
              <a:rPr sz="1400" spc="-15" dirty="0">
                <a:solidFill>
                  <a:srgbClr val="252525"/>
                </a:solidFill>
                <a:latin typeface="微软雅黑"/>
                <a:cs typeface="微软雅黑"/>
              </a:rPr>
              <a:t>度</a:t>
            </a:r>
            <a:r>
              <a:rPr sz="1400" dirty="0">
                <a:solidFill>
                  <a:srgbClr val="252525"/>
                </a:solidFill>
                <a:latin typeface="微软雅黑"/>
                <a:cs typeface="微软雅黑"/>
              </a:rPr>
              <a:t>极限 为5-6N</a:t>
            </a:r>
            <a:endParaRPr sz="1400" dirty="0">
              <a:latin typeface="微软雅黑"/>
              <a:cs typeface="微软雅黑"/>
            </a:endParaRPr>
          </a:p>
          <a:p>
            <a:pPr marL="1417955">
              <a:lnSpc>
                <a:spcPct val="100000"/>
              </a:lnSpc>
              <a:spcBef>
                <a:spcPts val="415"/>
              </a:spcBef>
            </a:pPr>
            <a:r>
              <a:rPr sz="1800" b="1" dirty="0">
                <a:latin typeface="微软雅黑"/>
                <a:cs typeface="微软雅黑"/>
              </a:rPr>
              <a:t>尺寸受限</a:t>
            </a:r>
            <a:endParaRPr sz="1800" dirty="0">
              <a:latin typeface="微软雅黑"/>
              <a:cs typeface="微软雅黑"/>
            </a:endParaRPr>
          </a:p>
          <a:p>
            <a:pPr marL="14604" marR="5080">
              <a:lnSpc>
                <a:spcPct val="100000"/>
              </a:lnSpc>
              <a:spcBef>
                <a:spcPts val="145"/>
              </a:spcBef>
            </a:pPr>
            <a:r>
              <a:rPr sz="1400" dirty="0">
                <a:solidFill>
                  <a:srgbClr val="252525"/>
                </a:solidFill>
                <a:latin typeface="微软雅黑"/>
                <a:cs typeface="微软雅黑"/>
              </a:rPr>
              <a:t>受模具</a:t>
            </a:r>
            <a:r>
              <a:rPr sz="1400" spc="-15" dirty="0">
                <a:solidFill>
                  <a:srgbClr val="252525"/>
                </a:solidFill>
                <a:latin typeface="微软雅黑"/>
                <a:cs typeface="微软雅黑"/>
              </a:rPr>
              <a:t>及</a:t>
            </a:r>
            <a:r>
              <a:rPr sz="1400" dirty="0">
                <a:solidFill>
                  <a:srgbClr val="252525"/>
                </a:solidFill>
                <a:latin typeface="微软雅黑"/>
                <a:cs typeface="微软雅黑"/>
              </a:rPr>
              <a:t>设备</a:t>
            </a:r>
            <a:r>
              <a:rPr sz="1400" spc="-15" dirty="0">
                <a:solidFill>
                  <a:srgbClr val="252525"/>
                </a:solidFill>
                <a:latin typeface="微软雅黑"/>
                <a:cs typeface="微软雅黑"/>
              </a:rPr>
              <a:t>尺寸</a:t>
            </a:r>
            <a:r>
              <a:rPr sz="1400" dirty="0">
                <a:solidFill>
                  <a:srgbClr val="252525"/>
                </a:solidFill>
                <a:latin typeface="微软雅黑"/>
                <a:cs typeface="微软雅黑"/>
              </a:rPr>
              <a:t>等因素</a:t>
            </a:r>
            <a:r>
              <a:rPr sz="1400" spc="-15" dirty="0">
                <a:solidFill>
                  <a:srgbClr val="252525"/>
                </a:solidFill>
                <a:latin typeface="微软雅黑"/>
                <a:cs typeface="微软雅黑"/>
              </a:rPr>
              <a:t>影</a:t>
            </a:r>
            <a:r>
              <a:rPr sz="1400" dirty="0">
                <a:solidFill>
                  <a:srgbClr val="252525"/>
                </a:solidFill>
                <a:latin typeface="微软雅黑"/>
                <a:cs typeface="微软雅黑"/>
              </a:rPr>
              <a:t>响， 产品尺寸也将受到一定</a:t>
            </a:r>
            <a:r>
              <a:rPr sz="1400" spc="-15" dirty="0">
                <a:solidFill>
                  <a:srgbClr val="252525"/>
                </a:solidFill>
                <a:latin typeface="微软雅黑"/>
                <a:cs typeface="微软雅黑"/>
              </a:rPr>
              <a:t>限</a:t>
            </a:r>
            <a:r>
              <a:rPr sz="1400" dirty="0">
                <a:solidFill>
                  <a:srgbClr val="252525"/>
                </a:solidFill>
                <a:latin typeface="微软雅黑"/>
                <a:cs typeface="微软雅黑"/>
              </a:rPr>
              <a:t>制</a:t>
            </a:r>
            <a:endParaRPr sz="1400" dirty="0">
              <a:latin typeface="微软雅黑"/>
              <a:cs typeface="微软雅黑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27531" y="2052820"/>
            <a:ext cx="1452245" cy="490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884">
              <a:lnSpc>
                <a:spcPct val="100000"/>
              </a:lnSpc>
            </a:pPr>
            <a:r>
              <a:rPr sz="1800" b="1" dirty="0">
                <a:latin typeface="微软雅黑"/>
                <a:cs typeface="微软雅黑"/>
              </a:rPr>
              <a:t>制备工艺</a:t>
            </a:r>
            <a:endParaRPr sz="18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400" dirty="0">
                <a:solidFill>
                  <a:srgbClr val="252525"/>
                </a:solidFill>
                <a:latin typeface="微软雅黑"/>
                <a:cs typeface="微软雅黑"/>
              </a:rPr>
              <a:t>传统粉末冶金工艺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49752" y="1917192"/>
            <a:ext cx="1536700" cy="2581910"/>
          </a:xfrm>
          <a:prstGeom prst="rect">
            <a:avLst/>
          </a:prstGeom>
          <a:solidFill>
            <a:srgbClr val="009799"/>
          </a:solidFill>
        </p:spPr>
        <p:txBody>
          <a:bodyPr vert="horz" wrap="square" lIns="0" tIns="0" rIns="0" bIns="0" rtlCol="0">
            <a:spAutoFit/>
          </a:bodyPr>
          <a:lstStyle/>
          <a:p>
            <a:pPr marR="20955"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宋体"/>
                <a:cs typeface="宋体"/>
              </a:rPr>
              <a:t>竞争对手</a:t>
            </a:r>
            <a:endParaRPr sz="1800">
              <a:latin typeface="宋体"/>
              <a:cs typeface="宋体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>
              <a:latin typeface="Times New Roman"/>
              <a:cs typeface="Times New Roman"/>
            </a:endParaRPr>
          </a:p>
          <a:p>
            <a:pPr marL="182245" marR="201295" indent="-1270"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宋体"/>
                <a:cs typeface="宋体"/>
              </a:rPr>
              <a:t>日矿金属 日本东曹 德国世泰科 普莱克斯</a:t>
            </a:r>
            <a:endParaRPr sz="1800">
              <a:latin typeface="宋体"/>
              <a:cs typeface="宋体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034783" y="3005327"/>
            <a:ext cx="941831" cy="893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710171" y="1917192"/>
            <a:ext cx="1536700" cy="2581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6375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宋体"/>
                <a:cs typeface="宋体"/>
              </a:rPr>
              <a:t>本项目优势</a:t>
            </a:r>
            <a:endParaRPr sz="1800">
              <a:latin typeface="宋体"/>
              <a:cs typeface="宋体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763084" y="2083307"/>
            <a:ext cx="277495" cy="388620"/>
          </a:xfrm>
          <a:custGeom>
            <a:avLst/>
            <a:gdLst/>
            <a:ahLst/>
            <a:cxnLst/>
            <a:rect l="l" t="t" r="r" b="b"/>
            <a:pathLst>
              <a:path w="277494" h="388619">
                <a:moveTo>
                  <a:pt x="138611" y="0"/>
                </a:moveTo>
                <a:lnTo>
                  <a:pt x="98239" y="6682"/>
                </a:lnTo>
                <a:lnTo>
                  <a:pt x="62501" y="25399"/>
                </a:lnTo>
                <a:lnTo>
                  <a:pt x="33202" y="54152"/>
                </a:lnTo>
                <a:lnTo>
                  <a:pt x="12143" y="90946"/>
                </a:lnTo>
                <a:lnTo>
                  <a:pt x="1128" y="133783"/>
                </a:lnTo>
                <a:lnTo>
                  <a:pt x="0" y="149060"/>
                </a:lnTo>
                <a:lnTo>
                  <a:pt x="1013" y="163067"/>
                </a:lnTo>
                <a:lnTo>
                  <a:pt x="14387" y="208516"/>
                </a:lnTo>
                <a:lnTo>
                  <a:pt x="39021" y="256461"/>
                </a:lnTo>
                <a:lnTo>
                  <a:pt x="69278" y="302572"/>
                </a:lnTo>
                <a:lnTo>
                  <a:pt x="99540" y="342611"/>
                </a:lnTo>
                <a:lnTo>
                  <a:pt x="124224" y="372381"/>
                </a:lnTo>
                <a:lnTo>
                  <a:pt x="138611" y="388619"/>
                </a:lnTo>
                <a:lnTo>
                  <a:pt x="142499" y="384341"/>
                </a:lnTo>
                <a:lnTo>
                  <a:pt x="168677" y="353876"/>
                </a:lnTo>
                <a:lnTo>
                  <a:pt x="197587" y="317257"/>
                </a:lnTo>
                <a:lnTo>
                  <a:pt x="228479" y="273323"/>
                </a:lnTo>
                <a:lnTo>
                  <a:pt x="240085" y="254634"/>
                </a:lnTo>
                <a:lnTo>
                  <a:pt x="136579" y="254634"/>
                </a:lnTo>
                <a:lnTo>
                  <a:pt x="134577" y="247903"/>
                </a:lnTo>
                <a:lnTo>
                  <a:pt x="110417" y="247903"/>
                </a:lnTo>
                <a:lnTo>
                  <a:pt x="106480" y="245617"/>
                </a:lnTo>
                <a:lnTo>
                  <a:pt x="94415" y="241172"/>
                </a:lnTo>
                <a:lnTo>
                  <a:pt x="90351" y="239013"/>
                </a:lnTo>
                <a:lnTo>
                  <a:pt x="94415" y="218820"/>
                </a:lnTo>
                <a:lnTo>
                  <a:pt x="70285" y="218820"/>
                </a:lnTo>
                <a:lnTo>
                  <a:pt x="66221" y="214375"/>
                </a:lnTo>
                <a:lnTo>
                  <a:pt x="58220" y="203200"/>
                </a:lnTo>
                <a:lnTo>
                  <a:pt x="56188" y="198754"/>
                </a:lnTo>
                <a:lnTo>
                  <a:pt x="68253" y="185419"/>
                </a:lnTo>
                <a:lnTo>
                  <a:pt x="66221" y="180847"/>
                </a:lnTo>
                <a:lnTo>
                  <a:pt x="64189" y="176402"/>
                </a:lnTo>
                <a:lnTo>
                  <a:pt x="64189" y="171957"/>
                </a:lnTo>
                <a:lnTo>
                  <a:pt x="48187" y="171957"/>
                </a:lnTo>
                <a:lnTo>
                  <a:pt x="46155" y="165226"/>
                </a:lnTo>
                <a:lnTo>
                  <a:pt x="46155" y="151891"/>
                </a:lnTo>
                <a:lnTo>
                  <a:pt x="44123" y="147446"/>
                </a:lnTo>
                <a:lnTo>
                  <a:pt x="62284" y="140715"/>
                </a:lnTo>
                <a:lnTo>
                  <a:pt x="62284" y="131825"/>
                </a:lnTo>
                <a:lnTo>
                  <a:pt x="64189" y="127253"/>
                </a:lnTo>
                <a:lnTo>
                  <a:pt x="50219" y="118363"/>
                </a:lnTo>
                <a:lnTo>
                  <a:pt x="52124" y="111632"/>
                </a:lnTo>
                <a:lnTo>
                  <a:pt x="56188" y="100456"/>
                </a:lnTo>
                <a:lnTo>
                  <a:pt x="58220" y="93852"/>
                </a:lnTo>
                <a:lnTo>
                  <a:pt x="80260" y="93852"/>
                </a:lnTo>
                <a:lnTo>
                  <a:pt x="82350" y="91566"/>
                </a:lnTo>
                <a:lnTo>
                  <a:pt x="84382" y="89280"/>
                </a:lnTo>
                <a:lnTo>
                  <a:pt x="76254" y="71500"/>
                </a:lnTo>
                <a:lnTo>
                  <a:pt x="80318" y="69214"/>
                </a:lnTo>
                <a:lnTo>
                  <a:pt x="90351" y="60325"/>
                </a:lnTo>
                <a:lnTo>
                  <a:pt x="94415" y="58038"/>
                </a:lnTo>
                <a:lnTo>
                  <a:pt x="118545" y="58038"/>
                </a:lnTo>
                <a:lnTo>
                  <a:pt x="118545" y="46862"/>
                </a:lnTo>
                <a:lnTo>
                  <a:pt x="124514" y="46862"/>
                </a:lnTo>
                <a:lnTo>
                  <a:pt x="136579" y="44703"/>
                </a:lnTo>
                <a:lnTo>
                  <a:pt x="235969" y="44703"/>
                </a:lnTo>
                <a:lnTo>
                  <a:pt x="195401" y="13561"/>
                </a:lnTo>
                <a:lnTo>
                  <a:pt x="156848" y="1332"/>
                </a:lnTo>
                <a:lnTo>
                  <a:pt x="143102" y="80"/>
                </a:lnTo>
                <a:lnTo>
                  <a:pt x="138611" y="0"/>
                </a:lnTo>
                <a:close/>
              </a:path>
              <a:path w="277494" h="388619">
                <a:moveTo>
                  <a:pt x="170742" y="227837"/>
                </a:moveTo>
                <a:lnTo>
                  <a:pt x="166805" y="229996"/>
                </a:lnTo>
                <a:lnTo>
                  <a:pt x="162741" y="229996"/>
                </a:lnTo>
                <a:lnTo>
                  <a:pt x="158677" y="232282"/>
                </a:lnTo>
                <a:lnTo>
                  <a:pt x="158677" y="250189"/>
                </a:lnTo>
                <a:lnTo>
                  <a:pt x="154740" y="252349"/>
                </a:lnTo>
                <a:lnTo>
                  <a:pt x="140643" y="254634"/>
                </a:lnTo>
                <a:lnTo>
                  <a:pt x="240085" y="254634"/>
                </a:lnTo>
                <a:lnTo>
                  <a:pt x="247340" y="242186"/>
                </a:lnTo>
                <a:lnTo>
                  <a:pt x="247877" y="241172"/>
                </a:lnTo>
                <a:lnTo>
                  <a:pt x="184839" y="241172"/>
                </a:lnTo>
                <a:lnTo>
                  <a:pt x="170742" y="227837"/>
                </a:lnTo>
                <a:close/>
              </a:path>
              <a:path w="277494" h="388619">
                <a:moveTo>
                  <a:pt x="120577" y="232282"/>
                </a:moveTo>
                <a:lnTo>
                  <a:pt x="110417" y="247903"/>
                </a:lnTo>
                <a:lnTo>
                  <a:pt x="134577" y="247903"/>
                </a:lnTo>
                <a:lnTo>
                  <a:pt x="130610" y="234568"/>
                </a:lnTo>
                <a:lnTo>
                  <a:pt x="122482" y="234568"/>
                </a:lnTo>
                <a:lnTo>
                  <a:pt x="120577" y="232282"/>
                </a:lnTo>
                <a:close/>
              </a:path>
              <a:path w="277494" h="388619">
                <a:moveTo>
                  <a:pt x="202873" y="198754"/>
                </a:moveTo>
                <a:lnTo>
                  <a:pt x="198936" y="203200"/>
                </a:lnTo>
                <a:lnTo>
                  <a:pt x="196904" y="207771"/>
                </a:lnTo>
                <a:lnTo>
                  <a:pt x="194872" y="209930"/>
                </a:lnTo>
                <a:lnTo>
                  <a:pt x="202873" y="225551"/>
                </a:lnTo>
                <a:lnTo>
                  <a:pt x="198936" y="229996"/>
                </a:lnTo>
                <a:lnTo>
                  <a:pt x="188903" y="239013"/>
                </a:lnTo>
                <a:lnTo>
                  <a:pt x="184839" y="241172"/>
                </a:lnTo>
                <a:lnTo>
                  <a:pt x="247877" y="241172"/>
                </a:lnTo>
                <a:lnTo>
                  <a:pt x="255626" y="226546"/>
                </a:lnTo>
                <a:lnTo>
                  <a:pt x="262872" y="211071"/>
                </a:lnTo>
                <a:lnTo>
                  <a:pt x="265084" y="205486"/>
                </a:lnTo>
                <a:lnTo>
                  <a:pt x="219002" y="205486"/>
                </a:lnTo>
                <a:lnTo>
                  <a:pt x="202873" y="198754"/>
                </a:lnTo>
                <a:close/>
              </a:path>
              <a:path w="277494" h="388619">
                <a:moveTo>
                  <a:pt x="84382" y="209930"/>
                </a:moveTo>
                <a:lnTo>
                  <a:pt x="70285" y="218820"/>
                </a:lnTo>
                <a:lnTo>
                  <a:pt x="94415" y="218820"/>
                </a:lnTo>
                <a:lnTo>
                  <a:pt x="90351" y="216662"/>
                </a:lnTo>
                <a:lnTo>
                  <a:pt x="84382" y="209930"/>
                </a:lnTo>
                <a:close/>
              </a:path>
              <a:path w="277494" h="388619">
                <a:moveTo>
                  <a:pt x="259101" y="78231"/>
                </a:moveTo>
                <a:lnTo>
                  <a:pt x="208969" y="78231"/>
                </a:lnTo>
                <a:lnTo>
                  <a:pt x="211001" y="82676"/>
                </a:lnTo>
                <a:lnTo>
                  <a:pt x="219002" y="96012"/>
                </a:lnTo>
                <a:lnTo>
                  <a:pt x="223066" y="100456"/>
                </a:lnTo>
                <a:lnTo>
                  <a:pt x="211001" y="113918"/>
                </a:lnTo>
                <a:lnTo>
                  <a:pt x="211001" y="118363"/>
                </a:lnTo>
                <a:lnTo>
                  <a:pt x="213033" y="122808"/>
                </a:lnTo>
                <a:lnTo>
                  <a:pt x="214938" y="127253"/>
                </a:lnTo>
                <a:lnTo>
                  <a:pt x="231067" y="127253"/>
                </a:lnTo>
                <a:lnTo>
                  <a:pt x="231067" y="131825"/>
                </a:lnTo>
                <a:lnTo>
                  <a:pt x="233099" y="147446"/>
                </a:lnTo>
                <a:lnTo>
                  <a:pt x="233099" y="151891"/>
                </a:lnTo>
                <a:lnTo>
                  <a:pt x="216970" y="158622"/>
                </a:lnTo>
                <a:lnTo>
                  <a:pt x="216970" y="163067"/>
                </a:lnTo>
                <a:lnTo>
                  <a:pt x="215057" y="167253"/>
                </a:lnTo>
                <a:lnTo>
                  <a:pt x="214938" y="171957"/>
                </a:lnTo>
                <a:lnTo>
                  <a:pt x="229035" y="180847"/>
                </a:lnTo>
                <a:lnTo>
                  <a:pt x="221034" y="198754"/>
                </a:lnTo>
                <a:lnTo>
                  <a:pt x="219002" y="205486"/>
                </a:lnTo>
                <a:lnTo>
                  <a:pt x="265084" y="205486"/>
                </a:lnTo>
                <a:lnTo>
                  <a:pt x="268870" y="195924"/>
                </a:lnTo>
                <a:lnTo>
                  <a:pt x="273412" y="181264"/>
                </a:lnTo>
                <a:lnTo>
                  <a:pt x="276290" y="167253"/>
                </a:lnTo>
                <a:lnTo>
                  <a:pt x="277295" y="154050"/>
                </a:lnTo>
                <a:lnTo>
                  <a:pt x="276604" y="138645"/>
                </a:lnTo>
                <a:lnTo>
                  <a:pt x="274575" y="123665"/>
                </a:lnTo>
                <a:lnTo>
                  <a:pt x="271276" y="109186"/>
                </a:lnTo>
                <a:lnTo>
                  <a:pt x="266771" y="95280"/>
                </a:lnTo>
                <a:lnTo>
                  <a:pt x="261130" y="82021"/>
                </a:lnTo>
                <a:lnTo>
                  <a:pt x="259101" y="78231"/>
                </a:lnTo>
                <a:close/>
              </a:path>
              <a:path w="277494" h="388619">
                <a:moveTo>
                  <a:pt x="80260" y="93852"/>
                </a:moveTo>
                <a:lnTo>
                  <a:pt x="58220" y="93852"/>
                </a:lnTo>
                <a:lnTo>
                  <a:pt x="76254" y="98297"/>
                </a:lnTo>
                <a:lnTo>
                  <a:pt x="78286" y="96012"/>
                </a:lnTo>
                <a:lnTo>
                  <a:pt x="80260" y="93852"/>
                </a:lnTo>
                <a:close/>
              </a:path>
              <a:path w="277494" h="388619">
                <a:moveTo>
                  <a:pt x="239861" y="49149"/>
                </a:moveTo>
                <a:lnTo>
                  <a:pt x="166805" y="49149"/>
                </a:lnTo>
                <a:lnTo>
                  <a:pt x="172774" y="51307"/>
                </a:lnTo>
                <a:lnTo>
                  <a:pt x="188903" y="60325"/>
                </a:lnTo>
                <a:lnTo>
                  <a:pt x="184839" y="80390"/>
                </a:lnTo>
                <a:lnTo>
                  <a:pt x="186871" y="82676"/>
                </a:lnTo>
                <a:lnTo>
                  <a:pt x="190808" y="84836"/>
                </a:lnTo>
                <a:lnTo>
                  <a:pt x="192840" y="87121"/>
                </a:lnTo>
                <a:lnTo>
                  <a:pt x="208969" y="78231"/>
                </a:lnTo>
                <a:lnTo>
                  <a:pt x="259101" y="78231"/>
                </a:lnTo>
                <a:lnTo>
                  <a:pt x="254418" y="69484"/>
                </a:lnTo>
                <a:lnTo>
                  <a:pt x="246702" y="57743"/>
                </a:lnTo>
                <a:lnTo>
                  <a:pt x="239861" y="49149"/>
                </a:lnTo>
                <a:close/>
              </a:path>
              <a:path w="277494" h="388619">
                <a:moveTo>
                  <a:pt x="118545" y="58038"/>
                </a:moveTo>
                <a:lnTo>
                  <a:pt x="94415" y="58038"/>
                </a:lnTo>
                <a:lnTo>
                  <a:pt x="108512" y="71500"/>
                </a:lnTo>
                <a:lnTo>
                  <a:pt x="110417" y="69214"/>
                </a:lnTo>
                <a:lnTo>
                  <a:pt x="114481" y="67055"/>
                </a:lnTo>
                <a:lnTo>
                  <a:pt x="118545" y="67055"/>
                </a:lnTo>
                <a:lnTo>
                  <a:pt x="118545" y="58038"/>
                </a:lnTo>
                <a:close/>
              </a:path>
              <a:path w="277494" h="388619">
                <a:moveTo>
                  <a:pt x="235969" y="44703"/>
                </a:moveTo>
                <a:lnTo>
                  <a:pt x="142675" y="44703"/>
                </a:lnTo>
                <a:lnTo>
                  <a:pt x="146612" y="64769"/>
                </a:lnTo>
                <a:lnTo>
                  <a:pt x="154740" y="64769"/>
                </a:lnTo>
                <a:lnTo>
                  <a:pt x="158677" y="67055"/>
                </a:lnTo>
                <a:lnTo>
                  <a:pt x="166805" y="49149"/>
                </a:lnTo>
                <a:lnTo>
                  <a:pt x="239861" y="49149"/>
                </a:lnTo>
                <a:lnTo>
                  <a:pt x="238040" y="46862"/>
                </a:lnTo>
                <a:lnTo>
                  <a:pt x="235969" y="44703"/>
                </a:lnTo>
                <a:close/>
              </a:path>
            </a:pathLst>
          </a:custGeom>
          <a:solidFill>
            <a:srgbClr val="11A2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38044" y="2161032"/>
            <a:ext cx="127635" cy="139700"/>
          </a:xfrm>
          <a:custGeom>
            <a:avLst/>
            <a:gdLst/>
            <a:ahLst/>
            <a:cxnLst/>
            <a:rect l="l" t="t" r="r" b="b"/>
            <a:pathLst>
              <a:path w="127635" h="139700">
                <a:moveTo>
                  <a:pt x="62635" y="0"/>
                </a:moveTo>
                <a:lnTo>
                  <a:pt x="25490" y="13561"/>
                </a:lnTo>
                <a:lnTo>
                  <a:pt x="2838" y="48561"/>
                </a:lnTo>
                <a:lnTo>
                  <a:pt x="0" y="63518"/>
                </a:lnTo>
                <a:lnTo>
                  <a:pt x="1224" y="80232"/>
                </a:lnTo>
                <a:lnTo>
                  <a:pt x="18967" y="119811"/>
                </a:lnTo>
                <a:lnTo>
                  <a:pt x="51856" y="139173"/>
                </a:lnTo>
                <a:lnTo>
                  <a:pt x="68466" y="138141"/>
                </a:lnTo>
                <a:lnTo>
                  <a:pt x="106914" y="120354"/>
                </a:lnTo>
                <a:lnTo>
                  <a:pt x="120155" y="102362"/>
                </a:lnTo>
                <a:lnTo>
                  <a:pt x="62635" y="102362"/>
                </a:lnTo>
                <a:lnTo>
                  <a:pt x="49273" y="98974"/>
                </a:lnTo>
                <a:lnTo>
                  <a:pt x="39456" y="89785"/>
                </a:lnTo>
                <a:lnTo>
                  <a:pt x="34519" y="76251"/>
                </a:lnTo>
                <a:lnTo>
                  <a:pt x="36900" y="59686"/>
                </a:lnTo>
                <a:lnTo>
                  <a:pt x="43890" y="47846"/>
                </a:lnTo>
                <a:lnTo>
                  <a:pt x="54441" y="41244"/>
                </a:lnTo>
                <a:lnTo>
                  <a:pt x="121431" y="41244"/>
                </a:lnTo>
                <a:lnTo>
                  <a:pt x="115894" y="30133"/>
                </a:lnTo>
                <a:lnTo>
                  <a:pt x="107462" y="19280"/>
                </a:lnTo>
                <a:lnTo>
                  <a:pt x="97217" y="10586"/>
                </a:lnTo>
                <a:lnTo>
                  <a:pt x="85428" y="4320"/>
                </a:lnTo>
                <a:lnTo>
                  <a:pt x="72361" y="751"/>
                </a:lnTo>
                <a:lnTo>
                  <a:pt x="62635" y="0"/>
                </a:lnTo>
                <a:close/>
              </a:path>
              <a:path w="127635" h="139700">
                <a:moveTo>
                  <a:pt x="121431" y="41244"/>
                </a:moveTo>
                <a:lnTo>
                  <a:pt x="54441" y="41244"/>
                </a:lnTo>
                <a:lnTo>
                  <a:pt x="70882" y="42933"/>
                </a:lnTo>
                <a:lnTo>
                  <a:pt x="83062" y="49208"/>
                </a:lnTo>
                <a:lnTo>
                  <a:pt x="90600" y="59081"/>
                </a:lnTo>
                <a:lnTo>
                  <a:pt x="89813" y="77373"/>
                </a:lnTo>
                <a:lnTo>
                  <a:pt x="84678" y="90487"/>
                </a:lnTo>
                <a:lnTo>
                  <a:pt x="76317" y="98674"/>
                </a:lnTo>
                <a:lnTo>
                  <a:pt x="65850" y="102183"/>
                </a:lnTo>
                <a:lnTo>
                  <a:pt x="62635" y="102362"/>
                </a:lnTo>
                <a:lnTo>
                  <a:pt x="120155" y="102362"/>
                </a:lnTo>
                <a:lnTo>
                  <a:pt x="121995" y="99097"/>
                </a:lnTo>
                <a:lnTo>
                  <a:pt x="126050" y="86503"/>
                </a:lnTo>
                <a:lnTo>
                  <a:pt x="127639" y="72977"/>
                </a:lnTo>
                <a:lnTo>
                  <a:pt x="126250" y="57250"/>
                </a:lnTo>
                <a:lnTo>
                  <a:pt x="122246" y="42880"/>
                </a:lnTo>
                <a:lnTo>
                  <a:pt x="121431" y="41244"/>
                </a:lnTo>
                <a:close/>
              </a:path>
            </a:pathLst>
          </a:custGeom>
          <a:solidFill>
            <a:srgbClr val="11A2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98123" y="3005327"/>
            <a:ext cx="277495" cy="387350"/>
          </a:xfrm>
          <a:custGeom>
            <a:avLst/>
            <a:gdLst/>
            <a:ahLst/>
            <a:cxnLst/>
            <a:rect l="l" t="t" r="r" b="b"/>
            <a:pathLst>
              <a:path w="277494" h="387350">
                <a:moveTo>
                  <a:pt x="138624" y="0"/>
                </a:moveTo>
                <a:lnTo>
                  <a:pt x="98182" y="6682"/>
                </a:lnTo>
                <a:lnTo>
                  <a:pt x="62394" y="25396"/>
                </a:lnTo>
                <a:lnTo>
                  <a:pt x="33075" y="54144"/>
                </a:lnTo>
                <a:lnTo>
                  <a:pt x="12036" y="90927"/>
                </a:lnTo>
                <a:lnTo>
                  <a:pt x="1091" y="133747"/>
                </a:lnTo>
                <a:lnTo>
                  <a:pt x="0" y="149017"/>
                </a:lnTo>
                <a:lnTo>
                  <a:pt x="996" y="162789"/>
                </a:lnTo>
                <a:lnTo>
                  <a:pt x="14394" y="207946"/>
                </a:lnTo>
                <a:lnTo>
                  <a:pt x="39030" y="255570"/>
                </a:lnTo>
                <a:lnTo>
                  <a:pt x="69289" y="301424"/>
                </a:lnTo>
                <a:lnTo>
                  <a:pt x="99552" y="341272"/>
                </a:lnTo>
                <a:lnTo>
                  <a:pt x="124233" y="370914"/>
                </a:lnTo>
                <a:lnTo>
                  <a:pt x="138624" y="387096"/>
                </a:lnTo>
                <a:lnTo>
                  <a:pt x="142511" y="382832"/>
                </a:lnTo>
                <a:lnTo>
                  <a:pt x="168680" y="352488"/>
                </a:lnTo>
                <a:lnTo>
                  <a:pt x="197599" y="315996"/>
                </a:lnTo>
                <a:lnTo>
                  <a:pt x="228491" y="272238"/>
                </a:lnTo>
                <a:lnTo>
                  <a:pt x="240103" y="253619"/>
                </a:lnTo>
                <a:lnTo>
                  <a:pt x="136592" y="253619"/>
                </a:lnTo>
                <a:lnTo>
                  <a:pt x="134590" y="246887"/>
                </a:lnTo>
                <a:lnTo>
                  <a:pt x="110430" y="246887"/>
                </a:lnTo>
                <a:lnTo>
                  <a:pt x="106493" y="244729"/>
                </a:lnTo>
                <a:lnTo>
                  <a:pt x="94428" y="240284"/>
                </a:lnTo>
                <a:lnTo>
                  <a:pt x="90364" y="237998"/>
                </a:lnTo>
                <a:lnTo>
                  <a:pt x="94428" y="218059"/>
                </a:lnTo>
                <a:lnTo>
                  <a:pt x="70298" y="218059"/>
                </a:lnTo>
                <a:lnTo>
                  <a:pt x="66234" y="213613"/>
                </a:lnTo>
                <a:lnTo>
                  <a:pt x="58233" y="202437"/>
                </a:lnTo>
                <a:lnTo>
                  <a:pt x="56201" y="197993"/>
                </a:lnTo>
                <a:lnTo>
                  <a:pt x="68266" y="184658"/>
                </a:lnTo>
                <a:lnTo>
                  <a:pt x="64202" y="175768"/>
                </a:lnTo>
                <a:lnTo>
                  <a:pt x="64202" y="171323"/>
                </a:lnTo>
                <a:lnTo>
                  <a:pt x="48200" y="171323"/>
                </a:lnTo>
                <a:lnTo>
                  <a:pt x="46168" y="164592"/>
                </a:lnTo>
                <a:lnTo>
                  <a:pt x="46168" y="151257"/>
                </a:lnTo>
                <a:lnTo>
                  <a:pt x="44136" y="146812"/>
                </a:lnTo>
                <a:lnTo>
                  <a:pt x="62297" y="140208"/>
                </a:lnTo>
                <a:lnTo>
                  <a:pt x="62297" y="131318"/>
                </a:lnTo>
                <a:lnTo>
                  <a:pt x="64202" y="126746"/>
                </a:lnTo>
                <a:lnTo>
                  <a:pt x="50232" y="117856"/>
                </a:lnTo>
                <a:lnTo>
                  <a:pt x="52137" y="111251"/>
                </a:lnTo>
                <a:lnTo>
                  <a:pt x="56201" y="100075"/>
                </a:lnTo>
                <a:lnTo>
                  <a:pt x="58233" y="93472"/>
                </a:lnTo>
                <a:lnTo>
                  <a:pt x="80273" y="93472"/>
                </a:lnTo>
                <a:lnTo>
                  <a:pt x="82363" y="91186"/>
                </a:lnTo>
                <a:lnTo>
                  <a:pt x="84395" y="89026"/>
                </a:lnTo>
                <a:lnTo>
                  <a:pt x="76267" y="71247"/>
                </a:lnTo>
                <a:lnTo>
                  <a:pt x="80331" y="68961"/>
                </a:lnTo>
                <a:lnTo>
                  <a:pt x="90364" y="60071"/>
                </a:lnTo>
                <a:lnTo>
                  <a:pt x="94428" y="57785"/>
                </a:lnTo>
                <a:lnTo>
                  <a:pt x="118558" y="57785"/>
                </a:lnTo>
                <a:lnTo>
                  <a:pt x="118558" y="46736"/>
                </a:lnTo>
                <a:lnTo>
                  <a:pt x="124527" y="46736"/>
                </a:lnTo>
                <a:lnTo>
                  <a:pt x="136592" y="44450"/>
                </a:lnTo>
                <a:lnTo>
                  <a:pt x="235895" y="44450"/>
                </a:lnTo>
                <a:lnTo>
                  <a:pt x="195150" y="13380"/>
                </a:lnTo>
                <a:lnTo>
                  <a:pt x="156489" y="1273"/>
                </a:lnTo>
                <a:lnTo>
                  <a:pt x="142708" y="65"/>
                </a:lnTo>
                <a:lnTo>
                  <a:pt x="138624" y="0"/>
                </a:lnTo>
                <a:close/>
              </a:path>
              <a:path w="277494" h="387350">
                <a:moveTo>
                  <a:pt x="170755" y="226949"/>
                </a:moveTo>
                <a:lnTo>
                  <a:pt x="166818" y="229108"/>
                </a:lnTo>
                <a:lnTo>
                  <a:pt x="162754" y="229108"/>
                </a:lnTo>
                <a:lnTo>
                  <a:pt x="158690" y="231394"/>
                </a:lnTo>
                <a:lnTo>
                  <a:pt x="158690" y="249174"/>
                </a:lnTo>
                <a:lnTo>
                  <a:pt x="154753" y="251333"/>
                </a:lnTo>
                <a:lnTo>
                  <a:pt x="140656" y="253619"/>
                </a:lnTo>
                <a:lnTo>
                  <a:pt x="240103" y="253619"/>
                </a:lnTo>
                <a:lnTo>
                  <a:pt x="247352" y="241235"/>
                </a:lnTo>
                <a:lnTo>
                  <a:pt x="247858" y="240284"/>
                </a:lnTo>
                <a:lnTo>
                  <a:pt x="184852" y="240284"/>
                </a:lnTo>
                <a:lnTo>
                  <a:pt x="170755" y="226949"/>
                </a:lnTo>
                <a:close/>
              </a:path>
              <a:path w="277494" h="387350">
                <a:moveTo>
                  <a:pt x="120590" y="231394"/>
                </a:moveTo>
                <a:lnTo>
                  <a:pt x="110430" y="246887"/>
                </a:lnTo>
                <a:lnTo>
                  <a:pt x="134590" y="246887"/>
                </a:lnTo>
                <a:lnTo>
                  <a:pt x="130623" y="233552"/>
                </a:lnTo>
                <a:lnTo>
                  <a:pt x="122495" y="233552"/>
                </a:lnTo>
                <a:lnTo>
                  <a:pt x="120590" y="231394"/>
                </a:lnTo>
                <a:close/>
              </a:path>
              <a:path w="277494" h="387350">
                <a:moveTo>
                  <a:pt x="202886" y="197993"/>
                </a:moveTo>
                <a:lnTo>
                  <a:pt x="198949" y="202437"/>
                </a:lnTo>
                <a:lnTo>
                  <a:pt x="196917" y="206883"/>
                </a:lnTo>
                <a:lnTo>
                  <a:pt x="194885" y="209169"/>
                </a:lnTo>
                <a:lnTo>
                  <a:pt x="202886" y="224662"/>
                </a:lnTo>
                <a:lnTo>
                  <a:pt x="198949" y="229108"/>
                </a:lnTo>
                <a:lnTo>
                  <a:pt x="188916" y="237998"/>
                </a:lnTo>
                <a:lnTo>
                  <a:pt x="184852" y="240284"/>
                </a:lnTo>
                <a:lnTo>
                  <a:pt x="247858" y="240284"/>
                </a:lnTo>
                <a:lnTo>
                  <a:pt x="255638" y="225665"/>
                </a:lnTo>
                <a:lnTo>
                  <a:pt x="262885" y="210263"/>
                </a:lnTo>
                <a:lnTo>
                  <a:pt x="265089" y="204724"/>
                </a:lnTo>
                <a:lnTo>
                  <a:pt x="219015" y="204724"/>
                </a:lnTo>
                <a:lnTo>
                  <a:pt x="202886" y="197993"/>
                </a:lnTo>
                <a:close/>
              </a:path>
              <a:path w="277494" h="387350">
                <a:moveTo>
                  <a:pt x="84395" y="209169"/>
                </a:moveTo>
                <a:lnTo>
                  <a:pt x="70298" y="218059"/>
                </a:lnTo>
                <a:lnTo>
                  <a:pt x="94428" y="218059"/>
                </a:lnTo>
                <a:lnTo>
                  <a:pt x="90364" y="215773"/>
                </a:lnTo>
                <a:lnTo>
                  <a:pt x="88332" y="213613"/>
                </a:lnTo>
                <a:lnTo>
                  <a:pt x="84395" y="209169"/>
                </a:lnTo>
                <a:close/>
              </a:path>
              <a:path w="277494" h="387350">
                <a:moveTo>
                  <a:pt x="259056" y="77850"/>
                </a:moveTo>
                <a:lnTo>
                  <a:pt x="208982" y="77850"/>
                </a:lnTo>
                <a:lnTo>
                  <a:pt x="211014" y="82296"/>
                </a:lnTo>
                <a:lnTo>
                  <a:pt x="219015" y="95631"/>
                </a:lnTo>
                <a:lnTo>
                  <a:pt x="223079" y="100075"/>
                </a:lnTo>
                <a:lnTo>
                  <a:pt x="211014" y="113411"/>
                </a:lnTo>
                <a:lnTo>
                  <a:pt x="211014" y="117856"/>
                </a:lnTo>
                <a:lnTo>
                  <a:pt x="213046" y="122300"/>
                </a:lnTo>
                <a:lnTo>
                  <a:pt x="214951" y="126746"/>
                </a:lnTo>
                <a:lnTo>
                  <a:pt x="231080" y="126746"/>
                </a:lnTo>
                <a:lnTo>
                  <a:pt x="231080" y="131318"/>
                </a:lnTo>
                <a:lnTo>
                  <a:pt x="233112" y="146812"/>
                </a:lnTo>
                <a:lnTo>
                  <a:pt x="233112" y="151257"/>
                </a:lnTo>
                <a:lnTo>
                  <a:pt x="216983" y="157987"/>
                </a:lnTo>
                <a:lnTo>
                  <a:pt x="216983" y="162433"/>
                </a:lnTo>
                <a:lnTo>
                  <a:pt x="215046" y="166669"/>
                </a:lnTo>
                <a:lnTo>
                  <a:pt x="214951" y="171323"/>
                </a:lnTo>
                <a:lnTo>
                  <a:pt x="229048" y="180212"/>
                </a:lnTo>
                <a:lnTo>
                  <a:pt x="227016" y="184658"/>
                </a:lnTo>
                <a:lnTo>
                  <a:pt x="221047" y="197993"/>
                </a:lnTo>
                <a:lnTo>
                  <a:pt x="219015" y="204724"/>
                </a:lnTo>
                <a:lnTo>
                  <a:pt x="265089" y="204724"/>
                </a:lnTo>
                <a:lnTo>
                  <a:pt x="268883" y="195189"/>
                </a:lnTo>
                <a:lnTo>
                  <a:pt x="273425" y="180605"/>
                </a:lnTo>
                <a:lnTo>
                  <a:pt x="276302" y="166669"/>
                </a:lnTo>
                <a:lnTo>
                  <a:pt x="277308" y="153543"/>
                </a:lnTo>
                <a:lnTo>
                  <a:pt x="276614" y="138156"/>
                </a:lnTo>
                <a:lnTo>
                  <a:pt x="274578" y="123197"/>
                </a:lnTo>
                <a:lnTo>
                  <a:pt x="271267" y="108739"/>
                </a:lnTo>
                <a:lnTo>
                  <a:pt x="266747" y="94856"/>
                </a:lnTo>
                <a:lnTo>
                  <a:pt x="261086" y="81622"/>
                </a:lnTo>
                <a:lnTo>
                  <a:pt x="259056" y="77850"/>
                </a:lnTo>
                <a:close/>
              </a:path>
              <a:path w="277494" h="387350">
                <a:moveTo>
                  <a:pt x="80273" y="93472"/>
                </a:moveTo>
                <a:lnTo>
                  <a:pt x="58233" y="93472"/>
                </a:lnTo>
                <a:lnTo>
                  <a:pt x="76267" y="97917"/>
                </a:lnTo>
                <a:lnTo>
                  <a:pt x="78299" y="95631"/>
                </a:lnTo>
                <a:lnTo>
                  <a:pt x="80273" y="93472"/>
                </a:lnTo>
                <a:close/>
              </a:path>
              <a:path w="277494" h="387350">
                <a:moveTo>
                  <a:pt x="239801" y="48895"/>
                </a:moveTo>
                <a:lnTo>
                  <a:pt x="166818" y="48895"/>
                </a:lnTo>
                <a:lnTo>
                  <a:pt x="172787" y="51181"/>
                </a:lnTo>
                <a:lnTo>
                  <a:pt x="184852" y="57785"/>
                </a:lnTo>
                <a:lnTo>
                  <a:pt x="188916" y="60071"/>
                </a:lnTo>
                <a:lnTo>
                  <a:pt x="184852" y="80137"/>
                </a:lnTo>
                <a:lnTo>
                  <a:pt x="186884" y="82296"/>
                </a:lnTo>
                <a:lnTo>
                  <a:pt x="190821" y="84582"/>
                </a:lnTo>
                <a:lnTo>
                  <a:pt x="192853" y="86741"/>
                </a:lnTo>
                <a:lnTo>
                  <a:pt x="208982" y="77850"/>
                </a:lnTo>
                <a:lnTo>
                  <a:pt x="259056" y="77850"/>
                </a:lnTo>
                <a:lnTo>
                  <a:pt x="254351" y="69111"/>
                </a:lnTo>
                <a:lnTo>
                  <a:pt x="246610" y="57398"/>
                </a:lnTo>
                <a:lnTo>
                  <a:pt x="239801" y="48895"/>
                </a:lnTo>
                <a:close/>
              </a:path>
              <a:path w="277494" h="387350">
                <a:moveTo>
                  <a:pt x="118558" y="57785"/>
                </a:moveTo>
                <a:lnTo>
                  <a:pt x="94428" y="57785"/>
                </a:lnTo>
                <a:lnTo>
                  <a:pt x="108525" y="71247"/>
                </a:lnTo>
                <a:lnTo>
                  <a:pt x="110430" y="68961"/>
                </a:lnTo>
                <a:lnTo>
                  <a:pt x="114494" y="66801"/>
                </a:lnTo>
                <a:lnTo>
                  <a:pt x="118558" y="66801"/>
                </a:lnTo>
                <a:lnTo>
                  <a:pt x="118558" y="57785"/>
                </a:lnTo>
                <a:close/>
              </a:path>
              <a:path w="277494" h="387350">
                <a:moveTo>
                  <a:pt x="235895" y="44450"/>
                </a:moveTo>
                <a:lnTo>
                  <a:pt x="142688" y="44450"/>
                </a:lnTo>
                <a:lnTo>
                  <a:pt x="146625" y="64516"/>
                </a:lnTo>
                <a:lnTo>
                  <a:pt x="154753" y="64516"/>
                </a:lnTo>
                <a:lnTo>
                  <a:pt x="158690" y="66801"/>
                </a:lnTo>
                <a:lnTo>
                  <a:pt x="166818" y="48895"/>
                </a:lnTo>
                <a:lnTo>
                  <a:pt x="239801" y="48895"/>
                </a:lnTo>
                <a:lnTo>
                  <a:pt x="237928" y="46556"/>
                </a:lnTo>
                <a:lnTo>
                  <a:pt x="235895" y="44450"/>
                </a:lnTo>
                <a:close/>
              </a:path>
            </a:pathLst>
          </a:custGeom>
          <a:solidFill>
            <a:srgbClr val="11A2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74620" y="3083051"/>
            <a:ext cx="127635" cy="139700"/>
          </a:xfrm>
          <a:custGeom>
            <a:avLst/>
            <a:gdLst/>
            <a:ahLst/>
            <a:cxnLst/>
            <a:rect l="l" t="t" r="r" b="b"/>
            <a:pathLst>
              <a:path w="127635" h="139700">
                <a:moveTo>
                  <a:pt x="62635" y="0"/>
                </a:moveTo>
                <a:lnTo>
                  <a:pt x="25490" y="13561"/>
                </a:lnTo>
                <a:lnTo>
                  <a:pt x="2838" y="48561"/>
                </a:lnTo>
                <a:lnTo>
                  <a:pt x="0" y="63518"/>
                </a:lnTo>
                <a:lnTo>
                  <a:pt x="1224" y="80232"/>
                </a:lnTo>
                <a:lnTo>
                  <a:pt x="18967" y="119811"/>
                </a:lnTo>
                <a:lnTo>
                  <a:pt x="51856" y="139173"/>
                </a:lnTo>
                <a:lnTo>
                  <a:pt x="68466" y="138141"/>
                </a:lnTo>
                <a:lnTo>
                  <a:pt x="106914" y="120354"/>
                </a:lnTo>
                <a:lnTo>
                  <a:pt x="120155" y="102362"/>
                </a:lnTo>
                <a:lnTo>
                  <a:pt x="62635" y="102362"/>
                </a:lnTo>
                <a:lnTo>
                  <a:pt x="49273" y="98974"/>
                </a:lnTo>
                <a:lnTo>
                  <a:pt x="39456" y="89785"/>
                </a:lnTo>
                <a:lnTo>
                  <a:pt x="34519" y="76251"/>
                </a:lnTo>
                <a:lnTo>
                  <a:pt x="36900" y="59686"/>
                </a:lnTo>
                <a:lnTo>
                  <a:pt x="43890" y="47846"/>
                </a:lnTo>
                <a:lnTo>
                  <a:pt x="54441" y="41244"/>
                </a:lnTo>
                <a:lnTo>
                  <a:pt x="121431" y="41244"/>
                </a:lnTo>
                <a:lnTo>
                  <a:pt x="115894" y="30133"/>
                </a:lnTo>
                <a:lnTo>
                  <a:pt x="107462" y="19280"/>
                </a:lnTo>
                <a:lnTo>
                  <a:pt x="97217" y="10586"/>
                </a:lnTo>
                <a:lnTo>
                  <a:pt x="85428" y="4320"/>
                </a:lnTo>
                <a:lnTo>
                  <a:pt x="72361" y="751"/>
                </a:lnTo>
                <a:lnTo>
                  <a:pt x="62635" y="0"/>
                </a:lnTo>
                <a:close/>
              </a:path>
              <a:path w="127635" h="139700">
                <a:moveTo>
                  <a:pt x="121431" y="41244"/>
                </a:moveTo>
                <a:lnTo>
                  <a:pt x="54441" y="41244"/>
                </a:lnTo>
                <a:lnTo>
                  <a:pt x="70882" y="42933"/>
                </a:lnTo>
                <a:lnTo>
                  <a:pt x="83062" y="49208"/>
                </a:lnTo>
                <a:lnTo>
                  <a:pt x="90600" y="59081"/>
                </a:lnTo>
                <a:lnTo>
                  <a:pt x="89813" y="77373"/>
                </a:lnTo>
                <a:lnTo>
                  <a:pt x="84678" y="90487"/>
                </a:lnTo>
                <a:lnTo>
                  <a:pt x="76317" y="98674"/>
                </a:lnTo>
                <a:lnTo>
                  <a:pt x="65850" y="102183"/>
                </a:lnTo>
                <a:lnTo>
                  <a:pt x="62635" y="102362"/>
                </a:lnTo>
                <a:lnTo>
                  <a:pt x="120155" y="102362"/>
                </a:lnTo>
                <a:lnTo>
                  <a:pt x="121995" y="99097"/>
                </a:lnTo>
                <a:lnTo>
                  <a:pt x="126050" y="86503"/>
                </a:lnTo>
                <a:lnTo>
                  <a:pt x="127639" y="72977"/>
                </a:lnTo>
                <a:lnTo>
                  <a:pt x="126250" y="57250"/>
                </a:lnTo>
                <a:lnTo>
                  <a:pt x="122246" y="42880"/>
                </a:lnTo>
                <a:lnTo>
                  <a:pt x="121431" y="41244"/>
                </a:lnTo>
                <a:close/>
              </a:path>
            </a:pathLst>
          </a:custGeom>
          <a:solidFill>
            <a:srgbClr val="11A2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98123" y="3925823"/>
            <a:ext cx="277495" cy="387350"/>
          </a:xfrm>
          <a:custGeom>
            <a:avLst/>
            <a:gdLst/>
            <a:ahLst/>
            <a:cxnLst/>
            <a:rect l="l" t="t" r="r" b="b"/>
            <a:pathLst>
              <a:path w="277494" h="387350">
                <a:moveTo>
                  <a:pt x="138624" y="0"/>
                </a:moveTo>
                <a:lnTo>
                  <a:pt x="98182" y="6682"/>
                </a:lnTo>
                <a:lnTo>
                  <a:pt x="62394" y="25396"/>
                </a:lnTo>
                <a:lnTo>
                  <a:pt x="33075" y="54144"/>
                </a:lnTo>
                <a:lnTo>
                  <a:pt x="12036" y="90927"/>
                </a:lnTo>
                <a:lnTo>
                  <a:pt x="1091" y="133747"/>
                </a:lnTo>
                <a:lnTo>
                  <a:pt x="0" y="149017"/>
                </a:lnTo>
                <a:lnTo>
                  <a:pt x="996" y="162789"/>
                </a:lnTo>
                <a:lnTo>
                  <a:pt x="14394" y="207946"/>
                </a:lnTo>
                <a:lnTo>
                  <a:pt x="39030" y="255570"/>
                </a:lnTo>
                <a:lnTo>
                  <a:pt x="69289" y="301424"/>
                </a:lnTo>
                <a:lnTo>
                  <a:pt x="99552" y="341272"/>
                </a:lnTo>
                <a:lnTo>
                  <a:pt x="124233" y="370914"/>
                </a:lnTo>
                <a:lnTo>
                  <a:pt x="138624" y="387095"/>
                </a:lnTo>
                <a:lnTo>
                  <a:pt x="142511" y="382832"/>
                </a:lnTo>
                <a:lnTo>
                  <a:pt x="168680" y="352488"/>
                </a:lnTo>
                <a:lnTo>
                  <a:pt x="197599" y="315996"/>
                </a:lnTo>
                <a:lnTo>
                  <a:pt x="228491" y="272238"/>
                </a:lnTo>
                <a:lnTo>
                  <a:pt x="240103" y="253619"/>
                </a:lnTo>
                <a:lnTo>
                  <a:pt x="136592" y="253619"/>
                </a:lnTo>
                <a:lnTo>
                  <a:pt x="134590" y="246887"/>
                </a:lnTo>
                <a:lnTo>
                  <a:pt x="110430" y="246887"/>
                </a:lnTo>
                <a:lnTo>
                  <a:pt x="106493" y="244728"/>
                </a:lnTo>
                <a:lnTo>
                  <a:pt x="94428" y="240283"/>
                </a:lnTo>
                <a:lnTo>
                  <a:pt x="90364" y="237998"/>
                </a:lnTo>
                <a:lnTo>
                  <a:pt x="94428" y="218058"/>
                </a:lnTo>
                <a:lnTo>
                  <a:pt x="70298" y="218058"/>
                </a:lnTo>
                <a:lnTo>
                  <a:pt x="66234" y="213613"/>
                </a:lnTo>
                <a:lnTo>
                  <a:pt x="58233" y="202437"/>
                </a:lnTo>
                <a:lnTo>
                  <a:pt x="56201" y="197993"/>
                </a:lnTo>
                <a:lnTo>
                  <a:pt x="68266" y="184657"/>
                </a:lnTo>
                <a:lnTo>
                  <a:pt x="64202" y="175768"/>
                </a:lnTo>
                <a:lnTo>
                  <a:pt x="64202" y="171323"/>
                </a:lnTo>
                <a:lnTo>
                  <a:pt x="48200" y="171323"/>
                </a:lnTo>
                <a:lnTo>
                  <a:pt x="46168" y="164592"/>
                </a:lnTo>
                <a:lnTo>
                  <a:pt x="46168" y="151256"/>
                </a:lnTo>
                <a:lnTo>
                  <a:pt x="44136" y="146812"/>
                </a:lnTo>
                <a:lnTo>
                  <a:pt x="62297" y="140207"/>
                </a:lnTo>
                <a:lnTo>
                  <a:pt x="62297" y="131318"/>
                </a:lnTo>
                <a:lnTo>
                  <a:pt x="64202" y="126745"/>
                </a:lnTo>
                <a:lnTo>
                  <a:pt x="50232" y="117856"/>
                </a:lnTo>
                <a:lnTo>
                  <a:pt x="52137" y="111251"/>
                </a:lnTo>
                <a:lnTo>
                  <a:pt x="56201" y="100075"/>
                </a:lnTo>
                <a:lnTo>
                  <a:pt x="58233" y="93471"/>
                </a:lnTo>
                <a:lnTo>
                  <a:pt x="80273" y="93471"/>
                </a:lnTo>
                <a:lnTo>
                  <a:pt x="82363" y="91186"/>
                </a:lnTo>
                <a:lnTo>
                  <a:pt x="84395" y="89026"/>
                </a:lnTo>
                <a:lnTo>
                  <a:pt x="76267" y="71246"/>
                </a:lnTo>
                <a:lnTo>
                  <a:pt x="80331" y="68961"/>
                </a:lnTo>
                <a:lnTo>
                  <a:pt x="90364" y="60070"/>
                </a:lnTo>
                <a:lnTo>
                  <a:pt x="94428" y="57784"/>
                </a:lnTo>
                <a:lnTo>
                  <a:pt x="118558" y="57784"/>
                </a:lnTo>
                <a:lnTo>
                  <a:pt x="118558" y="46736"/>
                </a:lnTo>
                <a:lnTo>
                  <a:pt x="124527" y="46736"/>
                </a:lnTo>
                <a:lnTo>
                  <a:pt x="136592" y="44450"/>
                </a:lnTo>
                <a:lnTo>
                  <a:pt x="235895" y="44450"/>
                </a:lnTo>
                <a:lnTo>
                  <a:pt x="195150" y="13380"/>
                </a:lnTo>
                <a:lnTo>
                  <a:pt x="156489" y="1273"/>
                </a:lnTo>
                <a:lnTo>
                  <a:pt x="142708" y="65"/>
                </a:lnTo>
                <a:lnTo>
                  <a:pt x="138624" y="0"/>
                </a:lnTo>
                <a:close/>
              </a:path>
              <a:path w="277494" h="387350">
                <a:moveTo>
                  <a:pt x="170755" y="226949"/>
                </a:moveTo>
                <a:lnTo>
                  <a:pt x="166818" y="229107"/>
                </a:lnTo>
                <a:lnTo>
                  <a:pt x="162754" y="229107"/>
                </a:lnTo>
                <a:lnTo>
                  <a:pt x="158690" y="231394"/>
                </a:lnTo>
                <a:lnTo>
                  <a:pt x="158690" y="249174"/>
                </a:lnTo>
                <a:lnTo>
                  <a:pt x="154753" y="251332"/>
                </a:lnTo>
                <a:lnTo>
                  <a:pt x="140656" y="253619"/>
                </a:lnTo>
                <a:lnTo>
                  <a:pt x="240103" y="253619"/>
                </a:lnTo>
                <a:lnTo>
                  <a:pt x="247352" y="241235"/>
                </a:lnTo>
                <a:lnTo>
                  <a:pt x="247858" y="240283"/>
                </a:lnTo>
                <a:lnTo>
                  <a:pt x="184852" y="240283"/>
                </a:lnTo>
                <a:lnTo>
                  <a:pt x="170755" y="226949"/>
                </a:lnTo>
                <a:close/>
              </a:path>
              <a:path w="277494" h="387350">
                <a:moveTo>
                  <a:pt x="120590" y="231394"/>
                </a:moveTo>
                <a:lnTo>
                  <a:pt x="110430" y="246887"/>
                </a:lnTo>
                <a:lnTo>
                  <a:pt x="134590" y="246887"/>
                </a:lnTo>
                <a:lnTo>
                  <a:pt x="130623" y="233552"/>
                </a:lnTo>
                <a:lnTo>
                  <a:pt x="122495" y="233552"/>
                </a:lnTo>
                <a:lnTo>
                  <a:pt x="120590" y="231394"/>
                </a:lnTo>
                <a:close/>
              </a:path>
              <a:path w="277494" h="387350">
                <a:moveTo>
                  <a:pt x="202886" y="197993"/>
                </a:moveTo>
                <a:lnTo>
                  <a:pt x="198949" y="202437"/>
                </a:lnTo>
                <a:lnTo>
                  <a:pt x="196917" y="206882"/>
                </a:lnTo>
                <a:lnTo>
                  <a:pt x="194885" y="209169"/>
                </a:lnTo>
                <a:lnTo>
                  <a:pt x="202886" y="224662"/>
                </a:lnTo>
                <a:lnTo>
                  <a:pt x="198949" y="229107"/>
                </a:lnTo>
                <a:lnTo>
                  <a:pt x="188916" y="237998"/>
                </a:lnTo>
                <a:lnTo>
                  <a:pt x="184852" y="240283"/>
                </a:lnTo>
                <a:lnTo>
                  <a:pt x="247858" y="240283"/>
                </a:lnTo>
                <a:lnTo>
                  <a:pt x="255638" y="225665"/>
                </a:lnTo>
                <a:lnTo>
                  <a:pt x="262885" y="210263"/>
                </a:lnTo>
                <a:lnTo>
                  <a:pt x="265089" y="204724"/>
                </a:lnTo>
                <a:lnTo>
                  <a:pt x="219015" y="204724"/>
                </a:lnTo>
                <a:lnTo>
                  <a:pt x="202886" y="197993"/>
                </a:lnTo>
                <a:close/>
              </a:path>
              <a:path w="277494" h="387350">
                <a:moveTo>
                  <a:pt x="84395" y="209169"/>
                </a:moveTo>
                <a:lnTo>
                  <a:pt x="70298" y="218058"/>
                </a:lnTo>
                <a:lnTo>
                  <a:pt x="94428" y="218058"/>
                </a:lnTo>
                <a:lnTo>
                  <a:pt x="90364" y="215773"/>
                </a:lnTo>
                <a:lnTo>
                  <a:pt x="88332" y="213613"/>
                </a:lnTo>
                <a:lnTo>
                  <a:pt x="84395" y="209169"/>
                </a:lnTo>
                <a:close/>
              </a:path>
              <a:path w="277494" h="387350">
                <a:moveTo>
                  <a:pt x="259056" y="77850"/>
                </a:moveTo>
                <a:lnTo>
                  <a:pt x="208982" y="77850"/>
                </a:lnTo>
                <a:lnTo>
                  <a:pt x="211014" y="82295"/>
                </a:lnTo>
                <a:lnTo>
                  <a:pt x="219015" y="95631"/>
                </a:lnTo>
                <a:lnTo>
                  <a:pt x="223079" y="100075"/>
                </a:lnTo>
                <a:lnTo>
                  <a:pt x="211014" y="113411"/>
                </a:lnTo>
                <a:lnTo>
                  <a:pt x="211014" y="117856"/>
                </a:lnTo>
                <a:lnTo>
                  <a:pt x="213046" y="122300"/>
                </a:lnTo>
                <a:lnTo>
                  <a:pt x="214951" y="126745"/>
                </a:lnTo>
                <a:lnTo>
                  <a:pt x="231080" y="126745"/>
                </a:lnTo>
                <a:lnTo>
                  <a:pt x="231080" y="131318"/>
                </a:lnTo>
                <a:lnTo>
                  <a:pt x="233112" y="146812"/>
                </a:lnTo>
                <a:lnTo>
                  <a:pt x="233112" y="151256"/>
                </a:lnTo>
                <a:lnTo>
                  <a:pt x="216983" y="157987"/>
                </a:lnTo>
                <a:lnTo>
                  <a:pt x="216983" y="162432"/>
                </a:lnTo>
                <a:lnTo>
                  <a:pt x="215046" y="166669"/>
                </a:lnTo>
                <a:lnTo>
                  <a:pt x="214951" y="171323"/>
                </a:lnTo>
                <a:lnTo>
                  <a:pt x="229048" y="180212"/>
                </a:lnTo>
                <a:lnTo>
                  <a:pt x="227016" y="184657"/>
                </a:lnTo>
                <a:lnTo>
                  <a:pt x="221047" y="197993"/>
                </a:lnTo>
                <a:lnTo>
                  <a:pt x="219015" y="204724"/>
                </a:lnTo>
                <a:lnTo>
                  <a:pt x="265089" y="204724"/>
                </a:lnTo>
                <a:lnTo>
                  <a:pt x="268883" y="195189"/>
                </a:lnTo>
                <a:lnTo>
                  <a:pt x="273425" y="180605"/>
                </a:lnTo>
                <a:lnTo>
                  <a:pt x="276302" y="166669"/>
                </a:lnTo>
                <a:lnTo>
                  <a:pt x="277308" y="153543"/>
                </a:lnTo>
                <a:lnTo>
                  <a:pt x="276614" y="138156"/>
                </a:lnTo>
                <a:lnTo>
                  <a:pt x="274578" y="123197"/>
                </a:lnTo>
                <a:lnTo>
                  <a:pt x="271267" y="108739"/>
                </a:lnTo>
                <a:lnTo>
                  <a:pt x="266747" y="94856"/>
                </a:lnTo>
                <a:lnTo>
                  <a:pt x="261086" y="81622"/>
                </a:lnTo>
                <a:lnTo>
                  <a:pt x="259056" y="77850"/>
                </a:lnTo>
                <a:close/>
              </a:path>
              <a:path w="277494" h="387350">
                <a:moveTo>
                  <a:pt x="80273" y="93471"/>
                </a:moveTo>
                <a:lnTo>
                  <a:pt x="58233" y="93471"/>
                </a:lnTo>
                <a:lnTo>
                  <a:pt x="76267" y="97917"/>
                </a:lnTo>
                <a:lnTo>
                  <a:pt x="78299" y="95631"/>
                </a:lnTo>
                <a:lnTo>
                  <a:pt x="80273" y="93471"/>
                </a:lnTo>
                <a:close/>
              </a:path>
              <a:path w="277494" h="387350">
                <a:moveTo>
                  <a:pt x="239801" y="48894"/>
                </a:moveTo>
                <a:lnTo>
                  <a:pt x="166818" y="48894"/>
                </a:lnTo>
                <a:lnTo>
                  <a:pt x="172787" y="51181"/>
                </a:lnTo>
                <a:lnTo>
                  <a:pt x="184852" y="57784"/>
                </a:lnTo>
                <a:lnTo>
                  <a:pt x="188916" y="60070"/>
                </a:lnTo>
                <a:lnTo>
                  <a:pt x="184852" y="80137"/>
                </a:lnTo>
                <a:lnTo>
                  <a:pt x="186884" y="82295"/>
                </a:lnTo>
                <a:lnTo>
                  <a:pt x="190821" y="84581"/>
                </a:lnTo>
                <a:lnTo>
                  <a:pt x="192853" y="86740"/>
                </a:lnTo>
                <a:lnTo>
                  <a:pt x="208982" y="77850"/>
                </a:lnTo>
                <a:lnTo>
                  <a:pt x="259056" y="77850"/>
                </a:lnTo>
                <a:lnTo>
                  <a:pt x="254351" y="69111"/>
                </a:lnTo>
                <a:lnTo>
                  <a:pt x="246610" y="57398"/>
                </a:lnTo>
                <a:lnTo>
                  <a:pt x="239801" y="48894"/>
                </a:lnTo>
                <a:close/>
              </a:path>
              <a:path w="277494" h="387350">
                <a:moveTo>
                  <a:pt x="118558" y="57784"/>
                </a:moveTo>
                <a:lnTo>
                  <a:pt x="94428" y="57784"/>
                </a:lnTo>
                <a:lnTo>
                  <a:pt x="108525" y="71246"/>
                </a:lnTo>
                <a:lnTo>
                  <a:pt x="110430" y="68961"/>
                </a:lnTo>
                <a:lnTo>
                  <a:pt x="114494" y="66801"/>
                </a:lnTo>
                <a:lnTo>
                  <a:pt x="118558" y="66801"/>
                </a:lnTo>
                <a:lnTo>
                  <a:pt x="118558" y="57784"/>
                </a:lnTo>
                <a:close/>
              </a:path>
              <a:path w="277494" h="387350">
                <a:moveTo>
                  <a:pt x="235895" y="44450"/>
                </a:moveTo>
                <a:lnTo>
                  <a:pt x="142688" y="44450"/>
                </a:lnTo>
                <a:lnTo>
                  <a:pt x="146625" y="64515"/>
                </a:lnTo>
                <a:lnTo>
                  <a:pt x="154753" y="64515"/>
                </a:lnTo>
                <a:lnTo>
                  <a:pt x="158690" y="66801"/>
                </a:lnTo>
                <a:lnTo>
                  <a:pt x="166818" y="48894"/>
                </a:lnTo>
                <a:lnTo>
                  <a:pt x="239801" y="48894"/>
                </a:lnTo>
                <a:lnTo>
                  <a:pt x="237928" y="46556"/>
                </a:lnTo>
                <a:lnTo>
                  <a:pt x="235895" y="44450"/>
                </a:lnTo>
                <a:close/>
              </a:path>
            </a:pathLst>
          </a:custGeom>
          <a:solidFill>
            <a:srgbClr val="11A2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74620" y="4003547"/>
            <a:ext cx="127635" cy="139700"/>
          </a:xfrm>
          <a:custGeom>
            <a:avLst/>
            <a:gdLst/>
            <a:ahLst/>
            <a:cxnLst/>
            <a:rect l="l" t="t" r="r" b="b"/>
            <a:pathLst>
              <a:path w="127635" h="139700">
                <a:moveTo>
                  <a:pt x="62635" y="0"/>
                </a:moveTo>
                <a:lnTo>
                  <a:pt x="25490" y="13561"/>
                </a:lnTo>
                <a:lnTo>
                  <a:pt x="2838" y="48561"/>
                </a:lnTo>
                <a:lnTo>
                  <a:pt x="0" y="63518"/>
                </a:lnTo>
                <a:lnTo>
                  <a:pt x="1224" y="80232"/>
                </a:lnTo>
                <a:lnTo>
                  <a:pt x="18967" y="119811"/>
                </a:lnTo>
                <a:lnTo>
                  <a:pt x="51856" y="139173"/>
                </a:lnTo>
                <a:lnTo>
                  <a:pt x="68466" y="138141"/>
                </a:lnTo>
                <a:lnTo>
                  <a:pt x="106914" y="120354"/>
                </a:lnTo>
                <a:lnTo>
                  <a:pt x="120155" y="102362"/>
                </a:lnTo>
                <a:lnTo>
                  <a:pt x="62635" y="102362"/>
                </a:lnTo>
                <a:lnTo>
                  <a:pt x="49273" y="98974"/>
                </a:lnTo>
                <a:lnTo>
                  <a:pt x="39456" y="89785"/>
                </a:lnTo>
                <a:lnTo>
                  <a:pt x="34519" y="76251"/>
                </a:lnTo>
                <a:lnTo>
                  <a:pt x="36900" y="59686"/>
                </a:lnTo>
                <a:lnTo>
                  <a:pt x="43890" y="47846"/>
                </a:lnTo>
                <a:lnTo>
                  <a:pt x="54441" y="41244"/>
                </a:lnTo>
                <a:lnTo>
                  <a:pt x="121431" y="41244"/>
                </a:lnTo>
                <a:lnTo>
                  <a:pt x="115894" y="30133"/>
                </a:lnTo>
                <a:lnTo>
                  <a:pt x="107462" y="19280"/>
                </a:lnTo>
                <a:lnTo>
                  <a:pt x="97217" y="10586"/>
                </a:lnTo>
                <a:lnTo>
                  <a:pt x="85428" y="4320"/>
                </a:lnTo>
                <a:lnTo>
                  <a:pt x="72361" y="751"/>
                </a:lnTo>
                <a:lnTo>
                  <a:pt x="62635" y="0"/>
                </a:lnTo>
                <a:close/>
              </a:path>
              <a:path w="127635" h="139700">
                <a:moveTo>
                  <a:pt x="121431" y="41244"/>
                </a:moveTo>
                <a:lnTo>
                  <a:pt x="54441" y="41244"/>
                </a:lnTo>
                <a:lnTo>
                  <a:pt x="70882" y="42933"/>
                </a:lnTo>
                <a:lnTo>
                  <a:pt x="83062" y="49208"/>
                </a:lnTo>
                <a:lnTo>
                  <a:pt x="90600" y="59081"/>
                </a:lnTo>
                <a:lnTo>
                  <a:pt x="89813" y="77373"/>
                </a:lnTo>
                <a:lnTo>
                  <a:pt x="84678" y="90487"/>
                </a:lnTo>
                <a:lnTo>
                  <a:pt x="76317" y="98674"/>
                </a:lnTo>
                <a:lnTo>
                  <a:pt x="65850" y="102183"/>
                </a:lnTo>
                <a:lnTo>
                  <a:pt x="62635" y="102362"/>
                </a:lnTo>
                <a:lnTo>
                  <a:pt x="120155" y="102362"/>
                </a:lnTo>
                <a:lnTo>
                  <a:pt x="121995" y="99097"/>
                </a:lnTo>
                <a:lnTo>
                  <a:pt x="126050" y="86503"/>
                </a:lnTo>
                <a:lnTo>
                  <a:pt x="127639" y="72977"/>
                </a:lnTo>
                <a:lnTo>
                  <a:pt x="126250" y="57250"/>
                </a:lnTo>
                <a:lnTo>
                  <a:pt x="122246" y="42880"/>
                </a:lnTo>
                <a:lnTo>
                  <a:pt x="121431" y="41244"/>
                </a:lnTo>
                <a:close/>
              </a:path>
            </a:pathLst>
          </a:custGeom>
          <a:solidFill>
            <a:srgbClr val="11A2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546664" y="2083307"/>
            <a:ext cx="277495" cy="388620"/>
          </a:xfrm>
          <a:custGeom>
            <a:avLst/>
            <a:gdLst/>
            <a:ahLst/>
            <a:cxnLst/>
            <a:rect l="l" t="t" r="r" b="b"/>
            <a:pathLst>
              <a:path w="277495" h="388619">
                <a:moveTo>
                  <a:pt x="138611" y="0"/>
                </a:moveTo>
                <a:lnTo>
                  <a:pt x="98239" y="6682"/>
                </a:lnTo>
                <a:lnTo>
                  <a:pt x="62501" y="25399"/>
                </a:lnTo>
                <a:lnTo>
                  <a:pt x="33202" y="54152"/>
                </a:lnTo>
                <a:lnTo>
                  <a:pt x="12143" y="90946"/>
                </a:lnTo>
                <a:lnTo>
                  <a:pt x="1128" y="133783"/>
                </a:lnTo>
                <a:lnTo>
                  <a:pt x="0" y="149060"/>
                </a:lnTo>
                <a:lnTo>
                  <a:pt x="1013" y="163067"/>
                </a:lnTo>
                <a:lnTo>
                  <a:pt x="14387" y="208516"/>
                </a:lnTo>
                <a:lnTo>
                  <a:pt x="39021" y="256461"/>
                </a:lnTo>
                <a:lnTo>
                  <a:pt x="69278" y="302572"/>
                </a:lnTo>
                <a:lnTo>
                  <a:pt x="99540" y="342611"/>
                </a:lnTo>
                <a:lnTo>
                  <a:pt x="124224" y="372381"/>
                </a:lnTo>
                <a:lnTo>
                  <a:pt x="138611" y="388619"/>
                </a:lnTo>
                <a:lnTo>
                  <a:pt x="142499" y="384341"/>
                </a:lnTo>
                <a:lnTo>
                  <a:pt x="168677" y="353876"/>
                </a:lnTo>
                <a:lnTo>
                  <a:pt x="197587" y="317257"/>
                </a:lnTo>
                <a:lnTo>
                  <a:pt x="228479" y="273323"/>
                </a:lnTo>
                <a:lnTo>
                  <a:pt x="240085" y="254634"/>
                </a:lnTo>
                <a:lnTo>
                  <a:pt x="136579" y="254634"/>
                </a:lnTo>
                <a:lnTo>
                  <a:pt x="134577" y="247903"/>
                </a:lnTo>
                <a:lnTo>
                  <a:pt x="110417" y="247903"/>
                </a:lnTo>
                <a:lnTo>
                  <a:pt x="106480" y="245617"/>
                </a:lnTo>
                <a:lnTo>
                  <a:pt x="94415" y="241172"/>
                </a:lnTo>
                <a:lnTo>
                  <a:pt x="90351" y="239013"/>
                </a:lnTo>
                <a:lnTo>
                  <a:pt x="94415" y="218820"/>
                </a:lnTo>
                <a:lnTo>
                  <a:pt x="70285" y="218820"/>
                </a:lnTo>
                <a:lnTo>
                  <a:pt x="66221" y="214375"/>
                </a:lnTo>
                <a:lnTo>
                  <a:pt x="58220" y="203200"/>
                </a:lnTo>
                <a:lnTo>
                  <a:pt x="56188" y="198754"/>
                </a:lnTo>
                <a:lnTo>
                  <a:pt x="68253" y="185419"/>
                </a:lnTo>
                <a:lnTo>
                  <a:pt x="66221" y="180847"/>
                </a:lnTo>
                <a:lnTo>
                  <a:pt x="64189" y="176402"/>
                </a:lnTo>
                <a:lnTo>
                  <a:pt x="64189" y="171957"/>
                </a:lnTo>
                <a:lnTo>
                  <a:pt x="48187" y="171957"/>
                </a:lnTo>
                <a:lnTo>
                  <a:pt x="46155" y="165226"/>
                </a:lnTo>
                <a:lnTo>
                  <a:pt x="46155" y="151891"/>
                </a:lnTo>
                <a:lnTo>
                  <a:pt x="44123" y="147446"/>
                </a:lnTo>
                <a:lnTo>
                  <a:pt x="62284" y="140715"/>
                </a:lnTo>
                <a:lnTo>
                  <a:pt x="62284" y="131825"/>
                </a:lnTo>
                <a:lnTo>
                  <a:pt x="64189" y="127253"/>
                </a:lnTo>
                <a:lnTo>
                  <a:pt x="50219" y="118363"/>
                </a:lnTo>
                <a:lnTo>
                  <a:pt x="52124" y="111632"/>
                </a:lnTo>
                <a:lnTo>
                  <a:pt x="56188" y="100456"/>
                </a:lnTo>
                <a:lnTo>
                  <a:pt x="58220" y="93852"/>
                </a:lnTo>
                <a:lnTo>
                  <a:pt x="80260" y="93852"/>
                </a:lnTo>
                <a:lnTo>
                  <a:pt x="82350" y="91566"/>
                </a:lnTo>
                <a:lnTo>
                  <a:pt x="84382" y="89280"/>
                </a:lnTo>
                <a:lnTo>
                  <a:pt x="76254" y="71500"/>
                </a:lnTo>
                <a:lnTo>
                  <a:pt x="80318" y="69214"/>
                </a:lnTo>
                <a:lnTo>
                  <a:pt x="90351" y="60325"/>
                </a:lnTo>
                <a:lnTo>
                  <a:pt x="94415" y="58038"/>
                </a:lnTo>
                <a:lnTo>
                  <a:pt x="118545" y="58038"/>
                </a:lnTo>
                <a:lnTo>
                  <a:pt x="118545" y="46862"/>
                </a:lnTo>
                <a:lnTo>
                  <a:pt x="124514" y="46862"/>
                </a:lnTo>
                <a:lnTo>
                  <a:pt x="136579" y="44703"/>
                </a:lnTo>
                <a:lnTo>
                  <a:pt x="235969" y="44703"/>
                </a:lnTo>
                <a:lnTo>
                  <a:pt x="195401" y="13561"/>
                </a:lnTo>
                <a:lnTo>
                  <a:pt x="156848" y="1332"/>
                </a:lnTo>
                <a:lnTo>
                  <a:pt x="143102" y="80"/>
                </a:lnTo>
                <a:lnTo>
                  <a:pt x="138611" y="0"/>
                </a:lnTo>
                <a:close/>
              </a:path>
              <a:path w="277495" h="388619">
                <a:moveTo>
                  <a:pt x="170742" y="227837"/>
                </a:moveTo>
                <a:lnTo>
                  <a:pt x="166805" y="229996"/>
                </a:lnTo>
                <a:lnTo>
                  <a:pt x="162741" y="229996"/>
                </a:lnTo>
                <a:lnTo>
                  <a:pt x="158677" y="232282"/>
                </a:lnTo>
                <a:lnTo>
                  <a:pt x="158677" y="250189"/>
                </a:lnTo>
                <a:lnTo>
                  <a:pt x="154740" y="252349"/>
                </a:lnTo>
                <a:lnTo>
                  <a:pt x="140643" y="254634"/>
                </a:lnTo>
                <a:lnTo>
                  <a:pt x="240085" y="254634"/>
                </a:lnTo>
                <a:lnTo>
                  <a:pt x="247340" y="242186"/>
                </a:lnTo>
                <a:lnTo>
                  <a:pt x="247877" y="241172"/>
                </a:lnTo>
                <a:lnTo>
                  <a:pt x="184839" y="241172"/>
                </a:lnTo>
                <a:lnTo>
                  <a:pt x="170742" y="227837"/>
                </a:lnTo>
                <a:close/>
              </a:path>
              <a:path w="277495" h="388619">
                <a:moveTo>
                  <a:pt x="120577" y="232282"/>
                </a:moveTo>
                <a:lnTo>
                  <a:pt x="110417" y="247903"/>
                </a:lnTo>
                <a:lnTo>
                  <a:pt x="134577" y="247903"/>
                </a:lnTo>
                <a:lnTo>
                  <a:pt x="130610" y="234568"/>
                </a:lnTo>
                <a:lnTo>
                  <a:pt x="122482" y="234568"/>
                </a:lnTo>
                <a:lnTo>
                  <a:pt x="120577" y="232282"/>
                </a:lnTo>
                <a:close/>
              </a:path>
              <a:path w="277495" h="388619">
                <a:moveTo>
                  <a:pt x="202873" y="198754"/>
                </a:moveTo>
                <a:lnTo>
                  <a:pt x="198936" y="203200"/>
                </a:lnTo>
                <a:lnTo>
                  <a:pt x="196904" y="207771"/>
                </a:lnTo>
                <a:lnTo>
                  <a:pt x="194872" y="209930"/>
                </a:lnTo>
                <a:lnTo>
                  <a:pt x="202873" y="225551"/>
                </a:lnTo>
                <a:lnTo>
                  <a:pt x="198936" y="229996"/>
                </a:lnTo>
                <a:lnTo>
                  <a:pt x="188903" y="239013"/>
                </a:lnTo>
                <a:lnTo>
                  <a:pt x="184839" y="241172"/>
                </a:lnTo>
                <a:lnTo>
                  <a:pt x="247877" y="241172"/>
                </a:lnTo>
                <a:lnTo>
                  <a:pt x="255626" y="226546"/>
                </a:lnTo>
                <a:lnTo>
                  <a:pt x="262872" y="211071"/>
                </a:lnTo>
                <a:lnTo>
                  <a:pt x="265084" y="205486"/>
                </a:lnTo>
                <a:lnTo>
                  <a:pt x="219002" y="205486"/>
                </a:lnTo>
                <a:lnTo>
                  <a:pt x="202873" y="198754"/>
                </a:lnTo>
                <a:close/>
              </a:path>
              <a:path w="277495" h="388619">
                <a:moveTo>
                  <a:pt x="84382" y="209930"/>
                </a:moveTo>
                <a:lnTo>
                  <a:pt x="70285" y="218820"/>
                </a:lnTo>
                <a:lnTo>
                  <a:pt x="94415" y="218820"/>
                </a:lnTo>
                <a:lnTo>
                  <a:pt x="90351" y="216662"/>
                </a:lnTo>
                <a:lnTo>
                  <a:pt x="84382" y="209930"/>
                </a:lnTo>
                <a:close/>
              </a:path>
              <a:path w="277495" h="388619">
                <a:moveTo>
                  <a:pt x="259101" y="78231"/>
                </a:moveTo>
                <a:lnTo>
                  <a:pt x="208969" y="78231"/>
                </a:lnTo>
                <a:lnTo>
                  <a:pt x="211001" y="82676"/>
                </a:lnTo>
                <a:lnTo>
                  <a:pt x="219002" y="96012"/>
                </a:lnTo>
                <a:lnTo>
                  <a:pt x="223066" y="100456"/>
                </a:lnTo>
                <a:lnTo>
                  <a:pt x="211001" y="113918"/>
                </a:lnTo>
                <a:lnTo>
                  <a:pt x="211001" y="118363"/>
                </a:lnTo>
                <a:lnTo>
                  <a:pt x="213033" y="122808"/>
                </a:lnTo>
                <a:lnTo>
                  <a:pt x="214938" y="127253"/>
                </a:lnTo>
                <a:lnTo>
                  <a:pt x="231067" y="127253"/>
                </a:lnTo>
                <a:lnTo>
                  <a:pt x="231067" y="131825"/>
                </a:lnTo>
                <a:lnTo>
                  <a:pt x="233099" y="147446"/>
                </a:lnTo>
                <a:lnTo>
                  <a:pt x="233099" y="151891"/>
                </a:lnTo>
                <a:lnTo>
                  <a:pt x="216970" y="158622"/>
                </a:lnTo>
                <a:lnTo>
                  <a:pt x="216970" y="163067"/>
                </a:lnTo>
                <a:lnTo>
                  <a:pt x="215057" y="167253"/>
                </a:lnTo>
                <a:lnTo>
                  <a:pt x="214938" y="171957"/>
                </a:lnTo>
                <a:lnTo>
                  <a:pt x="229035" y="180847"/>
                </a:lnTo>
                <a:lnTo>
                  <a:pt x="221034" y="198754"/>
                </a:lnTo>
                <a:lnTo>
                  <a:pt x="219002" y="205486"/>
                </a:lnTo>
                <a:lnTo>
                  <a:pt x="265084" y="205486"/>
                </a:lnTo>
                <a:lnTo>
                  <a:pt x="268870" y="195924"/>
                </a:lnTo>
                <a:lnTo>
                  <a:pt x="273412" y="181264"/>
                </a:lnTo>
                <a:lnTo>
                  <a:pt x="276290" y="167253"/>
                </a:lnTo>
                <a:lnTo>
                  <a:pt x="277295" y="154050"/>
                </a:lnTo>
                <a:lnTo>
                  <a:pt x="276604" y="138645"/>
                </a:lnTo>
                <a:lnTo>
                  <a:pt x="274575" y="123665"/>
                </a:lnTo>
                <a:lnTo>
                  <a:pt x="271276" y="109186"/>
                </a:lnTo>
                <a:lnTo>
                  <a:pt x="266771" y="95280"/>
                </a:lnTo>
                <a:lnTo>
                  <a:pt x="261130" y="82021"/>
                </a:lnTo>
                <a:lnTo>
                  <a:pt x="259101" y="78231"/>
                </a:lnTo>
                <a:close/>
              </a:path>
              <a:path w="277495" h="388619">
                <a:moveTo>
                  <a:pt x="80260" y="93852"/>
                </a:moveTo>
                <a:lnTo>
                  <a:pt x="58220" y="93852"/>
                </a:lnTo>
                <a:lnTo>
                  <a:pt x="76254" y="98297"/>
                </a:lnTo>
                <a:lnTo>
                  <a:pt x="78286" y="96012"/>
                </a:lnTo>
                <a:lnTo>
                  <a:pt x="80260" y="93852"/>
                </a:lnTo>
                <a:close/>
              </a:path>
              <a:path w="277495" h="388619">
                <a:moveTo>
                  <a:pt x="239861" y="49149"/>
                </a:moveTo>
                <a:lnTo>
                  <a:pt x="166805" y="49149"/>
                </a:lnTo>
                <a:lnTo>
                  <a:pt x="172774" y="51307"/>
                </a:lnTo>
                <a:lnTo>
                  <a:pt x="188903" y="60325"/>
                </a:lnTo>
                <a:lnTo>
                  <a:pt x="184839" y="80390"/>
                </a:lnTo>
                <a:lnTo>
                  <a:pt x="186871" y="82676"/>
                </a:lnTo>
                <a:lnTo>
                  <a:pt x="190808" y="84836"/>
                </a:lnTo>
                <a:lnTo>
                  <a:pt x="192840" y="87121"/>
                </a:lnTo>
                <a:lnTo>
                  <a:pt x="208969" y="78231"/>
                </a:lnTo>
                <a:lnTo>
                  <a:pt x="259101" y="78231"/>
                </a:lnTo>
                <a:lnTo>
                  <a:pt x="254418" y="69484"/>
                </a:lnTo>
                <a:lnTo>
                  <a:pt x="246702" y="57743"/>
                </a:lnTo>
                <a:lnTo>
                  <a:pt x="239861" y="49149"/>
                </a:lnTo>
                <a:close/>
              </a:path>
              <a:path w="277495" h="388619">
                <a:moveTo>
                  <a:pt x="118545" y="58038"/>
                </a:moveTo>
                <a:lnTo>
                  <a:pt x="94415" y="58038"/>
                </a:lnTo>
                <a:lnTo>
                  <a:pt x="108512" y="71500"/>
                </a:lnTo>
                <a:lnTo>
                  <a:pt x="110417" y="69214"/>
                </a:lnTo>
                <a:lnTo>
                  <a:pt x="114481" y="67055"/>
                </a:lnTo>
                <a:lnTo>
                  <a:pt x="118545" y="67055"/>
                </a:lnTo>
                <a:lnTo>
                  <a:pt x="118545" y="58038"/>
                </a:lnTo>
                <a:close/>
              </a:path>
              <a:path w="277495" h="388619">
                <a:moveTo>
                  <a:pt x="235969" y="44703"/>
                </a:moveTo>
                <a:lnTo>
                  <a:pt x="142675" y="44703"/>
                </a:lnTo>
                <a:lnTo>
                  <a:pt x="146612" y="64769"/>
                </a:lnTo>
                <a:lnTo>
                  <a:pt x="154740" y="64769"/>
                </a:lnTo>
                <a:lnTo>
                  <a:pt x="158677" y="67055"/>
                </a:lnTo>
                <a:lnTo>
                  <a:pt x="166805" y="49149"/>
                </a:lnTo>
                <a:lnTo>
                  <a:pt x="239861" y="49149"/>
                </a:lnTo>
                <a:lnTo>
                  <a:pt x="238040" y="46862"/>
                </a:lnTo>
                <a:lnTo>
                  <a:pt x="235969" y="44703"/>
                </a:lnTo>
                <a:close/>
              </a:path>
            </a:pathLst>
          </a:custGeom>
          <a:solidFill>
            <a:srgbClr val="F577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623148" y="2161032"/>
            <a:ext cx="127635" cy="139700"/>
          </a:xfrm>
          <a:custGeom>
            <a:avLst/>
            <a:gdLst/>
            <a:ahLst/>
            <a:cxnLst/>
            <a:rect l="l" t="t" r="r" b="b"/>
            <a:pathLst>
              <a:path w="127634" h="139700">
                <a:moveTo>
                  <a:pt x="62635" y="0"/>
                </a:moveTo>
                <a:lnTo>
                  <a:pt x="25490" y="13561"/>
                </a:lnTo>
                <a:lnTo>
                  <a:pt x="2838" y="48561"/>
                </a:lnTo>
                <a:lnTo>
                  <a:pt x="0" y="63518"/>
                </a:lnTo>
                <a:lnTo>
                  <a:pt x="1224" y="80232"/>
                </a:lnTo>
                <a:lnTo>
                  <a:pt x="18967" y="119811"/>
                </a:lnTo>
                <a:lnTo>
                  <a:pt x="51856" y="139173"/>
                </a:lnTo>
                <a:lnTo>
                  <a:pt x="68466" y="138141"/>
                </a:lnTo>
                <a:lnTo>
                  <a:pt x="106914" y="120354"/>
                </a:lnTo>
                <a:lnTo>
                  <a:pt x="120155" y="102362"/>
                </a:lnTo>
                <a:lnTo>
                  <a:pt x="62635" y="102362"/>
                </a:lnTo>
                <a:lnTo>
                  <a:pt x="49273" y="98974"/>
                </a:lnTo>
                <a:lnTo>
                  <a:pt x="39456" y="89785"/>
                </a:lnTo>
                <a:lnTo>
                  <a:pt x="34519" y="76251"/>
                </a:lnTo>
                <a:lnTo>
                  <a:pt x="36900" y="59686"/>
                </a:lnTo>
                <a:lnTo>
                  <a:pt x="43890" y="47846"/>
                </a:lnTo>
                <a:lnTo>
                  <a:pt x="54441" y="41244"/>
                </a:lnTo>
                <a:lnTo>
                  <a:pt x="121431" y="41244"/>
                </a:lnTo>
                <a:lnTo>
                  <a:pt x="115894" y="30133"/>
                </a:lnTo>
                <a:lnTo>
                  <a:pt x="107462" y="19280"/>
                </a:lnTo>
                <a:lnTo>
                  <a:pt x="97217" y="10586"/>
                </a:lnTo>
                <a:lnTo>
                  <a:pt x="85428" y="4320"/>
                </a:lnTo>
                <a:lnTo>
                  <a:pt x="72361" y="751"/>
                </a:lnTo>
                <a:lnTo>
                  <a:pt x="62635" y="0"/>
                </a:lnTo>
                <a:close/>
              </a:path>
              <a:path w="127634" h="139700">
                <a:moveTo>
                  <a:pt x="121431" y="41244"/>
                </a:moveTo>
                <a:lnTo>
                  <a:pt x="54441" y="41244"/>
                </a:lnTo>
                <a:lnTo>
                  <a:pt x="70882" y="42933"/>
                </a:lnTo>
                <a:lnTo>
                  <a:pt x="83062" y="49208"/>
                </a:lnTo>
                <a:lnTo>
                  <a:pt x="90600" y="59081"/>
                </a:lnTo>
                <a:lnTo>
                  <a:pt x="89813" y="77373"/>
                </a:lnTo>
                <a:lnTo>
                  <a:pt x="84678" y="90487"/>
                </a:lnTo>
                <a:lnTo>
                  <a:pt x="76317" y="98674"/>
                </a:lnTo>
                <a:lnTo>
                  <a:pt x="65850" y="102183"/>
                </a:lnTo>
                <a:lnTo>
                  <a:pt x="62635" y="102362"/>
                </a:lnTo>
                <a:lnTo>
                  <a:pt x="120155" y="102362"/>
                </a:lnTo>
                <a:lnTo>
                  <a:pt x="121995" y="99097"/>
                </a:lnTo>
                <a:lnTo>
                  <a:pt x="126050" y="86503"/>
                </a:lnTo>
                <a:lnTo>
                  <a:pt x="127639" y="72977"/>
                </a:lnTo>
                <a:lnTo>
                  <a:pt x="126250" y="57250"/>
                </a:lnTo>
                <a:lnTo>
                  <a:pt x="122246" y="42880"/>
                </a:lnTo>
                <a:lnTo>
                  <a:pt x="121431" y="41244"/>
                </a:lnTo>
                <a:close/>
              </a:path>
            </a:pathLst>
          </a:custGeom>
          <a:solidFill>
            <a:srgbClr val="F577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46651" y="3005327"/>
            <a:ext cx="277495" cy="387350"/>
          </a:xfrm>
          <a:custGeom>
            <a:avLst/>
            <a:gdLst/>
            <a:ahLst/>
            <a:cxnLst/>
            <a:rect l="l" t="t" r="r" b="b"/>
            <a:pathLst>
              <a:path w="277495" h="387350">
                <a:moveTo>
                  <a:pt x="138624" y="0"/>
                </a:moveTo>
                <a:lnTo>
                  <a:pt x="98182" y="6682"/>
                </a:lnTo>
                <a:lnTo>
                  <a:pt x="62394" y="25396"/>
                </a:lnTo>
                <a:lnTo>
                  <a:pt x="33075" y="54144"/>
                </a:lnTo>
                <a:lnTo>
                  <a:pt x="12036" y="90927"/>
                </a:lnTo>
                <a:lnTo>
                  <a:pt x="1091" y="133747"/>
                </a:lnTo>
                <a:lnTo>
                  <a:pt x="0" y="149017"/>
                </a:lnTo>
                <a:lnTo>
                  <a:pt x="996" y="162789"/>
                </a:lnTo>
                <a:lnTo>
                  <a:pt x="14394" y="207946"/>
                </a:lnTo>
                <a:lnTo>
                  <a:pt x="39030" y="255570"/>
                </a:lnTo>
                <a:lnTo>
                  <a:pt x="69289" y="301424"/>
                </a:lnTo>
                <a:lnTo>
                  <a:pt x="99552" y="341272"/>
                </a:lnTo>
                <a:lnTo>
                  <a:pt x="124233" y="370914"/>
                </a:lnTo>
                <a:lnTo>
                  <a:pt x="138624" y="387096"/>
                </a:lnTo>
                <a:lnTo>
                  <a:pt x="142511" y="382832"/>
                </a:lnTo>
                <a:lnTo>
                  <a:pt x="168680" y="352488"/>
                </a:lnTo>
                <a:lnTo>
                  <a:pt x="197599" y="315996"/>
                </a:lnTo>
                <a:lnTo>
                  <a:pt x="228491" y="272238"/>
                </a:lnTo>
                <a:lnTo>
                  <a:pt x="240103" y="253619"/>
                </a:lnTo>
                <a:lnTo>
                  <a:pt x="136592" y="253619"/>
                </a:lnTo>
                <a:lnTo>
                  <a:pt x="134590" y="246887"/>
                </a:lnTo>
                <a:lnTo>
                  <a:pt x="110430" y="246887"/>
                </a:lnTo>
                <a:lnTo>
                  <a:pt x="106493" y="244729"/>
                </a:lnTo>
                <a:lnTo>
                  <a:pt x="94428" y="240284"/>
                </a:lnTo>
                <a:lnTo>
                  <a:pt x="90364" y="237998"/>
                </a:lnTo>
                <a:lnTo>
                  <a:pt x="94428" y="218059"/>
                </a:lnTo>
                <a:lnTo>
                  <a:pt x="70298" y="218059"/>
                </a:lnTo>
                <a:lnTo>
                  <a:pt x="66234" y="213613"/>
                </a:lnTo>
                <a:lnTo>
                  <a:pt x="58233" y="202437"/>
                </a:lnTo>
                <a:lnTo>
                  <a:pt x="56201" y="197993"/>
                </a:lnTo>
                <a:lnTo>
                  <a:pt x="68266" y="184658"/>
                </a:lnTo>
                <a:lnTo>
                  <a:pt x="64202" y="175768"/>
                </a:lnTo>
                <a:lnTo>
                  <a:pt x="64202" y="171323"/>
                </a:lnTo>
                <a:lnTo>
                  <a:pt x="48200" y="171323"/>
                </a:lnTo>
                <a:lnTo>
                  <a:pt x="46168" y="164592"/>
                </a:lnTo>
                <a:lnTo>
                  <a:pt x="46168" y="151257"/>
                </a:lnTo>
                <a:lnTo>
                  <a:pt x="44136" y="146812"/>
                </a:lnTo>
                <a:lnTo>
                  <a:pt x="62297" y="140208"/>
                </a:lnTo>
                <a:lnTo>
                  <a:pt x="62297" y="131318"/>
                </a:lnTo>
                <a:lnTo>
                  <a:pt x="64202" y="126746"/>
                </a:lnTo>
                <a:lnTo>
                  <a:pt x="50232" y="117856"/>
                </a:lnTo>
                <a:lnTo>
                  <a:pt x="52137" y="111251"/>
                </a:lnTo>
                <a:lnTo>
                  <a:pt x="56201" y="100075"/>
                </a:lnTo>
                <a:lnTo>
                  <a:pt x="58233" y="93472"/>
                </a:lnTo>
                <a:lnTo>
                  <a:pt x="80273" y="93472"/>
                </a:lnTo>
                <a:lnTo>
                  <a:pt x="82363" y="91186"/>
                </a:lnTo>
                <a:lnTo>
                  <a:pt x="84395" y="89026"/>
                </a:lnTo>
                <a:lnTo>
                  <a:pt x="76267" y="71247"/>
                </a:lnTo>
                <a:lnTo>
                  <a:pt x="80331" y="68961"/>
                </a:lnTo>
                <a:lnTo>
                  <a:pt x="90364" y="60071"/>
                </a:lnTo>
                <a:lnTo>
                  <a:pt x="94428" y="57785"/>
                </a:lnTo>
                <a:lnTo>
                  <a:pt x="118558" y="57785"/>
                </a:lnTo>
                <a:lnTo>
                  <a:pt x="118558" y="46736"/>
                </a:lnTo>
                <a:lnTo>
                  <a:pt x="124527" y="46736"/>
                </a:lnTo>
                <a:lnTo>
                  <a:pt x="136592" y="44450"/>
                </a:lnTo>
                <a:lnTo>
                  <a:pt x="235895" y="44450"/>
                </a:lnTo>
                <a:lnTo>
                  <a:pt x="195150" y="13380"/>
                </a:lnTo>
                <a:lnTo>
                  <a:pt x="156489" y="1273"/>
                </a:lnTo>
                <a:lnTo>
                  <a:pt x="142708" y="65"/>
                </a:lnTo>
                <a:lnTo>
                  <a:pt x="138624" y="0"/>
                </a:lnTo>
                <a:close/>
              </a:path>
              <a:path w="277495" h="387350">
                <a:moveTo>
                  <a:pt x="170755" y="226949"/>
                </a:moveTo>
                <a:lnTo>
                  <a:pt x="166818" y="229108"/>
                </a:lnTo>
                <a:lnTo>
                  <a:pt x="162754" y="229108"/>
                </a:lnTo>
                <a:lnTo>
                  <a:pt x="158690" y="231394"/>
                </a:lnTo>
                <a:lnTo>
                  <a:pt x="158690" y="249174"/>
                </a:lnTo>
                <a:lnTo>
                  <a:pt x="154753" y="251333"/>
                </a:lnTo>
                <a:lnTo>
                  <a:pt x="140656" y="253619"/>
                </a:lnTo>
                <a:lnTo>
                  <a:pt x="240103" y="253619"/>
                </a:lnTo>
                <a:lnTo>
                  <a:pt x="247352" y="241235"/>
                </a:lnTo>
                <a:lnTo>
                  <a:pt x="247858" y="240284"/>
                </a:lnTo>
                <a:lnTo>
                  <a:pt x="184852" y="240284"/>
                </a:lnTo>
                <a:lnTo>
                  <a:pt x="170755" y="226949"/>
                </a:lnTo>
                <a:close/>
              </a:path>
              <a:path w="277495" h="387350">
                <a:moveTo>
                  <a:pt x="120590" y="231394"/>
                </a:moveTo>
                <a:lnTo>
                  <a:pt x="110430" y="246887"/>
                </a:lnTo>
                <a:lnTo>
                  <a:pt x="134590" y="246887"/>
                </a:lnTo>
                <a:lnTo>
                  <a:pt x="130623" y="233552"/>
                </a:lnTo>
                <a:lnTo>
                  <a:pt x="122495" y="233552"/>
                </a:lnTo>
                <a:lnTo>
                  <a:pt x="120590" y="231394"/>
                </a:lnTo>
                <a:close/>
              </a:path>
              <a:path w="277495" h="387350">
                <a:moveTo>
                  <a:pt x="202886" y="197993"/>
                </a:moveTo>
                <a:lnTo>
                  <a:pt x="198949" y="202437"/>
                </a:lnTo>
                <a:lnTo>
                  <a:pt x="196917" y="206883"/>
                </a:lnTo>
                <a:lnTo>
                  <a:pt x="194885" y="209169"/>
                </a:lnTo>
                <a:lnTo>
                  <a:pt x="202886" y="224662"/>
                </a:lnTo>
                <a:lnTo>
                  <a:pt x="198949" y="229108"/>
                </a:lnTo>
                <a:lnTo>
                  <a:pt x="188916" y="237998"/>
                </a:lnTo>
                <a:lnTo>
                  <a:pt x="184852" y="240284"/>
                </a:lnTo>
                <a:lnTo>
                  <a:pt x="247858" y="240284"/>
                </a:lnTo>
                <a:lnTo>
                  <a:pt x="255638" y="225665"/>
                </a:lnTo>
                <a:lnTo>
                  <a:pt x="262885" y="210263"/>
                </a:lnTo>
                <a:lnTo>
                  <a:pt x="265089" y="204724"/>
                </a:lnTo>
                <a:lnTo>
                  <a:pt x="219015" y="204724"/>
                </a:lnTo>
                <a:lnTo>
                  <a:pt x="202886" y="197993"/>
                </a:lnTo>
                <a:close/>
              </a:path>
              <a:path w="277495" h="387350">
                <a:moveTo>
                  <a:pt x="84395" y="209169"/>
                </a:moveTo>
                <a:lnTo>
                  <a:pt x="70298" y="218059"/>
                </a:lnTo>
                <a:lnTo>
                  <a:pt x="94428" y="218059"/>
                </a:lnTo>
                <a:lnTo>
                  <a:pt x="90364" y="215773"/>
                </a:lnTo>
                <a:lnTo>
                  <a:pt x="88332" y="213613"/>
                </a:lnTo>
                <a:lnTo>
                  <a:pt x="84395" y="209169"/>
                </a:lnTo>
                <a:close/>
              </a:path>
              <a:path w="277495" h="387350">
                <a:moveTo>
                  <a:pt x="259056" y="77850"/>
                </a:moveTo>
                <a:lnTo>
                  <a:pt x="208982" y="77850"/>
                </a:lnTo>
                <a:lnTo>
                  <a:pt x="211014" y="82296"/>
                </a:lnTo>
                <a:lnTo>
                  <a:pt x="219015" y="95631"/>
                </a:lnTo>
                <a:lnTo>
                  <a:pt x="223079" y="100075"/>
                </a:lnTo>
                <a:lnTo>
                  <a:pt x="211014" y="113411"/>
                </a:lnTo>
                <a:lnTo>
                  <a:pt x="211014" y="117856"/>
                </a:lnTo>
                <a:lnTo>
                  <a:pt x="213046" y="122300"/>
                </a:lnTo>
                <a:lnTo>
                  <a:pt x="214951" y="126746"/>
                </a:lnTo>
                <a:lnTo>
                  <a:pt x="231080" y="126746"/>
                </a:lnTo>
                <a:lnTo>
                  <a:pt x="231080" y="131318"/>
                </a:lnTo>
                <a:lnTo>
                  <a:pt x="233112" y="146812"/>
                </a:lnTo>
                <a:lnTo>
                  <a:pt x="233112" y="151257"/>
                </a:lnTo>
                <a:lnTo>
                  <a:pt x="216983" y="157987"/>
                </a:lnTo>
                <a:lnTo>
                  <a:pt x="216983" y="162433"/>
                </a:lnTo>
                <a:lnTo>
                  <a:pt x="215046" y="166669"/>
                </a:lnTo>
                <a:lnTo>
                  <a:pt x="214951" y="171323"/>
                </a:lnTo>
                <a:lnTo>
                  <a:pt x="229048" y="180212"/>
                </a:lnTo>
                <a:lnTo>
                  <a:pt x="227016" y="184658"/>
                </a:lnTo>
                <a:lnTo>
                  <a:pt x="221047" y="197993"/>
                </a:lnTo>
                <a:lnTo>
                  <a:pt x="219015" y="204724"/>
                </a:lnTo>
                <a:lnTo>
                  <a:pt x="265089" y="204724"/>
                </a:lnTo>
                <a:lnTo>
                  <a:pt x="268883" y="195189"/>
                </a:lnTo>
                <a:lnTo>
                  <a:pt x="273425" y="180605"/>
                </a:lnTo>
                <a:lnTo>
                  <a:pt x="276302" y="166669"/>
                </a:lnTo>
                <a:lnTo>
                  <a:pt x="277308" y="153543"/>
                </a:lnTo>
                <a:lnTo>
                  <a:pt x="276614" y="138156"/>
                </a:lnTo>
                <a:lnTo>
                  <a:pt x="274578" y="123197"/>
                </a:lnTo>
                <a:lnTo>
                  <a:pt x="271267" y="108739"/>
                </a:lnTo>
                <a:lnTo>
                  <a:pt x="266747" y="94856"/>
                </a:lnTo>
                <a:lnTo>
                  <a:pt x="261086" y="81622"/>
                </a:lnTo>
                <a:lnTo>
                  <a:pt x="259056" y="77850"/>
                </a:lnTo>
                <a:close/>
              </a:path>
              <a:path w="277495" h="387350">
                <a:moveTo>
                  <a:pt x="80273" y="93472"/>
                </a:moveTo>
                <a:lnTo>
                  <a:pt x="58233" y="93472"/>
                </a:lnTo>
                <a:lnTo>
                  <a:pt x="76267" y="97917"/>
                </a:lnTo>
                <a:lnTo>
                  <a:pt x="78299" y="95631"/>
                </a:lnTo>
                <a:lnTo>
                  <a:pt x="80273" y="93472"/>
                </a:lnTo>
                <a:close/>
              </a:path>
              <a:path w="277495" h="387350">
                <a:moveTo>
                  <a:pt x="239801" y="48895"/>
                </a:moveTo>
                <a:lnTo>
                  <a:pt x="166818" y="48895"/>
                </a:lnTo>
                <a:lnTo>
                  <a:pt x="172787" y="51181"/>
                </a:lnTo>
                <a:lnTo>
                  <a:pt x="184852" y="57785"/>
                </a:lnTo>
                <a:lnTo>
                  <a:pt x="188916" y="60071"/>
                </a:lnTo>
                <a:lnTo>
                  <a:pt x="184852" y="80137"/>
                </a:lnTo>
                <a:lnTo>
                  <a:pt x="186884" y="82296"/>
                </a:lnTo>
                <a:lnTo>
                  <a:pt x="190821" y="84582"/>
                </a:lnTo>
                <a:lnTo>
                  <a:pt x="192853" y="86741"/>
                </a:lnTo>
                <a:lnTo>
                  <a:pt x="208982" y="77850"/>
                </a:lnTo>
                <a:lnTo>
                  <a:pt x="259056" y="77850"/>
                </a:lnTo>
                <a:lnTo>
                  <a:pt x="254351" y="69111"/>
                </a:lnTo>
                <a:lnTo>
                  <a:pt x="246610" y="57398"/>
                </a:lnTo>
                <a:lnTo>
                  <a:pt x="239801" y="48895"/>
                </a:lnTo>
                <a:close/>
              </a:path>
              <a:path w="277495" h="387350">
                <a:moveTo>
                  <a:pt x="118558" y="57785"/>
                </a:moveTo>
                <a:lnTo>
                  <a:pt x="94428" y="57785"/>
                </a:lnTo>
                <a:lnTo>
                  <a:pt x="108525" y="71247"/>
                </a:lnTo>
                <a:lnTo>
                  <a:pt x="110430" y="68961"/>
                </a:lnTo>
                <a:lnTo>
                  <a:pt x="114494" y="66801"/>
                </a:lnTo>
                <a:lnTo>
                  <a:pt x="118558" y="66801"/>
                </a:lnTo>
                <a:lnTo>
                  <a:pt x="118558" y="57785"/>
                </a:lnTo>
                <a:close/>
              </a:path>
              <a:path w="277495" h="387350">
                <a:moveTo>
                  <a:pt x="235895" y="44450"/>
                </a:moveTo>
                <a:lnTo>
                  <a:pt x="142688" y="44450"/>
                </a:lnTo>
                <a:lnTo>
                  <a:pt x="146625" y="64516"/>
                </a:lnTo>
                <a:lnTo>
                  <a:pt x="154753" y="64516"/>
                </a:lnTo>
                <a:lnTo>
                  <a:pt x="158690" y="66801"/>
                </a:lnTo>
                <a:lnTo>
                  <a:pt x="166818" y="48895"/>
                </a:lnTo>
                <a:lnTo>
                  <a:pt x="239801" y="48895"/>
                </a:lnTo>
                <a:lnTo>
                  <a:pt x="237928" y="46556"/>
                </a:lnTo>
                <a:lnTo>
                  <a:pt x="235895" y="44450"/>
                </a:lnTo>
                <a:close/>
              </a:path>
            </a:pathLst>
          </a:custGeom>
          <a:solidFill>
            <a:srgbClr val="F577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623148" y="3083051"/>
            <a:ext cx="127635" cy="139700"/>
          </a:xfrm>
          <a:custGeom>
            <a:avLst/>
            <a:gdLst/>
            <a:ahLst/>
            <a:cxnLst/>
            <a:rect l="l" t="t" r="r" b="b"/>
            <a:pathLst>
              <a:path w="127634" h="139700">
                <a:moveTo>
                  <a:pt x="62635" y="0"/>
                </a:moveTo>
                <a:lnTo>
                  <a:pt x="25490" y="13561"/>
                </a:lnTo>
                <a:lnTo>
                  <a:pt x="2838" y="48561"/>
                </a:lnTo>
                <a:lnTo>
                  <a:pt x="0" y="63518"/>
                </a:lnTo>
                <a:lnTo>
                  <a:pt x="1224" y="80232"/>
                </a:lnTo>
                <a:lnTo>
                  <a:pt x="18967" y="119811"/>
                </a:lnTo>
                <a:lnTo>
                  <a:pt x="51856" y="139173"/>
                </a:lnTo>
                <a:lnTo>
                  <a:pt x="68466" y="138141"/>
                </a:lnTo>
                <a:lnTo>
                  <a:pt x="106914" y="120354"/>
                </a:lnTo>
                <a:lnTo>
                  <a:pt x="120155" y="102362"/>
                </a:lnTo>
                <a:lnTo>
                  <a:pt x="62635" y="102362"/>
                </a:lnTo>
                <a:lnTo>
                  <a:pt x="49273" y="98974"/>
                </a:lnTo>
                <a:lnTo>
                  <a:pt x="39456" y="89785"/>
                </a:lnTo>
                <a:lnTo>
                  <a:pt x="34519" y="76251"/>
                </a:lnTo>
                <a:lnTo>
                  <a:pt x="36900" y="59686"/>
                </a:lnTo>
                <a:lnTo>
                  <a:pt x="43890" y="47846"/>
                </a:lnTo>
                <a:lnTo>
                  <a:pt x="54441" y="41244"/>
                </a:lnTo>
                <a:lnTo>
                  <a:pt x="121431" y="41244"/>
                </a:lnTo>
                <a:lnTo>
                  <a:pt x="115894" y="30133"/>
                </a:lnTo>
                <a:lnTo>
                  <a:pt x="107462" y="19280"/>
                </a:lnTo>
                <a:lnTo>
                  <a:pt x="97217" y="10586"/>
                </a:lnTo>
                <a:lnTo>
                  <a:pt x="85428" y="4320"/>
                </a:lnTo>
                <a:lnTo>
                  <a:pt x="72361" y="751"/>
                </a:lnTo>
                <a:lnTo>
                  <a:pt x="62635" y="0"/>
                </a:lnTo>
                <a:close/>
              </a:path>
              <a:path w="127634" h="139700">
                <a:moveTo>
                  <a:pt x="121431" y="41244"/>
                </a:moveTo>
                <a:lnTo>
                  <a:pt x="54441" y="41244"/>
                </a:lnTo>
                <a:lnTo>
                  <a:pt x="70882" y="42933"/>
                </a:lnTo>
                <a:lnTo>
                  <a:pt x="83062" y="49208"/>
                </a:lnTo>
                <a:lnTo>
                  <a:pt x="90600" y="59081"/>
                </a:lnTo>
                <a:lnTo>
                  <a:pt x="89813" y="77373"/>
                </a:lnTo>
                <a:lnTo>
                  <a:pt x="84678" y="90487"/>
                </a:lnTo>
                <a:lnTo>
                  <a:pt x="76317" y="98674"/>
                </a:lnTo>
                <a:lnTo>
                  <a:pt x="65850" y="102183"/>
                </a:lnTo>
                <a:lnTo>
                  <a:pt x="62635" y="102362"/>
                </a:lnTo>
                <a:lnTo>
                  <a:pt x="120155" y="102362"/>
                </a:lnTo>
                <a:lnTo>
                  <a:pt x="121995" y="99097"/>
                </a:lnTo>
                <a:lnTo>
                  <a:pt x="126050" y="86503"/>
                </a:lnTo>
                <a:lnTo>
                  <a:pt x="127639" y="72977"/>
                </a:lnTo>
                <a:lnTo>
                  <a:pt x="126250" y="57250"/>
                </a:lnTo>
                <a:lnTo>
                  <a:pt x="122246" y="42880"/>
                </a:lnTo>
                <a:lnTo>
                  <a:pt x="121431" y="41244"/>
                </a:lnTo>
                <a:close/>
              </a:path>
            </a:pathLst>
          </a:custGeom>
          <a:solidFill>
            <a:srgbClr val="F577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05459" y="5609521"/>
            <a:ext cx="1107313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5"/>
              </a:lnSpc>
            </a:pPr>
            <a:r>
              <a:rPr sz="1800" b="1" spc="5" dirty="0">
                <a:solidFill>
                  <a:srgbClr val="C00511"/>
                </a:solidFill>
                <a:latin typeface="Microsoft JhengHei"/>
                <a:cs typeface="Microsoft JhengHei"/>
              </a:rPr>
              <a:t>从产品质量、生产成本</a:t>
            </a:r>
            <a:r>
              <a:rPr sz="1800" b="1" spc="10" dirty="0">
                <a:solidFill>
                  <a:srgbClr val="C00511"/>
                </a:solidFill>
                <a:latin typeface="Microsoft JhengHei"/>
                <a:cs typeface="Microsoft JhengHei"/>
              </a:rPr>
              <a:t>、</a:t>
            </a:r>
            <a:r>
              <a:rPr sz="1800" b="1" spc="5" dirty="0">
                <a:solidFill>
                  <a:srgbClr val="C00511"/>
                </a:solidFill>
                <a:latin typeface="Microsoft JhengHei"/>
                <a:cs typeface="Microsoft JhengHei"/>
              </a:rPr>
              <a:t>对未来市场适应能力等方面比</a:t>
            </a:r>
            <a:r>
              <a:rPr sz="1800" b="1" spc="10" dirty="0">
                <a:solidFill>
                  <a:srgbClr val="C00511"/>
                </a:solidFill>
                <a:latin typeface="Microsoft JhengHei"/>
                <a:cs typeface="Microsoft JhengHei"/>
              </a:rPr>
              <a:t>较</a:t>
            </a:r>
            <a:r>
              <a:rPr sz="1800" b="1" spc="5" dirty="0">
                <a:solidFill>
                  <a:srgbClr val="C00511"/>
                </a:solidFill>
                <a:latin typeface="Microsoft JhengHei"/>
                <a:cs typeface="Microsoft JhengHei"/>
              </a:rPr>
              <a:t>，与传统靶材生产工艺比</a:t>
            </a:r>
            <a:r>
              <a:rPr sz="1800" b="1" spc="10" dirty="0">
                <a:solidFill>
                  <a:srgbClr val="C00511"/>
                </a:solidFill>
                <a:latin typeface="Microsoft JhengHei"/>
                <a:cs typeface="Microsoft JhengHei"/>
              </a:rPr>
              <a:t>较</a:t>
            </a:r>
            <a:r>
              <a:rPr sz="1800" b="1" spc="5" dirty="0">
                <a:solidFill>
                  <a:srgbClr val="C00511"/>
                </a:solidFill>
                <a:latin typeface="Microsoft JhengHei"/>
                <a:cs typeface="Microsoft JhengHei"/>
              </a:rPr>
              <a:t>，此项目将更具竞争</a:t>
            </a:r>
            <a:r>
              <a:rPr sz="1800" b="1" spc="20" dirty="0">
                <a:solidFill>
                  <a:srgbClr val="C00511"/>
                </a:solidFill>
                <a:latin typeface="Microsoft JhengHei"/>
                <a:cs typeface="Microsoft JhengHei"/>
              </a:rPr>
              <a:t>力</a:t>
            </a:r>
            <a:r>
              <a:rPr sz="1800" b="1" dirty="0">
                <a:solidFill>
                  <a:srgbClr val="C00511"/>
                </a:solidFill>
                <a:latin typeface="Microsoft JhengHei"/>
                <a:cs typeface="Microsoft JhengHei"/>
              </a:rPr>
              <a:t>。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546651" y="3930396"/>
            <a:ext cx="277495" cy="387350"/>
          </a:xfrm>
          <a:custGeom>
            <a:avLst/>
            <a:gdLst/>
            <a:ahLst/>
            <a:cxnLst/>
            <a:rect l="l" t="t" r="r" b="b"/>
            <a:pathLst>
              <a:path w="277495" h="387350">
                <a:moveTo>
                  <a:pt x="138624" y="0"/>
                </a:moveTo>
                <a:lnTo>
                  <a:pt x="98182" y="6682"/>
                </a:lnTo>
                <a:lnTo>
                  <a:pt x="62394" y="25396"/>
                </a:lnTo>
                <a:lnTo>
                  <a:pt x="33075" y="54144"/>
                </a:lnTo>
                <a:lnTo>
                  <a:pt x="12036" y="90927"/>
                </a:lnTo>
                <a:lnTo>
                  <a:pt x="1091" y="133747"/>
                </a:lnTo>
                <a:lnTo>
                  <a:pt x="0" y="149017"/>
                </a:lnTo>
                <a:lnTo>
                  <a:pt x="996" y="162789"/>
                </a:lnTo>
                <a:lnTo>
                  <a:pt x="14394" y="207946"/>
                </a:lnTo>
                <a:lnTo>
                  <a:pt x="39030" y="255570"/>
                </a:lnTo>
                <a:lnTo>
                  <a:pt x="69289" y="301424"/>
                </a:lnTo>
                <a:lnTo>
                  <a:pt x="99552" y="341272"/>
                </a:lnTo>
                <a:lnTo>
                  <a:pt x="124233" y="370914"/>
                </a:lnTo>
                <a:lnTo>
                  <a:pt x="138624" y="387095"/>
                </a:lnTo>
                <a:lnTo>
                  <a:pt x="142511" y="382832"/>
                </a:lnTo>
                <a:lnTo>
                  <a:pt x="168680" y="352488"/>
                </a:lnTo>
                <a:lnTo>
                  <a:pt x="197599" y="315996"/>
                </a:lnTo>
                <a:lnTo>
                  <a:pt x="228491" y="272238"/>
                </a:lnTo>
                <a:lnTo>
                  <a:pt x="240103" y="253618"/>
                </a:lnTo>
                <a:lnTo>
                  <a:pt x="136592" y="253618"/>
                </a:lnTo>
                <a:lnTo>
                  <a:pt x="134590" y="246887"/>
                </a:lnTo>
                <a:lnTo>
                  <a:pt x="110430" y="246887"/>
                </a:lnTo>
                <a:lnTo>
                  <a:pt x="106493" y="244728"/>
                </a:lnTo>
                <a:lnTo>
                  <a:pt x="94428" y="240283"/>
                </a:lnTo>
                <a:lnTo>
                  <a:pt x="90364" y="237997"/>
                </a:lnTo>
                <a:lnTo>
                  <a:pt x="94428" y="218058"/>
                </a:lnTo>
                <a:lnTo>
                  <a:pt x="70298" y="218058"/>
                </a:lnTo>
                <a:lnTo>
                  <a:pt x="66234" y="213613"/>
                </a:lnTo>
                <a:lnTo>
                  <a:pt x="58233" y="202437"/>
                </a:lnTo>
                <a:lnTo>
                  <a:pt x="56201" y="197992"/>
                </a:lnTo>
                <a:lnTo>
                  <a:pt x="68266" y="184657"/>
                </a:lnTo>
                <a:lnTo>
                  <a:pt x="64202" y="175767"/>
                </a:lnTo>
                <a:lnTo>
                  <a:pt x="64202" y="171322"/>
                </a:lnTo>
                <a:lnTo>
                  <a:pt x="48200" y="171322"/>
                </a:lnTo>
                <a:lnTo>
                  <a:pt x="46168" y="164591"/>
                </a:lnTo>
                <a:lnTo>
                  <a:pt x="46168" y="151256"/>
                </a:lnTo>
                <a:lnTo>
                  <a:pt x="44136" y="146811"/>
                </a:lnTo>
                <a:lnTo>
                  <a:pt x="62297" y="140207"/>
                </a:lnTo>
                <a:lnTo>
                  <a:pt x="62297" y="131317"/>
                </a:lnTo>
                <a:lnTo>
                  <a:pt x="64202" y="126745"/>
                </a:lnTo>
                <a:lnTo>
                  <a:pt x="50232" y="117855"/>
                </a:lnTo>
                <a:lnTo>
                  <a:pt x="52137" y="111251"/>
                </a:lnTo>
                <a:lnTo>
                  <a:pt x="56201" y="100075"/>
                </a:lnTo>
                <a:lnTo>
                  <a:pt x="58233" y="93471"/>
                </a:lnTo>
                <a:lnTo>
                  <a:pt x="80273" y="93471"/>
                </a:lnTo>
                <a:lnTo>
                  <a:pt x="82363" y="91185"/>
                </a:lnTo>
                <a:lnTo>
                  <a:pt x="84395" y="89026"/>
                </a:lnTo>
                <a:lnTo>
                  <a:pt x="76267" y="71246"/>
                </a:lnTo>
                <a:lnTo>
                  <a:pt x="80331" y="68960"/>
                </a:lnTo>
                <a:lnTo>
                  <a:pt x="90364" y="60070"/>
                </a:lnTo>
                <a:lnTo>
                  <a:pt x="94428" y="57784"/>
                </a:lnTo>
                <a:lnTo>
                  <a:pt x="118558" y="57784"/>
                </a:lnTo>
                <a:lnTo>
                  <a:pt x="118558" y="46735"/>
                </a:lnTo>
                <a:lnTo>
                  <a:pt x="124527" y="46735"/>
                </a:lnTo>
                <a:lnTo>
                  <a:pt x="136592" y="44449"/>
                </a:lnTo>
                <a:lnTo>
                  <a:pt x="235895" y="44449"/>
                </a:lnTo>
                <a:lnTo>
                  <a:pt x="195150" y="13380"/>
                </a:lnTo>
                <a:lnTo>
                  <a:pt x="156489" y="1273"/>
                </a:lnTo>
                <a:lnTo>
                  <a:pt x="142708" y="65"/>
                </a:lnTo>
                <a:lnTo>
                  <a:pt x="138624" y="0"/>
                </a:lnTo>
                <a:close/>
              </a:path>
              <a:path w="277495" h="387350">
                <a:moveTo>
                  <a:pt x="170755" y="226948"/>
                </a:moveTo>
                <a:lnTo>
                  <a:pt x="166818" y="229107"/>
                </a:lnTo>
                <a:lnTo>
                  <a:pt x="162754" y="229107"/>
                </a:lnTo>
                <a:lnTo>
                  <a:pt x="158690" y="231393"/>
                </a:lnTo>
                <a:lnTo>
                  <a:pt x="158690" y="249173"/>
                </a:lnTo>
                <a:lnTo>
                  <a:pt x="154753" y="251332"/>
                </a:lnTo>
                <a:lnTo>
                  <a:pt x="140656" y="253618"/>
                </a:lnTo>
                <a:lnTo>
                  <a:pt x="240103" y="253618"/>
                </a:lnTo>
                <a:lnTo>
                  <a:pt x="247352" y="241235"/>
                </a:lnTo>
                <a:lnTo>
                  <a:pt x="247858" y="240283"/>
                </a:lnTo>
                <a:lnTo>
                  <a:pt x="184852" y="240283"/>
                </a:lnTo>
                <a:lnTo>
                  <a:pt x="170755" y="226948"/>
                </a:lnTo>
                <a:close/>
              </a:path>
              <a:path w="277495" h="387350">
                <a:moveTo>
                  <a:pt x="120590" y="231393"/>
                </a:moveTo>
                <a:lnTo>
                  <a:pt x="110430" y="246887"/>
                </a:lnTo>
                <a:lnTo>
                  <a:pt x="134590" y="246887"/>
                </a:lnTo>
                <a:lnTo>
                  <a:pt x="130623" y="233552"/>
                </a:lnTo>
                <a:lnTo>
                  <a:pt x="122495" y="233552"/>
                </a:lnTo>
                <a:lnTo>
                  <a:pt x="120590" y="231393"/>
                </a:lnTo>
                <a:close/>
              </a:path>
              <a:path w="277495" h="387350">
                <a:moveTo>
                  <a:pt x="202886" y="197992"/>
                </a:moveTo>
                <a:lnTo>
                  <a:pt x="198949" y="202437"/>
                </a:lnTo>
                <a:lnTo>
                  <a:pt x="196917" y="206882"/>
                </a:lnTo>
                <a:lnTo>
                  <a:pt x="194885" y="209168"/>
                </a:lnTo>
                <a:lnTo>
                  <a:pt x="202886" y="224662"/>
                </a:lnTo>
                <a:lnTo>
                  <a:pt x="198949" y="229107"/>
                </a:lnTo>
                <a:lnTo>
                  <a:pt x="188916" y="237997"/>
                </a:lnTo>
                <a:lnTo>
                  <a:pt x="184852" y="240283"/>
                </a:lnTo>
                <a:lnTo>
                  <a:pt x="247858" y="240283"/>
                </a:lnTo>
                <a:lnTo>
                  <a:pt x="255638" y="225665"/>
                </a:lnTo>
                <a:lnTo>
                  <a:pt x="262885" y="210263"/>
                </a:lnTo>
                <a:lnTo>
                  <a:pt x="265089" y="204723"/>
                </a:lnTo>
                <a:lnTo>
                  <a:pt x="219015" y="204723"/>
                </a:lnTo>
                <a:lnTo>
                  <a:pt x="202886" y="197992"/>
                </a:lnTo>
                <a:close/>
              </a:path>
              <a:path w="277495" h="387350">
                <a:moveTo>
                  <a:pt x="84395" y="209168"/>
                </a:moveTo>
                <a:lnTo>
                  <a:pt x="70298" y="218058"/>
                </a:lnTo>
                <a:lnTo>
                  <a:pt x="94428" y="218058"/>
                </a:lnTo>
                <a:lnTo>
                  <a:pt x="90364" y="215772"/>
                </a:lnTo>
                <a:lnTo>
                  <a:pt x="88332" y="213613"/>
                </a:lnTo>
                <a:lnTo>
                  <a:pt x="84395" y="209168"/>
                </a:lnTo>
                <a:close/>
              </a:path>
              <a:path w="277495" h="387350">
                <a:moveTo>
                  <a:pt x="259056" y="77850"/>
                </a:moveTo>
                <a:lnTo>
                  <a:pt x="208982" y="77850"/>
                </a:lnTo>
                <a:lnTo>
                  <a:pt x="211014" y="82295"/>
                </a:lnTo>
                <a:lnTo>
                  <a:pt x="219015" y="95630"/>
                </a:lnTo>
                <a:lnTo>
                  <a:pt x="223079" y="100075"/>
                </a:lnTo>
                <a:lnTo>
                  <a:pt x="211014" y="113410"/>
                </a:lnTo>
                <a:lnTo>
                  <a:pt x="211014" y="117855"/>
                </a:lnTo>
                <a:lnTo>
                  <a:pt x="213046" y="122300"/>
                </a:lnTo>
                <a:lnTo>
                  <a:pt x="214951" y="126745"/>
                </a:lnTo>
                <a:lnTo>
                  <a:pt x="231080" y="126745"/>
                </a:lnTo>
                <a:lnTo>
                  <a:pt x="231080" y="131317"/>
                </a:lnTo>
                <a:lnTo>
                  <a:pt x="233112" y="146811"/>
                </a:lnTo>
                <a:lnTo>
                  <a:pt x="233112" y="151256"/>
                </a:lnTo>
                <a:lnTo>
                  <a:pt x="216983" y="157987"/>
                </a:lnTo>
                <a:lnTo>
                  <a:pt x="216983" y="162432"/>
                </a:lnTo>
                <a:lnTo>
                  <a:pt x="215046" y="166669"/>
                </a:lnTo>
                <a:lnTo>
                  <a:pt x="214951" y="171322"/>
                </a:lnTo>
                <a:lnTo>
                  <a:pt x="229048" y="180212"/>
                </a:lnTo>
                <a:lnTo>
                  <a:pt x="227016" y="184657"/>
                </a:lnTo>
                <a:lnTo>
                  <a:pt x="221047" y="197992"/>
                </a:lnTo>
                <a:lnTo>
                  <a:pt x="219015" y="204723"/>
                </a:lnTo>
                <a:lnTo>
                  <a:pt x="265089" y="204723"/>
                </a:lnTo>
                <a:lnTo>
                  <a:pt x="268883" y="195189"/>
                </a:lnTo>
                <a:lnTo>
                  <a:pt x="273425" y="180605"/>
                </a:lnTo>
                <a:lnTo>
                  <a:pt x="276302" y="166669"/>
                </a:lnTo>
                <a:lnTo>
                  <a:pt x="277308" y="153542"/>
                </a:lnTo>
                <a:lnTo>
                  <a:pt x="276614" y="138156"/>
                </a:lnTo>
                <a:lnTo>
                  <a:pt x="274578" y="123197"/>
                </a:lnTo>
                <a:lnTo>
                  <a:pt x="271267" y="108739"/>
                </a:lnTo>
                <a:lnTo>
                  <a:pt x="266747" y="94856"/>
                </a:lnTo>
                <a:lnTo>
                  <a:pt x="261086" y="81622"/>
                </a:lnTo>
                <a:lnTo>
                  <a:pt x="259056" y="77850"/>
                </a:lnTo>
                <a:close/>
              </a:path>
              <a:path w="277495" h="387350">
                <a:moveTo>
                  <a:pt x="80273" y="93471"/>
                </a:moveTo>
                <a:lnTo>
                  <a:pt x="58233" y="93471"/>
                </a:lnTo>
                <a:lnTo>
                  <a:pt x="76267" y="97916"/>
                </a:lnTo>
                <a:lnTo>
                  <a:pt x="78299" y="95630"/>
                </a:lnTo>
                <a:lnTo>
                  <a:pt x="80273" y="93471"/>
                </a:lnTo>
                <a:close/>
              </a:path>
              <a:path w="277495" h="387350">
                <a:moveTo>
                  <a:pt x="239801" y="48894"/>
                </a:moveTo>
                <a:lnTo>
                  <a:pt x="166818" y="48894"/>
                </a:lnTo>
                <a:lnTo>
                  <a:pt x="172787" y="51180"/>
                </a:lnTo>
                <a:lnTo>
                  <a:pt x="184852" y="57784"/>
                </a:lnTo>
                <a:lnTo>
                  <a:pt x="188916" y="60070"/>
                </a:lnTo>
                <a:lnTo>
                  <a:pt x="184852" y="80136"/>
                </a:lnTo>
                <a:lnTo>
                  <a:pt x="186884" y="82295"/>
                </a:lnTo>
                <a:lnTo>
                  <a:pt x="190821" y="84581"/>
                </a:lnTo>
                <a:lnTo>
                  <a:pt x="192853" y="86740"/>
                </a:lnTo>
                <a:lnTo>
                  <a:pt x="208982" y="77850"/>
                </a:lnTo>
                <a:lnTo>
                  <a:pt x="259056" y="77850"/>
                </a:lnTo>
                <a:lnTo>
                  <a:pt x="254351" y="69111"/>
                </a:lnTo>
                <a:lnTo>
                  <a:pt x="246610" y="57398"/>
                </a:lnTo>
                <a:lnTo>
                  <a:pt x="239801" y="48894"/>
                </a:lnTo>
                <a:close/>
              </a:path>
              <a:path w="277495" h="387350">
                <a:moveTo>
                  <a:pt x="118558" y="57784"/>
                </a:moveTo>
                <a:lnTo>
                  <a:pt x="94428" y="57784"/>
                </a:lnTo>
                <a:lnTo>
                  <a:pt x="108525" y="71246"/>
                </a:lnTo>
                <a:lnTo>
                  <a:pt x="110430" y="68960"/>
                </a:lnTo>
                <a:lnTo>
                  <a:pt x="114494" y="66801"/>
                </a:lnTo>
                <a:lnTo>
                  <a:pt x="118558" y="66801"/>
                </a:lnTo>
                <a:lnTo>
                  <a:pt x="118558" y="57784"/>
                </a:lnTo>
                <a:close/>
              </a:path>
              <a:path w="277495" h="387350">
                <a:moveTo>
                  <a:pt x="235895" y="44449"/>
                </a:moveTo>
                <a:lnTo>
                  <a:pt x="142688" y="44449"/>
                </a:lnTo>
                <a:lnTo>
                  <a:pt x="146625" y="64515"/>
                </a:lnTo>
                <a:lnTo>
                  <a:pt x="154753" y="64515"/>
                </a:lnTo>
                <a:lnTo>
                  <a:pt x="158690" y="66801"/>
                </a:lnTo>
                <a:lnTo>
                  <a:pt x="166818" y="48894"/>
                </a:lnTo>
                <a:lnTo>
                  <a:pt x="239801" y="48894"/>
                </a:lnTo>
                <a:lnTo>
                  <a:pt x="237928" y="46556"/>
                </a:lnTo>
                <a:lnTo>
                  <a:pt x="235895" y="44449"/>
                </a:lnTo>
                <a:close/>
              </a:path>
            </a:pathLst>
          </a:custGeom>
          <a:solidFill>
            <a:srgbClr val="F577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623148" y="4008120"/>
            <a:ext cx="127635" cy="139700"/>
          </a:xfrm>
          <a:custGeom>
            <a:avLst/>
            <a:gdLst/>
            <a:ahLst/>
            <a:cxnLst/>
            <a:rect l="l" t="t" r="r" b="b"/>
            <a:pathLst>
              <a:path w="127634" h="139700">
                <a:moveTo>
                  <a:pt x="62635" y="0"/>
                </a:moveTo>
                <a:lnTo>
                  <a:pt x="25490" y="13561"/>
                </a:lnTo>
                <a:lnTo>
                  <a:pt x="2838" y="48561"/>
                </a:lnTo>
                <a:lnTo>
                  <a:pt x="0" y="63518"/>
                </a:lnTo>
                <a:lnTo>
                  <a:pt x="1224" y="80232"/>
                </a:lnTo>
                <a:lnTo>
                  <a:pt x="18967" y="119811"/>
                </a:lnTo>
                <a:lnTo>
                  <a:pt x="51856" y="139173"/>
                </a:lnTo>
                <a:lnTo>
                  <a:pt x="68466" y="138141"/>
                </a:lnTo>
                <a:lnTo>
                  <a:pt x="106914" y="120354"/>
                </a:lnTo>
                <a:lnTo>
                  <a:pt x="120155" y="102361"/>
                </a:lnTo>
                <a:lnTo>
                  <a:pt x="62635" y="102361"/>
                </a:lnTo>
                <a:lnTo>
                  <a:pt x="49273" y="98974"/>
                </a:lnTo>
                <a:lnTo>
                  <a:pt x="39456" y="89785"/>
                </a:lnTo>
                <a:lnTo>
                  <a:pt x="34519" y="76251"/>
                </a:lnTo>
                <a:lnTo>
                  <a:pt x="36900" y="59686"/>
                </a:lnTo>
                <a:lnTo>
                  <a:pt x="43890" y="47846"/>
                </a:lnTo>
                <a:lnTo>
                  <a:pt x="54441" y="41244"/>
                </a:lnTo>
                <a:lnTo>
                  <a:pt x="121431" y="41244"/>
                </a:lnTo>
                <a:lnTo>
                  <a:pt x="115894" y="30133"/>
                </a:lnTo>
                <a:lnTo>
                  <a:pt x="107462" y="19280"/>
                </a:lnTo>
                <a:lnTo>
                  <a:pt x="97217" y="10586"/>
                </a:lnTo>
                <a:lnTo>
                  <a:pt x="85428" y="4320"/>
                </a:lnTo>
                <a:lnTo>
                  <a:pt x="72361" y="751"/>
                </a:lnTo>
                <a:lnTo>
                  <a:pt x="62635" y="0"/>
                </a:lnTo>
                <a:close/>
              </a:path>
              <a:path w="127634" h="139700">
                <a:moveTo>
                  <a:pt x="121431" y="41244"/>
                </a:moveTo>
                <a:lnTo>
                  <a:pt x="54441" y="41244"/>
                </a:lnTo>
                <a:lnTo>
                  <a:pt x="70882" y="42933"/>
                </a:lnTo>
                <a:lnTo>
                  <a:pt x="83062" y="49208"/>
                </a:lnTo>
                <a:lnTo>
                  <a:pt x="90600" y="59081"/>
                </a:lnTo>
                <a:lnTo>
                  <a:pt x="89813" y="77373"/>
                </a:lnTo>
                <a:lnTo>
                  <a:pt x="84678" y="90487"/>
                </a:lnTo>
                <a:lnTo>
                  <a:pt x="76317" y="98674"/>
                </a:lnTo>
                <a:lnTo>
                  <a:pt x="65850" y="102183"/>
                </a:lnTo>
                <a:lnTo>
                  <a:pt x="62635" y="102361"/>
                </a:lnTo>
                <a:lnTo>
                  <a:pt x="120155" y="102361"/>
                </a:lnTo>
                <a:lnTo>
                  <a:pt x="121995" y="99097"/>
                </a:lnTo>
                <a:lnTo>
                  <a:pt x="126050" y="86503"/>
                </a:lnTo>
                <a:lnTo>
                  <a:pt x="127639" y="72977"/>
                </a:lnTo>
                <a:lnTo>
                  <a:pt x="126250" y="57250"/>
                </a:lnTo>
                <a:lnTo>
                  <a:pt x="122246" y="42880"/>
                </a:lnTo>
                <a:lnTo>
                  <a:pt x="121431" y="41244"/>
                </a:lnTo>
                <a:close/>
              </a:path>
            </a:pathLst>
          </a:custGeom>
          <a:solidFill>
            <a:srgbClr val="F577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8969502" y="3990713"/>
            <a:ext cx="1986914" cy="706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655">
              <a:lnSpc>
                <a:spcPct val="100000"/>
              </a:lnSpc>
            </a:pPr>
            <a:r>
              <a:rPr sz="1800" b="1" dirty="0">
                <a:latin typeface="微软雅黑"/>
                <a:cs typeface="微软雅黑"/>
              </a:rPr>
              <a:t>尺寸多样</a:t>
            </a:r>
            <a:endParaRPr sz="1800">
              <a:latin typeface="微软雅黑"/>
              <a:cs typeface="微软雅黑"/>
            </a:endParaRPr>
          </a:p>
          <a:p>
            <a:pPr marL="12700" marR="5080">
              <a:lnSpc>
                <a:spcPts val="1610"/>
              </a:lnSpc>
              <a:spcBef>
                <a:spcPts val="459"/>
              </a:spcBef>
            </a:pPr>
            <a:r>
              <a:rPr sz="1400" b="1" spc="10" dirty="0">
                <a:solidFill>
                  <a:srgbClr val="30352F"/>
                </a:solidFill>
                <a:latin typeface="Microsoft JhengHei"/>
                <a:cs typeface="Microsoft JhengHei"/>
              </a:rPr>
              <a:t>可制</a:t>
            </a:r>
            <a:r>
              <a:rPr sz="1400" b="1" dirty="0">
                <a:solidFill>
                  <a:srgbClr val="30352F"/>
                </a:solidFill>
                <a:latin typeface="Microsoft JhengHei"/>
                <a:cs typeface="Microsoft JhengHei"/>
              </a:rPr>
              <a:t>备出</a:t>
            </a:r>
            <a:r>
              <a:rPr sz="1400" b="1" spc="-15" dirty="0">
                <a:solidFill>
                  <a:srgbClr val="30352F"/>
                </a:solidFill>
                <a:latin typeface="Microsoft JhengHei"/>
                <a:cs typeface="Microsoft JhengHei"/>
              </a:rPr>
              <a:t>不</a:t>
            </a:r>
            <a:r>
              <a:rPr sz="1400" b="1" dirty="0">
                <a:solidFill>
                  <a:srgbClr val="30352F"/>
                </a:solidFill>
                <a:latin typeface="Microsoft JhengHei"/>
                <a:cs typeface="Microsoft JhengHei"/>
              </a:rPr>
              <a:t>同尺</a:t>
            </a:r>
            <a:r>
              <a:rPr sz="1400" b="1" spc="-15" dirty="0">
                <a:solidFill>
                  <a:srgbClr val="30352F"/>
                </a:solidFill>
                <a:latin typeface="Microsoft JhengHei"/>
                <a:cs typeface="Microsoft JhengHei"/>
              </a:rPr>
              <a:t>寸</a:t>
            </a:r>
            <a:r>
              <a:rPr sz="1400" b="1" dirty="0">
                <a:solidFill>
                  <a:srgbClr val="30352F"/>
                </a:solidFill>
                <a:latin typeface="Microsoft JhengHei"/>
                <a:cs typeface="Microsoft JhengHei"/>
              </a:rPr>
              <a:t>不同形 </a:t>
            </a:r>
            <a:r>
              <a:rPr sz="1400" b="1" spc="10" dirty="0">
                <a:solidFill>
                  <a:srgbClr val="30352F"/>
                </a:solidFill>
                <a:latin typeface="Microsoft JhengHei"/>
                <a:cs typeface="Microsoft JhengHei"/>
              </a:rPr>
              <a:t>状的</a:t>
            </a:r>
            <a:r>
              <a:rPr sz="1400" b="1" dirty="0">
                <a:solidFill>
                  <a:srgbClr val="30352F"/>
                </a:solidFill>
                <a:latin typeface="Microsoft JhengHei"/>
                <a:cs typeface="Microsoft JhengHei"/>
              </a:rPr>
              <a:t>金属</a:t>
            </a:r>
            <a:r>
              <a:rPr sz="1400" b="1" spc="-15" dirty="0">
                <a:solidFill>
                  <a:srgbClr val="30352F"/>
                </a:solidFill>
                <a:latin typeface="Microsoft JhengHei"/>
                <a:cs typeface="Microsoft JhengHei"/>
              </a:rPr>
              <a:t>靶</a:t>
            </a:r>
            <a:r>
              <a:rPr sz="1400" b="1" dirty="0">
                <a:solidFill>
                  <a:srgbClr val="30352F"/>
                </a:solidFill>
                <a:latin typeface="Microsoft JhengHei"/>
                <a:cs typeface="Microsoft JhengHei"/>
              </a:rPr>
              <a:t>材</a:t>
            </a:r>
            <a:endParaRPr sz="14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285774" y="235101"/>
            <a:ext cx="1098138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CN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3.3</a:t>
            </a:r>
            <a:r>
              <a:rPr lang="zh-CN" altLang="en-US" spc="5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目标客户</a:t>
            </a:r>
            <a:endParaRPr spc="-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36052" y="2129027"/>
            <a:ext cx="1879600" cy="340360"/>
          </a:xfrm>
          <a:custGeom>
            <a:avLst/>
            <a:gdLst/>
            <a:ahLst/>
            <a:cxnLst/>
            <a:rect l="l" t="t" r="r" b="b"/>
            <a:pathLst>
              <a:path w="1879600" h="340360">
                <a:moveTo>
                  <a:pt x="0" y="339851"/>
                </a:moveTo>
                <a:lnTo>
                  <a:pt x="1879092" y="339851"/>
                </a:lnTo>
                <a:lnTo>
                  <a:pt x="1879092" y="0"/>
                </a:lnTo>
                <a:lnTo>
                  <a:pt x="0" y="0"/>
                </a:lnTo>
                <a:lnTo>
                  <a:pt x="0" y="339851"/>
                </a:lnTo>
                <a:close/>
              </a:path>
            </a:pathLst>
          </a:custGeom>
          <a:solidFill>
            <a:srgbClr val="2583C5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36052" y="2129027"/>
            <a:ext cx="18796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0">
              <a:lnSpc>
                <a:spcPct val="100000"/>
              </a:lnSpc>
            </a:pPr>
            <a:r>
              <a:rPr sz="1800" b="1" spc="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中芯国际</a:t>
            </a:r>
            <a:endParaRPr sz="1800">
              <a:latin typeface="微软雅黑" panose="020B0503020204020204" pitchFamily="34" charset="-122"/>
              <a:ea typeface="微软雅黑" panose="020B0503020204020204" pitchFamily="34" charset="-122"/>
              <a:cs typeface="Microsoft JhengHe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316468" y="2589276"/>
            <a:ext cx="1879600" cy="338455"/>
          </a:xfrm>
          <a:custGeom>
            <a:avLst/>
            <a:gdLst/>
            <a:ahLst/>
            <a:cxnLst/>
            <a:rect l="l" t="t" r="r" b="b"/>
            <a:pathLst>
              <a:path w="1879600" h="338455">
                <a:moveTo>
                  <a:pt x="0" y="338327"/>
                </a:moveTo>
                <a:lnTo>
                  <a:pt x="1879092" y="338327"/>
                </a:lnTo>
                <a:lnTo>
                  <a:pt x="187909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2583C5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16468" y="2589276"/>
            <a:ext cx="187960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5745">
              <a:lnSpc>
                <a:spcPts val="2095"/>
              </a:lnSpc>
            </a:pPr>
            <a:r>
              <a:rPr sz="1800" b="1" spc="1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长江存储</a:t>
            </a:r>
            <a:endParaRPr sz="1800">
              <a:latin typeface="微软雅黑" panose="020B0503020204020204" pitchFamily="34" charset="-122"/>
              <a:ea typeface="微软雅黑" panose="020B0503020204020204" pitchFamily="34" charset="-122"/>
              <a:cs typeface="Microsoft JhengHe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584692" y="3037332"/>
            <a:ext cx="1879600" cy="338455"/>
          </a:xfrm>
          <a:custGeom>
            <a:avLst/>
            <a:gdLst/>
            <a:ahLst/>
            <a:cxnLst/>
            <a:rect l="l" t="t" r="r" b="b"/>
            <a:pathLst>
              <a:path w="1879600" h="338454">
                <a:moveTo>
                  <a:pt x="0" y="338327"/>
                </a:moveTo>
                <a:lnTo>
                  <a:pt x="1879092" y="338327"/>
                </a:lnTo>
                <a:lnTo>
                  <a:pt x="1879092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2583C5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84692" y="3037332"/>
            <a:ext cx="187960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6379">
              <a:lnSpc>
                <a:spcPts val="2065"/>
              </a:lnSpc>
            </a:pPr>
            <a:r>
              <a:rPr sz="1800" b="1" spc="1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华力微电子</a:t>
            </a:r>
            <a:endParaRPr sz="1800">
              <a:latin typeface="微软雅黑" panose="020B0503020204020204" pitchFamily="34" charset="-122"/>
              <a:ea typeface="微软雅黑" panose="020B0503020204020204" pitchFamily="34" charset="-122"/>
              <a:cs typeface="Microsoft JhengHe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852916" y="3569208"/>
            <a:ext cx="1879600" cy="340360"/>
          </a:xfrm>
          <a:custGeom>
            <a:avLst/>
            <a:gdLst/>
            <a:ahLst/>
            <a:cxnLst/>
            <a:rect l="l" t="t" r="r" b="b"/>
            <a:pathLst>
              <a:path w="1879600" h="340360">
                <a:moveTo>
                  <a:pt x="0" y="339851"/>
                </a:moveTo>
                <a:lnTo>
                  <a:pt x="1879092" y="339851"/>
                </a:lnTo>
                <a:lnTo>
                  <a:pt x="1879092" y="0"/>
                </a:lnTo>
                <a:lnTo>
                  <a:pt x="0" y="0"/>
                </a:lnTo>
                <a:lnTo>
                  <a:pt x="0" y="339851"/>
                </a:lnTo>
                <a:close/>
              </a:path>
            </a:pathLst>
          </a:custGeom>
          <a:solidFill>
            <a:srgbClr val="2583C5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52916" y="3569208"/>
            <a:ext cx="1879600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2255">
              <a:lnSpc>
                <a:spcPts val="2045"/>
              </a:lnSpc>
            </a:pPr>
            <a:r>
              <a:rPr sz="1800" b="1" spc="1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华虹半导体</a:t>
            </a:r>
            <a:endParaRPr sz="1800">
              <a:latin typeface="微软雅黑" panose="020B0503020204020204" pitchFamily="34" charset="-122"/>
              <a:ea typeface="微软雅黑" panose="020B0503020204020204" pitchFamily="34" charset="-122"/>
              <a:cs typeface="Microsoft JhengHe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121140" y="4037076"/>
            <a:ext cx="1879600" cy="338455"/>
          </a:xfrm>
          <a:custGeom>
            <a:avLst/>
            <a:gdLst/>
            <a:ahLst/>
            <a:cxnLst/>
            <a:rect l="l" t="t" r="r" b="b"/>
            <a:pathLst>
              <a:path w="1879600" h="338454">
                <a:moveTo>
                  <a:pt x="0" y="338328"/>
                </a:moveTo>
                <a:lnTo>
                  <a:pt x="1879092" y="338328"/>
                </a:lnTo>
                <a:lnTo>
                  <a:pt x="1879092" y="0"/>
                </a:lnTo>
                <a:lnTo>
                  <a:pt x="0" y="0"/>
                </a:lnTo>
                <a:lnTo>
                  <a:pt x="0" y="338328"/>
                </a:lnTo>
                <a:close/>
              </a:path>
            </a:pathLst>
          </a:custGeom>
          <a:solidFill>
            <a:srgbClr val="2583C5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21140" y="4037076"/>
            <a:ext cx="187960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4795">
              <a:lnSpc>
                <a:spcPts val="2065"/>
              </a:lnSpc>
            </a:pPr>
            <a:r>
              <a:rPr sz="1800" b="1" spc="1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合肥晶合</a:t>
            </a:r>
            <a:endParaRPr sz="1800">
              <a:latin typeface="微软雅黑" panose="020B0503020204020204" pitchFamily="34" charset="-122"/>
              <a:ea typeface="微软雅黑" panose="020B0503020204020204" pitchFamily="34" charset="-122"/>
              <a:cs typeface="Microsoft JhengHe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08504" y="1623060"/>
            <a:ext cx="1880870" cy="337185"/>
          </a:xfrm>
          <a:custGeom>
            <a:avLst/>
            <a:gdLst/>
            <a:ahLst/>
            <a:cxnLst/>
            <a:rect l="l" t="t" r="r" b="b"/>
            <a:pathLst>
              <a:path w="1880870" h="337185">
                <a:moveTo>
                  <a:pt x="0" y="336803"/>
                </a:moveTo>
                <a:lnTo>
                  <a:pt x="1880616" y="336803"/>
                </a:lnTo>
                <a:lnTo>
                  <a:pt x="1880616" y="0"/>
                </a:lnTo>
                <a:lnTo>
                  <a:pt x="0" y="0"/>
                </a:lnTo>
                <a:lnTo>
                  <a:pt x="0" y="336803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08504" y="1623060"/>
            <a:ext cx="188087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542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Intel</a:t>
            </a:r>
            <a:endParaRPr sz="1800">
              <a:latin typeface="微软雅黑" panose="020B0503020204020204" pitchFamily="34" charset="-122"/>
              <a:ea typeface="微软雅黑" panose="020B0503020204020204" pitchFamily="34" charset="-122"/>
              <a:cs typeface="Century Gothic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228088" y="2080260"/>
            <a:ext cx="1880870" cy="340360"/>
          </a:xfrm>
          <a:custGeom>
            <a:avLst/>
            <a:gdLst/>
            <a:ahLst/>
            <a:cxnLst/>
            <a:rect l="l" t="t" r="r" b="b"/>
            <a:pathLst>
              <a:path w="1880870" h="340360">
                <a:moveTo>
                  <a:pt x="0" y="339851"/>
                </a:moveTo>
                <a:lnTo>
                  <a:pt x="1880615" y="339851"/>
                </a:lnTo>
                <a:lnTo>
                  <a:pt x="1880615" y="0"/>
                </a:lnTo>
                <a:lnTo>
                  <a:pt x="0" y="0"/>
                </a:lnTo>
                <a:lnTo>
                  <a:pt x="0" y="339851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28088" y="2080260"/>
            <a:ext cx="188087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50">
              <a:lnSpc>
                <a:spcPts val="2115"/>
              </a:lnSpc>
            </a:pPr>
            <a:r>
              <a:rPr sz="1800" b="1" spc="-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entury Gothic"/>
              </a:rPr>
              <a:t>IBM</a:t>
            </a:r>
            <a:endParaRPr sz="1800">
              <a:latin typeface="微软雅黑" panose="020B0503020204020204" pitchFamily="34" charset="-122"/>
              <a:ea typeface="微软雅黑" panose="020B0503020204020204" pitchFamily="34" charset="-122"/>
              <a:cs typeface="Century Gothic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959864" y="2528316"/>
            <a:ext cx="1880870" cy="340360"/>
          </a:xfrm>
          <a:custGeom>
            <a:avLst/>
            <a:gdLst/>
            <a:ahLst/>
            <a:cxnLst/>
            <a:rect l="l" t="t" r="r" b="b"/>
            <a:pathLst>
              <a:path w="1880870" h="340360">
                <a:moveTo>
                  <a:pt x="0" y="339851"/>
                </a:moveTo>
                <a:lnTo>
                  <a:pt x="1880615" y="339851"/>
                </a:lnTo>
                <a:lnTo>
                  <a:pt x="1880615" y="0"/>
                </a:lnTo>
                <a:lnTo>
                  <a:pt x="0" y="0"/>
                </a:lnTo>
                <a:lnTo>
                  <a:pt x="0" y="339851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59864" y="2528316"/>
            <a:ext cx="188087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5575">
              <a:lnSpc>
                <a:spcPts val="2080"/>
              </a:lnSpc>
            </a:pPr>
            <a:r>
              <a:rPr sz="1800" b="1" spc="1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台积电</a:t>
            </a:r>
            <a:endParaRPr sz="1800">
              <a:latin typeface="微软雅黑" panose="020B0503020204020204" pitchFamily="34" charset="-122"/>
              <a:ea typeface="微软雅黑" panose="020B0503020204020204" pitchFamily="34" charset="-122"/>
              <a:cs typeface="Microsoft JhengHe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690116" y="2988564"/>
            <a:ext cx="1882139" cy="338455"/>
          </a:xfrm>
          <a:custGeom>
            <a:avLst/>
            <a:gdLst/>
            <a:ahLst/>
            <a:cxnLst/>
            <a:rect l="l" t="t" r="r" b="b"/>
            <a:pathLst>
              <a:path w="1882139" h="338454">
                <a:moveTo>
                  <a:pt x="0" y="338327"/>
                </a:moveTo>
                <a:lnTo>
                  <a:pt x="1882139" y="338327"/>
                </a:lnTo>
                <a:lnTo>
                  <a:pt x="1882139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90116" y="2988564"/>
            <a:ext cx="188213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625">
              <a:lnSpc>
                <a:spcPts val="2130"/>
              </a:lnSpc>
            </a:pPr>
            <a:r>
              <a:rPr sz="1800" b="1" spc="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格罗方德</a:t>
            </a:r>
            <a:endParaRPr sz="1800">
              <a:latin typeface="微软雅黑" panose="020B0503020204020204" pitchFamily="34" charset="-122"/>
              <a:ea typeface="微软雅黑" panose="020B0503020204020204" pitchFamily="34" charset="-122"/>
              <a:cs typeface="Microsoft JhengHe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421891" y="3450335"/>
            <a:ext cx="1882139" cy="337185"/>
          </a:xfrm>
          <a:custGeom>
            <a:avLst/>
            <a:gdLst/>
            <a:ahLst/>
            <a:cxnLst/>
            <a:rect l="l" t="t" r="r" b="b"/>
            <a:pathLst>
              <a:path w="1882139" h="337185">
                <a:moveTo>
                  <a:pt x="0" y="336803"/>
                </a:moveTo>
                <a:lnTo>
                  <a:pt x="1882139" y="336803"/>
                </a:lnTo>
                <a:lnTo>
                  <a:pt x="1882139" y="0"/>
                </a:lnTo>
                <a:lnTo>
                  <a:pt x="0" y="0"/>
                </a:lnTo>
                <a:lnTo>
                  <a:pt x="0" y="336803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21891" y="3450335"/>
            <a:ext cx="188213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255">
              <a:lnSpc>
                <a:spcPct val="100000"/>
              </a:lnSpc>
            </a:pPr>
            <a:r>
              <a:rPr sz="1800" b="1" spc="1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联华电子</a:t>
            </a:r>
            <a:endParaRPr sz="1800" dirty="0">
              <a:latin typeface="微软雅黑" panose="020B0503020204020204" pitchFamily="34" charset="-122"/>
              <a:ea typeface="微软雅黑" panose="020B0503020204020204" pitchFamily="34" charset="-122"/>
              <a:cs typeface="Microsoft JhengHe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164323" y="4173473"/>
            <a:ext cx="2096770" cy="76200"/>
          </a:xfrm>
          <a:custGeom>
            <a:avLst/>
            <a:gdLst/>
            <a:ahLst/>
            <a:cxnLst/>
            <a:rect l="l" t="t" r="r" b="b"/>
            <a:pathLst>
              <a:path w="2096770" h="76200">
                <a:moveTo>
                  <a:pt x="15367" y="28193"/>
                </a:moveTo>
                <a:lnTo>
                  <a:pt x="4445" y="28193"/>
                </a:lnTo>
                <a:lnTo>
                  <a:pt x="0" y="32638"/>
                </a:lnTo>
                <a:lnTo>
                  <a:pt x="0" y="43561"/>
                </a:lnTo>
                <a:lnTo>
                  <a:pt x="4445" y="48006"/>
                </a:lnTo>
                <a:lnTo>
                  <a:pt x="15367" y="48006"/>
                </a:lnTo>
                <a:lnTo>
                  <a:pt x="19811" y="43561"/>
                </a:lnTo>
                <a:lnTo>
                  <a:pt x="19811" y="32638"/>
                </a:lnTo>
                <a:lnTo>
                  <a:pt x="15367" y="28193"/>
                </a:lnTo>
                <a:close/>
              </a:path>
              <a:path w="2096770" h="76200">
                <a:moveTo>
                  <a:pt x="54991" y="28193"/>
                </a:moveTo>
                <a:lnTo>
                  <a:pt x="44069" y="28193"/>
                </a:lnTo>
                <a:lnTo>
                  <a:pt x="39624" y="32638"/>
                </a:lnTo>
                <a:lnTo>
                  <a:pt x="39624" y="43561"/>
                </a:lnTo>
                <a:lnTo>
                  <a:pt x="44069" y="48006"/>
                </a:lnTo>
                <a:lnTo>
                  <a:pt x="54991" y="48006"/>
                </a:lnTo>
                <a:lnTo>
                  <a:pt x="59435" y="43561"/>
                </a:lnTo>
                <a:lnTo>
                  <a:pt x="59435" y="32638"/>
                </a:lnTo>
                <a:lnTo>
                  <a:pt x="54991" y="28193"/>
                </a:lnTo>
                <a:close/>
              </a:path>
              <a:path w="2096770" h="76200">
                <a:moveTo>
                  <a:pt x="94742" y="28193"/>
                </a:moveTo>
                <a:lnTo>
                  <a:pt x="83693" y="28193"/>
                </a:lnTo>
                <a:lnTo>
                  <a:pt x="79248" y="32638"/>
                </a:lnTo>
                <a:lnTo>
                  <a:pt x="79248" y="43561"/>
                </a:lnTo>
                <a:lnTo>
                  <a:pt x="83693" y="48006"/>
                </a:lnTo>
                <a:lnTo>
                  <a:pt x="94742" y="48006"/>
                </a:lnTo>
                <a:lnTo>
                  <a:pt x="99059" y="43561"/>
                </a:lnTo>
                <a:lnTo>
                  <a:pt x="99059" y="32638"/>
                </a:lnTo>
                <a:lnTo>
                  <a:pt x="94742" y="28193"/>
                </a:lnTo>
                <a:close/>
              </a:path>
              <a:path w="2096770" h="76200">
                <a:moveTo>
                  <a:pt x="134366" y="28193"/>
                </a:moveTo>
                <a:lnTo>
                  <a:pt x="123317" y="28193"/>
                </a:lnTo>
                <a:lnTo>
                  <a:pt x="118872" y="32638"/>
                </a:lnTo>
                <a:lnTo>
                  <a:pt x="118872" y="43561"/>
                </a:lnTo>
                <a:lnTo>
                  <a:pt x="123317" y="48006"/>
                </a:lnTo>
                <a:lnTo>
                  <a:pt x="134366" y="48006"/>
                </a:lnTo>
                <a:lnTo>
                  <a:pt x="138810" y="43561"/>
                </a:lnTo>
                <a:lnTo>
                  <a:pt x="138810" y="32638"/>
                </a:lnTo>
                <a:lnTo>
                  <a:pt x="134366" y="28193"/>
                </a:lnTo>
                <a:close/>
              </a:path>
              <a:path w="2096770" h="76200">
                <a:moveTo>
                  <a:pt x="173990" y="28193"/>
                </a:moveTo>
                <a:lnTo>
                  <a:pt x="163068" y="28193"/>
                </a:lnTo>
                <a:lnTo>
                  <a:pt x="158623" y="32638"/>
                </a:lnTo>
                <a:lnTo>
                  <a:pt x="158623" y="43561"/>
                </a:lnTo>
                <a:lnTo>
                  <a:pt x="163068" y="48006"/>
                </a:lnTo>
                <a:lnTo>
                  <a:pt x="173990" y="48006"/>
                </a:lnTo>
                <a:lnTo>
                  <a:pt x="178434" y="43561"/>
                </a:lnTo>
                <a:lnTo>
                  <a:pt x="178434" y="32638"/>
                </a:lnTo>
                <a:lnTo>
                  <a:pt x="173990" y="28193"/>
                </a:lnTo>
                <a:close/>
              </a:path>
              <a:path w="2096770" h="76200">
                <a:moveTo>
                  <a:pt x="213614" y="28193"/>
                </a:moveTo>
                <a:lnTo>
                  <a:pt x="202692" y="28193"/>
                </a:lnTo>
                <a:lnTo>
                  <a:pt x="198247" y="32638"/>
                </a:lnTo>
                <a:lnTo>
                  <a:pt x="198247" y="43561"/>
                </a:lnTo>
                <a:lnTo>
                  <a:pt x="202692" y="48006"/>
                </a:lnTo>
                <a:lnTo>
                  <a:pt x="213614" y="48006"/>
                </a:lnTo>
                <a:lnTo>
                  <a:pt x="218058" y="43561"/>
                </a:lnTo>
                <a:lnTo>
                  <a:pt x="218058" y="32638"/>
                </a:lnTo>
                <a:lnTo>
                  <a:pt x="213614" y="28193"/>
                </a:lnTo>
                <a:close/>
              </a:path>
              <a:path w="2096770" h="76200">
                <a:moveTo>
                  <a:pt x="253237" y="28193"/>
                </a:moveTo>
                <a:lnTo>
                  <a:pt x="242316" y="28193"/>
                </a:lnTo>
                <a:lnTo>
                  <a:pt x="237871" y="32638"/>
                </a:lnTo>
                <a:lnTo>
                  <a:pt x="237871" y="43561"/>
                </a:lnTo>
                <a:lnTo>
                  <a:pt x="242316" y="48006"/>
                </a:lnTo>
                <a:lnTo>
                  <a:pt x="253237" y="48006"/>
                </a:lnTo>
                <a:lnTo>
                  <a:pt x="257682" y="43561"/>
                </a:lnTo>
                <a:lnTo>
                  <a:pt x="257682" y="32638"/>
                </a:lnTo>
                <a:lnTo>
                  <a:pt x="253237" y="28193"/>
                </a:lnTo>
                <a:close/>
              </a:path>
              <a:path w="2096770" h="76200">
                <a:moveTo>
                  <a:pt x="292861" y="28193"/>
                </a:moveTo>
                <a:lnTo>
                  <a:pt x="281940" y="28193"/>
                </a:lnTo>
                <a:lnTo>
                  <a:pt x="277495" y="32638"/>
                </a:lnTo>
                <a:lnTo>
                  <a:pt x="277495" y="43561"/>
                </a:lnTo>
                <a:lnTo>
                  <a:pt x="281940" y="48006"/>
                </a:lnTo>
                <a:lnTo>
                  <a:pt x="292861" y="48006"/>
                </a:lnTo>
                <a:lnTo>
                  <a:pt x="297306" y="43561"/>
                </a:lnTo>
                <a:lnTo>
                  <a:pt x="297306" y="32638"/>
                </a:lnTo>
                <a:lnTo>
                  <a:pt x="292861" y="28193"/>
                </a:lnTo>
                <a:close/>
              </a:path>
              <a:path w="2096770" h="76200">
                <a:moveTo>
                  <a:pt x="332485" y="28193"/>
                </a:moveTo>
                <a:lnTo>
                  <a:pt x="321564" y="28193"/>
                </a:lnTo>
                <a:lnTo>
                  <a:pt x="317119" y="32638"/>
                </a:lnTo>
                <a:lnTo>
                  <a:pt x="317119" y="43561"/>
                </a:lnTo>
                <a:lnTo>
                  <a:pt x="321564" y="48006"/>
                </a:lnTo>
                <a:lnTo>
                  <a:pt x="332485" y="48006"/>
                </a:lnTo>
                <a:lnTo>
                  <a:pt x="336930" y="43561"/>
                </a:lnTo>
                <a:lnTo>
                  <a:pt x="336930" y="32638"/>
                </a:lnTo>
                <a:lnTo>
                  <a:pt x="332485" y="28193"/>
                </a:lnTo>
                <a:close/>
              </a:path>
              <a:path w="2096770" h="76200">
                <a:moveTo>
                  <a:pt x="372236" y="28193"/>
                </a:moveTo>
                <a:lnTo>
                  <a:pt x="361187" y="28193"/>
                </a:lnTo>
                <a:lnTo>
                  <a:pt x="356743" y="32638"/>
                </a:lnTo>
                <a:lnTo>
                  <a:pt x="356743" y="43561"/>
                </a:lnTo>
                <a:lnTo>
                  <a:pt x="361187" y="48006"/>
                </a:lnTo>
                <a:lnTo>
                  <a:pt x="372236" y="48006"/>
                </a:lnTo>
                <a:lnTo>
                  <a:pt x="376681" y="43561"/>
                </a:lnTo>
                <a:lnTo>
                  <a:pt x="376681" y="32638"/>
                </a:lnTo>
                <a:lnTo>
                  <a:pt x="372236" y="28193"/>
                </a:lnTo>
                <a:close/>
              </a:path>
              <a:path w="2096770" h="76200">
                <a:moveTo>
                  <a:pt x="411860" y="28193"/>
                </a:moveTo>
                <a:lnTo>
                  <a:pt x="400811" y="28193"/>
                </a:lnTo>
                <a:lnTo>
                  <a:pt x="396494" y="32638"/>
                </a:lnTo>
                <a:lnTo>
                  <a:pt x="396494" y="43561"/>
                </a:lnTo>
                <a:lnTo>
                  <a:pt x="400811" y="48006"/>
                </a:lnTo>
                <a:lnTo>
                  <a:pt x="411860" y="48006"/>
                </a:lnTo>
                <a:lnTo>
                  <a:pt x="416305" y="43561"/>
                </a:lnTo>
                <a:lnTo>
                  <a:pt x="416305" y="32638"/>
                </a:lnTo>
                <a:lnTo>
                  <a:pt x="411860" y="28193"/>
                </a:lnTo>
                <a:close/>
              </a:path>
              <a:path w="2096770" h="76200">
                <a:moveTo>
                  <a:pt x="451484" y="28193"/>
                </a:moveTo>
                <a:lnTo>
                  <a:pt x="440562" y="28193"/>
                </a:lnTo>
                <a:lnTo>
                  <a:pt x="436118" y="32638"/>
                </a:lnTo>
                <a:lnTo>
                  <a:pt x="436118" y="43561"/>
                </a:lnTo>
                <a:lnTo>
                  <a:pt x="440562" y="48006"/>
                </a:lnTo>
                <a:lnTo>
                  <a:pt x="451484" y="48006"/>
                </a:lnTo>
                <a:lnTo>
                  <a:pt x="455929" y="43561"/>
                </a:lnTo>
                <a:lnTo>
                  <a:pt x="455929" y="32638"/>
                </a:lnTo>
                <a:lnTo>
                  <a:pt x="451484" y="28193"/>
                </a:lnTo>
                <a:close/>
              </a:path>
              <a:path w="2096770" h="76200">
                <a:moveTo>
                  <a:pt x="491108" y="28193"/>
                </a:moveTo>
                <a:lnTo>
                  <a:pt x="480186" y="28193"/>
                </a:lnTo>
                <a:lnTo>
                  <a:pt x="475742" y="32638"/>
                </a:lnTo>
                <a:lnTo>
                  <a:pt x="475742" y="43561"/>
                </a:lnTo>
                <a:lnTo>
                  <a:pt x="480186" y="48006"/>
                </a:lnTo>
                <a:lnTo>
                  <a:pt x="491108" y="48006"/>
                </a:lnTo>
                <a:lnTo>
                  <a:pt x="495553" y="43561"/>
                </a:lnTo>
                <a:lnTo>
                  <a:pt x="495553" y="32638"/>
                </a:lnTo>
                <a:lnTo>
                  <a:pt x="491108" y="28193"/>
                </a:lnTo>
                <a:close/>
              </a:path>
              <a:path w="2096770" h="76200">
                <a:moveTo>
                  <a:pt x="530732" y="28193"/>
                </a:moveTo>
                <a:lnTo>
                  <a:pt x="519810" y="28193"/>
                </a:lnTo>
                <a:lnTo>
                  <a:pt x="515366" y="32638"/>
                </a:lnTo>
                <a:lnTo>
                  <a:pt x="515366" y="43561"/>
                </a:lnTo>
                <a:lnTo>
                  <a:pt x="519810" y="48006"/>
                </a:lnTo>
                <a:lnTo>
                  <a:pt x="530732" y="48006"/>
                </a:lnTo>
                <a:lnTo>
                  <a:pt x="535177" y="43561"/>
                </a:lnTo>
                <a:lnTo>
                  <a:pt x="535177" y="32638"/>
                </a:lnTo>
                <a:lnTo>
                  <a:pt x="530732" y="28193"/>
                </a:lnTo>
                <a:close/>
              </a:path>
              <a:path w="2096770" h="76200">
                <a:moveTo>
                  <a:pt x="570356" y="28193"/>
                </a:moveTo>
                <a:lnTo>
                  <a:pt x="559434" y="28193"/>
                </a:lnTo>
                <a:lnTo>
                  <a:pt x="554990" y="32638"/>
                </a:lnTo>
                <a:lnTo>
                  <a:pt x="554990" y="43561"/>
                </a:lnTo>
                <a:lnTo>
                  <a:pt x="559434" y="48006"/>
                </a:lnTo>
                <a:lnTo>
                  <a:pt x="570356" y="48006"/>
                </a:lnTo>
                <a:lnTo>
                  <a:pt x="574801" y="43561"/>
                </a:lnTo>
                <a:lnTo>
                  <a:pt x="574801" y="32638"/>
                </a:lnTo>
                <a:lnTo>
                  <a:pt x="570356" y="28193"/>
                </a:lnTo>
                <a:close/>
              </a:path>
              <a:path w="2096770" h="76200">
                <a:moveTo>
                  <a:pt x="610107" y="28193"/>
                </a:moveTo>
                <a:lnTo>
                  <a:pt x="599058" y="28193"/>
                </a:lnTo>
                <a:lnTo>
                  <a:pt x="594614" y="32638"/>
                </a:lnTo>
                <a:lnTo>
                  <a:pt x="594614" y="43561"/>
                </a:lnTo>
                <a:lnTo>
                  <a:pt x="599058" y="48006"/>
                </a:lnTo>
                <a:lnTo>
                  <a:pt x="610107" y="48006"/>
                </a:lnTo>
                <a:lnTo>
                  <a:pt x="614426" y="43561"/>
                </a:lnTo>
                <a:lnTo>
                  <a:pt x="614426" y="32638"/>
                </a:lnTo>
                <a:lnTo>
                  <a:pt x="610107" y="28193"/>
                </a:lnTo>
                <a:close/>
              </a:path>
              <a:path w="2096770" h="76200">
                <a:moveTo>
                  <a:pt x="649731" y="28193"/>
                </a:moveTo>
                <a:lnTo>
                  <a:pt x="638682" y="28193"/>
                </a:lnTo>
                <a:lnTo>
                  <a:pt x="634237" y="32638"/>
                </a:lnTo>
                <a:lnTo>
                  <a:pt x="634237" y="43561"/>
                </a:lnTo>
                <a:lnTo>
                  <a:pt x="638682" y="48006"/>
                </a:lnTo>
                <a:lnTo>
                  <a:pt x="649731" y="48006"/>
                </a:lnTo>
                <a:lnTo>
                  <a:pt x="654176" y="43561"/>
                </a:lnTo>
                <a:lnTo>
                  <a:pt x="654176" y="32638"/>
                </a:lnTo>
                <a:lnTo>
                  <a:pt x="649731" y="28193"/>
                </a:lnTo>
                <a:close/>
              </a:path>
              <a:path w="2096770" h="76200">
                <a:moveTo>
                  <a:pt x="689355" y="28193"/>
                </a:moveTo>
                <a:lnTo>
                  <a:pt x="678433" y="28193"/>
                </a:lnTo>
                <a:lnTo>
                  <a:pt x="673989" y="32638"/>
                </a:lnTo>
                <a:lnTo>
                  <a:pt x="673989" y="43561"/>
                </a:lnTo>
                <a:lnTo>
                  <a:pt x="678433" y="48006"/>
                </a:lnTo>
                <a:lnTo>
                  <a:pt x="689355" y="48006"/>
                </a:lnTo>
                <a:lnTo>
                  <a:pt x="693801" y="43561"/>
                </a:lnTo>
                <a:lnTo>
                  <a:pt x="693801" y="32638"/>
                </a:lnTo>
                <a:lnTo>
                  <a:pt x="689355" y="28193"/>
                </a:lnTo>
                <a:close/>
              </a:path>
              <a:path w="2096770" h="76200">
                <a:moveTo>
                  <a:pt x="728979" y="28193"/>
                </a:moveTo>
                <a:lnTo>
                  <a:pt x="718057" y="28193"/>
                </a:lnTo>
                <a:lnTo>
                  <a:pt x="713612" y="32638"/>
                </a:lnTo>
                <a:lnTo>
                  <a:pt x="713612" y="43561"/>
                </a:lnTo>
                <a:lnTo>
                  <a:pt x="718057" y="48006"/>
                </a:lnTo>
                <a:lnTo>
                  <a:pt x="728979" y="48006"/>
                </a:lnTo>
                <a:lnTo>
                  <a:pt x="733425" y="43561"/>
                </a:lnTo>
                <a:lnTo>
                  <a:pt x="733425" y="32638"/>
                </a:lnTo>
                <a:lnTo>
                  <a:pt x="728979" y="28193"/>
                </a:lnTo>
                <a:close/>
              </a:path>
              <a:path w="2096770" h="76200">
                <a:moveTo>
                  <a:pt x="768603" y="28193"/>
                </a:moveTo>
                <a:lnTo>
                  <a:pt x="757681" y="28193"/>
                </a:lnTo>
                <a:lnTo>
                  <a:pt x="753236" y="32638"/>
                </a:lnTo>
                <a:lnTo>
                  <a:pt x="753236" y="43561"/>
                </a:lnTo>
                <a:lnTo>
                  <a:pt x="757681" y="48006"/>
                </a:lnTo>
                <a:lnTo>
                  <a:pt x="768603" y="48006"/>
                </a:lnTo>
                <a:lnTo>
                  <a:pt x="773049" y="43561"/>
                </a:lnTo>
                <a:lnTo>
                  <a:pt x="773049" y="32638"/>
                </a:lnTo>
                <a:lnTo>
                  <a:pt x="768603" y="28193"/>
                </a:lnTo>
                <a:close/>
              </a:path>
              <a:path w="2096770" h="76200">
                <a:moveTo>
                  <a:pt x="808227" y="28193"/>
                </a:moveTo>
                <a:lnTo>
                  <a:pt x="797305" y="28193"/>
                </a:lnTo>
                <a:lnTo>
                  <a:pt x="792860" y="32638"/>
                </a:lnTo>
                <a:lnTo>
                  <a:pt x="792860" y="43561"/>
                </a:lnTo>
                <a:lnTo>
                  <a:pt x="797305" y="48006"/>
                </a:lnTo>
                <a:lnTo>
                  <a:pt x="808227" y="48006"/>
                </a:lnTo>
                <a:lnTo>
                  <a:pt x="812673" y="43561"/>
                </a:lnTo>
                <a:lnTo>
                  <a:pt x="812673" y="32638"/>
                </a:lnTo>
                <a:lnTo>
                  <a:pt x="808227" y="28193"/>
                </a:lnTo>
                <a:close/>
              </a:path>
              <a:path w="2096770" h="76200">
                <a:moveTo>
                  <a:pt x="847851" y="28193"/>
                </a:moveTo>
                <a:lnTo>
                  <a:pt x="836929" y="28193"/>
                </a:lnTo>
                <a:lnTo>
                  <a:pt x="832484" y="32638"/>
                </a:lnTo>
                <a:lnTo>
                  <a:pt x="832484" y="43561"/>
                </a:lnTo>
                <a:lnTo>
                  <a:pt x="836929" y="48006"/>
                </a:lnTo>
                <a:lnTo>
                  <a:pt x="847851" y="48006"/>
                </a:lnTo>
                <a:lnTo>
                  <a:pt x="852297" y="43561"/>
                </a:lnTo>
                <a:lnTo>
                  <a:pt x="852297" y="32638"/>
                </a:lnTo>
                <a:lnTo>
                  <a:pt x="847851" y="28193"/>
                </a:lnTo>
                <a:close/>
              </a:path>
              <a:path w="2096770" h="76200">
                <a:moveTo>
                  <a:pt x="887602" y="28193"/>
                </a:moveTo>
                <a:lnTo>
                  <a:pt x="876553" y="28193"/>
                </a:lnTo>
                <a:lnTo>
                  <a:pt x="872108" y="32638"/>
                </a:lnTo>
                <a:lnTo>
                  <a:pt x="872108" y="43561"/>
                </a:lnTo>
                <a:lnTo>
                  <a:pt x="876553" y="48006"/>
                </a:lnTo>
                <a:lnTo>
                  <a:pt x="887602" y="48006"/>
                </a:lnTo>
                <a:lnTo>
                  <a:pt x="892048" y="43561"/>
                </a:lnTo>
                <a:lnTo>
                  <a:pt x="892048" y="32638"/>
                </a:lnTo>
                <a:lnTo>
                  <a:pt x="887602" y="28193"/>
                </a:lnTo>
                <a:close/>
              </a:path>
              <a:path w="2096770" h="76200">
                <a:moveTo>
                  <a:pt x="927226" y="28193"/>
                </a:moveTo>
                <a:lnTo>
                  <a:pt x="916177" y="28193"/>
                </a:lnTo>
                <a:lnTo>
                  <a:pt x="911859" y="32638"/>
                </a:lnTo>
                <a:lnTo>
                  <a:pt x="911859" y="43561"/>
                </a:lnTo>
                <a:lnTo>
                  <a:pt x="916177" y="48006"/>
                </a:lnTo>
                <a:lnTo>
                  <a:pt x="927226" y="48006"/>
                </a:lnTo>
                <a:lnTo>
                  <a:pt x="931672" y="43561"/>
                </a:lnTo>
                <a:lnTo>
                  <a:pt x="931672" y="32638"/>
                </a:lnTo>
                <a:lnTo>
                  <a:pt x="927226" y="28193"/>
                </a:lnTo>
                <a:close/>
              </a:path>
              <a:path w="2096770" h="76200">
                <a:moveTo>
                  <a:pt x="966851" y="28193"/>
                </a:moveTo>
                <a:lnTo>
                  <a:pt x="955928" y="28193"/>
                </a:lnTo>
                <a:lnTo>
                  <a:pt x="951483" y="32638"/>
                </a:lnTo>
                <a:lnTo>
                  <a:pt x="951483" y="43561"/>
                </a:lnTo>
                <a:lnTo>
                  <a:pt x="955928" y="48006"/>
                </a:lnTo>
                <a:lnTo>
                  <a:pt x="966851" y="48006"/>
                </a:lnTo>
                <a:lnTo>
                  <a:pt x="971296" y="43561"/>
                </a:lnTo>
                <a:lnTo>
                  <a:pt x="971296" y="32638"/>
                </a:lnTo>
                <a:lnTo>
                  <a:pt x="966851" y="28193"/>
                </a:lnTo>
                <a:close/>
              </a:path>
              <a:path w="2096770" h="76200">
                <a:moveTo>
                  <a:pt x="1006475" y="28193"/>
                </a:moveTo>
                <a:lnTo>
                  <a:pt x="995552" y="28193"/>
                </a:lnTo>
                <a:lnTo>
                  <a:pt x="991107" y="32638"/>
                </a:lnTo>
                <a:lnTo>
                  <a:pt x="991107" y="43561"/>
                </a:lnTo>
                <a:lnTo>
                  <a:pt x="995552" y="48006"/>
                </a:lnTo>
                <a:lnTo>
                  <a:pt x="1006475" y="48006"/>
                </a:lnTo>
                <a:lnTo>
                  <a:pt x="1010920" y="43561"/>
                </a:lnTo>
                <a:lnTo>
                  <a:pt x="1010920" y="32638"/>
                </a:lnTo>
                <a:lnTo>
                  <a:pt x="1006475" y="28193"/>
                </a:lnTo>
                <a:close/>
              </a:path>
              <a:path w="2096770" h="76200">
                <a:moveTo>
                  <a:pt x="1046099" y="28193"/>
                </a:moveTo>
                <a:lnTo>
                  <a:pt x="1035176" y="28193"/>
                </a:lnTo>
                <a:lnTo>
                  <a:pt x="1030731" y="32638"/>
                </a:lnTo>
                <a:lnTo>
                  <a:pt x="1030731" y="43561"/>
                </a:lnTo>
                <a:lnTo>
                  <a:pt x="1035176" y="48006"/>
                </a:lnTo>
                <a:lnTo>
                  <a:pt x="1046099" y="48006"/>
                </a:lnTo>
                <a:lnTo>
                  <a:pt x="1050544" y="43561"/>
                </a:lnTo>
                <a:lnTo>
                  <a:pt x="1050544" y="32638"/>
                </a:lnTo>
                <a:lnTo>
                  <a:pt x="1046099" y="28193"/>
                </a:lnTo>
                <a:close/>
              </a:path>
              <a:path w="2096770" h="76200">
                <a:moveTo>
                  <a:pt x="1085723" y="28193"/>
                </a:moveTo>
                <a:lnTo>
                  <a:pt x="1074801" y="28193"/>
                </a:lnTo>
                <a:lnTo>
                  <a:pt x="1070355" y="32638"/>
                </a:lnTo>
                <a:lnTo>
                  <a:pt x="1070355" y="43561"/>
                </a:lnTo>
                <a:lnTo>
                  <a:pt x="1074801" y="48006"/>
                </a:lnTo>
                <a:lnTo>
                  <a:pt x="1085723" y="48006"/>
                </a:lnTo>
                <a:lnTo>
                  <a:pt x="1090168" y="43561"/>
                </a:lnTo>
                <a:lnTo>
                  <a:pt x="1090168" y="32638"/>
                </a:lnTo>
                <a:lnTo>
                  <a:pt x="1085723" y="28193"/>
                </a:lnTo>
                <a:close/>
              </a:path>
              <a:path w="2096770" h="76200">
                <a:moveTo>
                  <a:pt x="1125474" y="28193"/>
                </a:moveTo>
                <a:lnTo>
                  <a:pt x="1114425" y="28193"/>
                </a:lnTo>
                <a:lnTo>
                  <a:pt x="1109979" y="32638"/>
                </a:lnTo>
                <a:lnTo>
                  <a:pt x="1109979" y="43561"/>
                </a:lnTo>
                <a:lnTo>
                  <a:pt x="1114425" y="48006"/>
                </a:lnTo>
                <a:lnTo>
                  <a:pt x="1125474" y="48006"/>
                </a:lnTo>
                <a:lnTo>
                  <a:pt x="1129792" y="43561"/>
                </a:lnTo>
                <a:lnTo>
                  <a:pt x="1129792" y="32638"/>
                </a:lnTo>
                <a:lnTo>
                  <a:pt x="1125474" y="28193"/>
                </a:lnTo>
                <a:close/>
              </a:path>
              <a:path w="2096770" h="76200">
                <a:moveTo>
                  <a:pt x="1165098" y="28193"/>
                </a:moveTo>
                <a:lnTo>
                  <a:pt x="1154049" y="28193"/>
                </a:lnTo>
                <a:lnTo>
                  <a:pt x="1149603" y="32638"/>
                </a:lnTo>
                <a:lnTo>
                  <a:pt x="1149603" y="43561"/>
                </a:lnTo>
                <a:lnTo>
                  <a:pt x="1154049" y="48006"/>
                </a:lnTo>
                <a:lnTo>
                  <a:pt x="1165098" y="48006"/>
                </a:lnTo>
                <a:lnTo>
                  <a:pt x="1169543" y="43561"/>
                </a:lnTo>
                <a:lnTo>
                  <a:pt x="1169543" y="32638"/>
                </a:lnTo>
                <a:lnTo>
                  <a:pt x="1165098" y="28193"/>
                </a:lnTo>
                <a:close/>
              </a:path>
              <a:path w="2096770" h="76200">
                <a:moveTo>
                  <a:pt x="1204722" y="28193"/>
                </a:moveTo>
                <a:lnTo>
                  <a:pt x="1193800" y="28193"/>
                </a:lnTo>
                <a:lnTo>
                  <a:pt x="1189354" y="32638"/>
                </a:lnTo>
                <a:lnTo>
                  <a:pt x="1189354" y="43561"/>
                </a:lnTo>
                <a:lnTo>
                  <a:pt x="1193800" y="48006"/>
                </a:lnTo>
                <a:lnTo>
                  <a:pt x="1204722" y="48006"/>
                </a:lnTo>
                <a:lnTo>
                  <a:pt x="1209167" y="43561"/>
                </a:lnTo>
                <a:lnTo>
                  <a:pt x="1209167" y="32638"/>
                </a:lnTo>
                <a:lnTo>
                  <a:pt x="1204722" y="28193"/>
                </a:lnTo>
                <a:close/>
              </a:path>
              <a:path w="2096770" h="76200">
                <a:moveTo>
                  <a:pt x="1244346" y="28193"/>
                </a:moveTo>
                <a:lnTo>
                  <a:pt x="1233424" y="28193"/>
                </a:lnTo>
                <a:lnTo>
                  <a:pt x="1228978" y="32638"/>
                </a:lnTo>
                <a:lnTo>
                  <a:pt x="1228978" y="43561"/>
                </a:lnTo>
                <a:lnTo>
                  <a:pt x="1233424" y="48006"/>
                </a:lnTo>
                <a:lnTo>
                  <a:pt x="1244346" y="48006"/>
                </a:lnTo>
                <a:lnTo>
                  <a:pt x="1248791" y="43561"/>
                </a:lnTo>
                <a:lnTo>
                  <a:pt x="1248791" y="32638"/>
                </a:lnTo>
                <a:lnTo>
                  <a:pt x="1244346" y="28193"/>
                </a:lnTo>
                <a:close/>
              </a:path>
              <a:path w="2096770" h="76200">
                <a:moveTo>
                  <a:pt x="1283970" y="28193"/>
                </a:moveTo>
                <a:lnTo>
                  <a:pt x="1273048" y="28193"/>
                </a:lnTo>
                <a:lnTo>
                  <a:pt x="1268602" y="32638"/>
                </a:lnTo>
                <a:lnTo>
                  <a:pt x="1268602" y="43561"/>
                </a:lnTo>
                <a:lnTo>
                  <a:pt x="1273048" y="48006"/>
                </a:lnTo>
                <a:lnTo>
                  <a:pt x="1283970" y="48006"/>
                </a:lnTo>
                <a:lnTo>
                  <a:pt x="1288415" y="43561"/>
                </a:lnTo>
                <a:lnTo>
                  <a:pt x="1288415" y="32638"/>
                </a:lnTo>
                <a:lnTo>
                  <a:pt x="1283970" y="28193"/>
                </a:lnTo>
                <a:close/>
              </a:path>
              <a:path w="2096770" h="76200">
                <a:moveTo>
                  <a:pt x="1323594" y="28193"/>
                </a:moveTo>
                <a:lnTo>
                  <a:pt x="1312672" y="28193"/>
                </a:lnTo>
                <a:lnTo>
                  <a:pt x="1308227" y="32638"/>
                </a:lnTo>
                <a:lnTo>
                  <a:pt x="1308227" y="43561"/>
                </a:lnTo>
                <a:lnTo>
                  <a:pt x="1312672" y="48006"/>
                </a:lnTo>
                <a:lnTo>
                  <a:pt x="1323594" y="48006"/>
                </a:lnTo>
                <a:lnTo>
                  <a:pt x="1328039" y="43561"/>
                </a:lnTo>
                <a:lnTo>
                  <a:pt x="1328039" y="32638"/>
                </a:lnTo>
                <a:lnTo>
                  <a:pt x="1323594" y="28193"/>
                </a:lnTo>
                <a:close/>
              </a:path>
              <a:path w="2096770" h="76200">
                <a:moveTo>
                  <a:pt x="1363345" y="28193"/>
                </a:moveTo>
                <a:lnTo>
                  <a:pt x="1352296" y="28193"/>
                </a:lnTo>
                <a:lnTo>
                  <a:pt x="1347851" y="32638"/>
                </a:lnTo>
                <a:lnTo>
                  <a:pt x="1347851" y="43561"/>
                </a:lnTo>
                <a:lnTo>
                  <a:pt x="1352296" y="48006"/>
                </a:lnTo>
                <a:lnTo>
                  <a:pt x="1363345" y="48006"/>
                </a:lnTo>
                <a:lnTo>
                  <a:pt x="1367662" y="43561"/>
                </a:lnTo>
                <a:lnTo>
                  <a:pt x="1367662" y="32638"/>
                </a:lnTo>
                <a:lnTo>
                  <a:pt x="1363345" y="28193"/>
                </a:lnTo>
                <a:close/>
              </a:path>
              <a:path w="2096770" h="76200">
                <a:moveTo>
                  <a:pt x="1402969" y="28193"/>
                </a:moveTo>
                <a:lnTo>
                  <a:pt x="1391920" y="28193"/>
                </a:lnTo>
                <a:lnTo>
                  <a:pt x="1387475" y="32638"/>
                </a:lnTo>
                <a:lnTo>
                  <a:pt x="1387475" y="43561"/>
                </a:lnTo>
                <a:lnTo>
                  <a:pt x="1391920" y="48006"/>
                </a:lnTo>
                <a:lnTo>
                  <a:pt x="1402969" y="48006"/>
                </a:lnTo>
                <a:lnTo>
                  <a:pt x="1407414" y="43561"/>
                </a:lnTo>
                <a:lnTo>
                  <a:pt x="1407414" y="32638"/>
                </a:lnTo>
                <a:lnTo>
                  <a:pt x="1402969" y="28193"/>
                </a:lnTo>
                <a:close/>
              </a:path>
              <a:path w="2096770" h="76200">
                <a:moveTo>
                  <a:pt x="1442593" y="28193"/>
                </a:moveTo>
                <a:lnTo>
                  <a:pt x="1431671" y="28193"/>
                </a:lnTo>
                <a:lnTo>
                  <a:pt x="1427226" y="32638"/>
                </a:lnTo>
                <a:lnTo>
                  <a:pt x="1427226" y="43561"/>
                </a:lnTo>
                <a:lnTo>
                  <a:pt x="1431671" y="48006"/>
                </a:lnTo>
                <a:lnTo>
                  <a:pt x="1442593" y="48006"/>
                </a:lnTo>
                <a:lnTo>
                  <a:pt x="1447037" y="43561"/>
                </a:lnTo>
                <a:lnTo>
                  <a:pt x="1447037" y="32638"/>
                </a:lnTo>
                <a:lnTo>
                  <a:pt x="1442593" y="28193"/>
                </a:lnTo>
                <a:close/>
              </a:path>
              <a:path w="2096770" h="76200">
                <a:moveTo>
                  <a:pt x="1482217" y="28193"/>
                </a:moveTo>
                <a:lnTo>
                  <a:pt x="1471295" y="28193"/>
                </a:lnTo>
                <a:lnTo>
                  <a:pt x="1466850" y="32638"/>
                </a:lnTo>
                <a:lnTo>
                  <a:pt x="1466850" y="43561"/>
                </a:lnTo>
                <a:lnTo>
                  <a:pt x="1471295" y="48006"/>
                </a:lnTo>
                <a:lnTo>
                  <a:pt x="1482217" y="48006"/>
                </a:lnTo>
                <a:lnTo>
                  <a:pt x="1486661" y="43561"/>
                </a:lnTo>
                <a:lnTo>
                  <a:pt x="1486661" y="32638"/>
                </a:lnTo>
                <a:lnTo>
                  <a:pt x="1482217" y="28193"/>
                </a:lnTo>
                <a:close/>
              </a:path>
              <a:path w="2096770" h="76200">
                <a:moveTo>
                  <a:pt x="1521841" y="28193"/>
                </a:moveTo>
                <a:lnTo>
                  <a:pt x="1510919" y="28193"/>
                </a:lnTo>
                <a:lnTo>
                  <a:pt x="1506474" y="32638"/>
                </a:lnTo>
                <a:lnTo>
                  <a:pt x="1506474" y="43561"/>
                </a:lnTo>
                <a:lnTo>
                  <a:pt x="1510919" y="48006"/>
                </a:lnTo>
                <a:lnTo>
                  <a:pt x="1521841" y="48006"/>
                </a:lnTo>
                <a:lnTo>
                  <a:pt x="1526285" y="43561"/>
                </a:lnTo>
                <a:lnTo>
                  <a:pt x="1526285" y="32638"/>
                </a:lnTo>
                <a:lnTo>
                  <a:pt x="1521841" y="28193"/>
                </a:lnTo>
                <a:close/>
              </a:path>
              <a:path w="2096770" h="76200">
                <a:moveTo>
                  <a:pt x="1561465" y="28193"/>
                </a:moveTo>
                <a:lnTo>
                  <a:pt x="1550543" y="28193"/>
                </a:lnTo>
                <a:lnTo>
                  <a:pt x="1546098" y="32638"/>
                </a:lnTo>
                <a:lnTo>
                  <a:pt x="1546098" y="43561"/>
                </a:lnTo>
                <a:lnTo>
                  <a:pt x="1550543" y="48006"/>
                </a:lnTo>
                <a:lnTo>
                  <a:pt x="1561465" y="48006"/>
                </a:lnTo>
                <a:lnTo>
                  <a:pt x="1565909" y="43561"/>
                </a:lnTo>
                <a:lnTo>
                  <a:pt x="1565909" y="32638"/>
                </a:lnTo>
                <a:lnTo>
                  <a:pt x="1561465" y="28193"/>
                </a:lnTo>
                <a:close/>
              </a:path>
              <a:path w="2096770" h="76200">
                <a:moveTo>
                  <a:pt x="1601089" y="28193"/>
                </a:moveTo>
                <a:lnTo>
                  <a:pt x="1590167" y="28193"/>
                </a:lnTo>
                <a:lnTo>
                  <a:pt x="1585722" y="32638"/>
                </a:lnTo>
                <a:lnTo>
                  <a:pt x="1585722" y="43561"/>
                </a:lnTo>
                <a:lnTo>
                  <a:pt x="1590167" y="48006"/>
                </a:lnTo>
                <a:lnTo>
                  <a:pt x="1601089" y="48006"/>
                </a:lnTo>
                <a:lnTo>
                  <a:pt x="1605533" y="43561"/>
                </a:lnTo>
                <a:lnTo>
                  <a:pt x="1605533" y="32638"/>
                </a:lnTo>
                <a:lnTo>
                  <a:pt x="1601089" y="28193"/>
                </a:lnTo>
                <a:close/>
              </a:path>
              <a:path w="2096770" h="76200">
                <a:moveTo>
                  <a:pt x="1640840" y="28193"/>
                </a:moveTo>
                <a:lnTo>
                  <a:pt x="1629791" y="28193"/>
                </a:lnTo>
                <a:lnTo>
                  <a:pt x="1625346" y="32638"/>
                </a:lnTo>
                <a:lnTo>
                  <a:pt x="1625346" y="43561"/>
                </a:lnTo>
                <a:lnTo>
                  <a:pt x="1629791" y="48006"/>
                </a:lnTo>
                <a:lnTo>
                  <a:pt x="1640840" y="48006"/>
                </a:lnTo>
                <a:lnTo>
                  <a:pt x="1645284" y="43561"/>
                </a:lnTo>
                <a:lnTo>
                  <a:pt x="1645284" y="32638"/>
                </a:lnTo>
                <a:lnTo>
                  <a:pt x="1640840" y="28193"/>
                </a:lnTo>
                <a:close/>
              </a:path>
              <a:path w="2096770" h="76200">
                <a:moveTo>
                  <a:pt x="1680464" y="28193"/>
                </a:moveTo>
                <a:lnTo>
                  <a:pt x="1669415" y="28193"/>
                </a:lnTo>
                <a:lnTo>
                  <a:pt x="1665097" y="32638"/>
                </a:lnTo>
                <a:lnTo>
                  <a:pt x="1665097" y="43561"/>
                </a:lnTo>
                <a:lnTo>
                  <a:pt x="1669415" y="48006"/>
                </a:lnTo>
                <a:lnTo>
                  <a:pt x="1680464" y="48006"/>
                </a:lnTo>
                <a:lnTo>
                  <a:pt x="1684908" y="43561"/>
                </a:lnTo>
                <a:lnTo>
                  <a:pt x="1684908" y="32638"/>
                </a:lnTo>
                <a:lnTo>
                  <a:pt x="1680464" y="28193"/>
                </a:lnTo>
                <a:close/>
              </a:path>
              <a:path w="2096770" h="76200">
                <a:moveTo>
                  <a:pt x="1720087" y="28193"/>
                </a:moveTo>
                <a:lnTo>
                  <a:pt x="1709166" y="28193"/>
                </a:lnTo>
                <a:lnTo>
                  <a:pt x="1704721" y="32638"/>
                </a:lnTo>
                <a:lnTo>
                  <a:pt x="1704721" y="43561"/>
                </a:lnTo>
                <a:lnTo>
                  <a:pt x="1709166" y="48006"/>
                </a:lnTo>
                <a:lnTo>
                  <a:pt x="1720087" y="48006"/>
                </a:lnTo>
                <a:lnTo>
                  <a:pt x="1724532" y="43561"/>
                </a:lnTo>
                <a:lnTo>
                  <a:pt x="1724532" y="32638"/>
                </a:lnTo>
                <a:lnTo>
                  <a:pt x="1720087" y="28193"/>
                </a:lnTo>
                <a:close/>
              </a:path>
              <a:path w="2096770" h="76200">
                <a:moveTo>
                  <a:pt x="1759711" y="28193"/>
                </a:moveTo>
                <a:lnTo>
                  <a:pt x="1748790" y="28193"/>
                </a:lnTo>
                <a:lnTo>
                  <a:pt x="1744345" y="32638"/>
                </a:lnTo>
                <a:lnTo>
                  <a:pt x="1744345" y="43561"/>
                </a:lnTo>
                <a:lnTo>
                  <a:pt x="1748790" y="48006"/>
                </a:lnTo>
                <a:lnTo>
                  <a:pt x="1759711" y="48006"/>
                </a:lnTo>
                <a:lnTo>
                  <a:pt x="1764156" y="43561"/>
                </a:lnTo>
                <a:lnTo>
                  <a:pt x="1764156" y="32638"/>
                </a:lnTo>
                <a:lnTo>
                  <a:pt x="1759711" y="28193"/>
                </a:lnTo>
                <a:close/>
              </a:path>
              <a:path w="2096770" h="76200">
                <a:moveTo>
                  <a:pt x="1799335" y="28193"/>
                </a:moveTo>
                <a:lnTo>
                  <a:pt x="1788414" y="28193"/>
                </a:lnTo>
                <a:lnTo>
                  <a:pt x="1783969" y="32638"/>
                </a:lnTo>
                <a:lnTo>
                  <a:pt x="1783969" y="43561"/>
                </a:lnTo>
                <a:lnTo>
                  <a:pt x="1788414" y="48006"/>
                </a:lnTo>
                <a:lnTo>
                  <a:pt x="1799335" y="48006"/>
                </a:lnTo>
                <a:lnTo>
                  <a:pt x="1803780" y="43561"/>
                </a:lnTo>
                <a:lnTo>
                  <a:pt x="1803780" y="32638"/>
                </a:lnTo>
                <a:lnTo>
                  <a:pt x="1799335" y="28193"/>
                </a:lnTo>
                <a:close/>
              </a:path>
              <a:path w="2096770" h="76200">
                <a:moveTo>
                  <a:pt x="1838959" y="28193"/>
                </a:moveTo>
                <a:lnTo>
                  <a:pt x="1828037" y="28193"/>
                </a:lnTo>
                <a:lnTo>
                  <a:pt x="1823593" y="32638"/>
                </a:lnTo>
                <a:lnTo>
                  <a:pt x="1823593" y="43561"/>
                </a:lnTo>
                <a:lnTo>
                  <a:pt x="1828037" y="48006"/>
                </a:lnTo>
                <a:lnTo>
                  <a:pt x="1838959" y="48006"/>
                </a:lnTo>
                <a:lnTo>
                  <a:pt x="1843404" y="43561"/>
                </a:lnTo>
                <a:lnTo>
                  <a:pt x="1843404" y="32638"/>
                </a:lnTo>
                <a:lnTo>
                  <a:pt x="1838959" y="28193"/>
                </a:lnTo>
                <a:close/>
              </a:path>
              <a:path w="2096770" h="76200">
                <a:moveTo>
                  <a:pt x="1878710" y="28193"/>
                </a:moveTo>
                <a:lnTo>
                  <a:pt x="1867661" y="28193"/>
                </a:lnTo>
                <a:lnTo>
                  <a:pt x="1863217" y="32638"/>
                </a:lnTo>
                <a:lnTo>
                  <a:pt x="1863217" y="43561"/>
                </a:lnTo>
                <a:lnTo>
                  <a:pt x="1867661" y="48006"/>
                </a:lnTo>
                <a:lnTo>
                  <a:pt x="1878710" y="48006"/>
                </a:lnTo>
                <a:lnTo>
                  <a:pt x="1883028" y="43561"/>
                </a:lnTo>
                <a:lnTo>
                  <a:pt x="1883028" y="32638"/>
                </a:lnTo>
                <a:lnTo>
                  <a:pt x="1878710" y="28193"/>
                </a:lnTo>
                <a:close/>
              </a:path>
              <a:path w="2096770" h="76200">
                <a:moveTo>
                  <a:pt x="1918334" y="28193"/>
                </a:moveTo>
                <a:lnTo>
                  <a:pt x="1907285" y="28193"/>
                </a:lnTo>
                <a:lnTo>
                  <a:pt x="1902841" y="32638"/>
                </a:lnTo>
                <a:lnTo>
                  <a:pt x="1902841" y="43561"/>
                </a:lnTo>
                <a:lnTo>
                  <a:pt x="1907285" y="48006"/>
                </a:lnTo>
                <a:lnTo>
                  <a:pt x="1918334" y="48006"/>
                </a:lnTo>
                <a:lnTo>
                  <a:pt x="1922779" y="43561"/>
                </a:lnTo>
                <a:lnTo>
                  <a:pt x="1922779" y="32638"/>
                </a:lnTo>
                <a:lnTo>
                  <a:pt x="1918334" y="28193"/>
                </a:lnTo>
                <a:close/>
              </a:path>
              <a:path w="2096770" h="76200">
                <a:moveTo>
                  <a:pt x="1957958" y="28193"/>
                </a:moveTo>
                <a:lnTo>
                  <a:pt x="1947036" y="28193"/>
                </a:lnTo>
                <a:lnTo>
                  <a:pt x="1942592" y="32638"/>
                </a:lnTo>
                <a:lnTo>
                  <a:pt x="1942592" y="43561"/>
                </a:lnTo>
                <a:lnTo>
                  <a:pt x="1947036" y="48006"/>
                </a:lnTo>
                <a:lnTo>
                  <a:pt x="1957958" y="48006"/>
                </a:lnTo>
                <a:lnTo>
                  <a:pt x="1962403" y="43561"/>
                </a:lnTo>
                <a:lnTo>
                  <a:pt x="1962403" y="32638"/>
                </a:lnTo>
                <a:lnTo>
                  <a:pt x="1957958" y="28193"/>
                </a:lnTo>
                <a:close/>
              </a:path>
              <a:path w="2096770" h="76200">
                <a:moveTo>
                  <a:pt x="1997582" y="28193"/>
                </a:moveTo>
                <a:lnTo>
                  <a:pt x="1986660" y="28193"/>
                </a:lnTo>
                <a:lnTo>
                  <a:pt x="1982216" y="32638"/>
                </a:lnTo>
                <a:lnTo>
                  <a:pt x="1982216" y="43561"/>
                </a:lnTo>
                <a:lnTo>
                  <a:pt x="1986660" y="48006"/>
                </a:lnTo>
                <a:lnTo>
                  <a:pt x="1997582" y="48006"/>
                </a:lnTo>
                <a:lnTo>
                  <a:pt x="2002027" y="43561"/>
                </a:lnTo>
                <a:lnTo>
                  <a:pt x="2002027" y="32638"/>
                </a:lnTo>
                <a:lnTo>
                  <a:pt x="1997582" y="28193"/>
                </a:lnTo>
                <a:close/>
              </a:path>
              <a:path w="2096770" h="76200">
                <a:moveTo>
                  <a:pt x="2021840" y="41814"/>
                </a:moveTo>
                <a:lnTo>
                  <a:pt x="2048641" y="73701"/>
                </a:lnTo>
                <a:lnTo>
                  <a:pt x="2064859" y="75677"/>
                </a:lnTo>
                <a:lnTo>
                  <a:pt x="2077440" y="71081"/>
                </a:lnTo>
                <a:lnTo>
                  <a:pt x="2087497" y="62266"/>
                </a:lnTo>
                <a:lnTo>
                  <a:pt x="2094140" y="49868"/>
                </a:lnTo>
                <a:lnTo>
                  <a:pt x="2094424" y="48006"/>
                </a:lnTo>
                <a:lnTo>
                  <a:pt x="2026284" y="48006"/>
                </a:lnTo>
                <a:lnTo>
                  <a:pt x="2021840" y="43561"/>
                </a:lnTo>
                <a:lnTo>
                  <a:pt x="2021840" y="41814"/>
                </a:lnTo>
                <a:close/>
              </a:path>
              <a:path w="2096770" h="76200">
                <a:moveTo>
                  <a:pt x="2037206" y="28193"/>
                </a:moveTo>
                <a:lnTo>
                  <a:pt x="2026284" y="28193"/>
                </a:lnTo>
                <a:lnTo>
                  <a:pt x="2022831" y="31647"/>
                </a:lnTo>
                <a:lnTo>
                  <a:pt x="2021840" y="41814"/>
                </a:lnTo>
                <a:lnTo>
                  <a:pt x="2021840" y="43561"/>
                </a:lnTo>
                <a:lnTo>
                  <a:pt x="2026284" y="48006"/>
                </a:lnTo>
                <a:lnTo>
                  <a:pt x="2037206" y="48006"/>
                </a:lnTo>
                <a:lnTo>
                  <a:pt x="2041652" y="43561"/>
                </a:lnTo>
                <a:lnTo>
                  <a:pt x="2041652" y="32638"/>
                </a:lnTo>
                <a:lnTo>
                  <a:pt x="2037206" y="28193"/>
                </a:lnTo>
                <a:close/>
              </a:path>
              <a:path w="2096770" h="76200">
                <a:moveTo>
                  <a:pt x="2094664" y="28193"/>
                </a:moveTo>
                <a:lnTo>
                  <a:pt x="2037206" y="28193"/>
                </a:lnTo>
                <a:lnTo>
                  <a:pt x="2041652" y="32638"/>
                </a:lnTo>
                <a:lnTo>
                  <a:pt x="2041652" y="43561"/>
                </a:lnTo>
                <a:lnTo>
                  <a:pt x="2037206" y="48006"/>
                </a:lnTo>
                <a:lnTo>
                  <a:pt x="2094424" y="48006"/>
                </a:lnTo>
                <a:lnTo>
                  <a:pt x="2096478" y="34525"/>
                </a:lnTo>
                <a:lnTo>
                  <a:pt x="2094664" y="28193"/>
                </a:lnTo>
                <a:close/>
              </a:path>
              <a:path w="2096770" h="76200">
                <a:moveTo>
                  <a:pt x="2022831" y="31647"/>
                </a:moveTo>
                <a:lnTo>
                  <a:pt x="2021840" y="32638"/>
                </a:lnTo>
                <a:lnTo>
                  <a:pt x="2021840" y="41814"/>
                </a:lnTo>
                <a:lnTo>
                  <a:pt x="2022831" y="31647"/>
                </a:lnTo>
                <a:close/>
              </a:path>
              <a:path w="2096770" h="76200">
                <a:moveTo>
                  <a:pt x="2058543" y="0"/>
                </a:moveTo>
                <a:lnTo>
                  <a:pt x="2023023" y="29675"/>
                </a:lnTo>
                <a:lnTo>
                  <a:pt x="2022831" y="31647"/>
                </a:lnTo>
                <a:lnTo>
                  <a:pt x="2026284" y="28193"/>
                </a:lnTo>
                <a:lnTo>
                  <a:pt x="2094664" y="28193"/>
                </a:lnTo>
                <a:lnTo>
                  <a:pt x="2092588" y="20947"/>
                </a:lnTo>
                <a:lnTo>
                  <a:pt x="2084291" y="9988"/>
                </a:lnTo>
                <a:lnTo>
                  <a:pt x="2072603" y="2666"/>
                </a:lnTo>
                <a:lnTo>
                  <a:pt x="2058543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559295" y="2262377"/>
            <a:ext cx="2417153" cy="1752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163226" y="3583685"/>
            <a:ext cx="2096770" cy="76200"/>
          </a:xfrm>
          <a:custGeom>
            <a:avLst/>
            <a:gdLst/>
            <a:ahLst/>
            <a:cxnLst/>
            <a:rect l="l" t="t" r="r" b="b"/>
            <a:pathLst>
              <a:path w="2096770" h="76200">
                <a:moveTo>
                  <a:pt x="2092033" y="28193"/>
                </a:moveTo>
                <a:lnTo>
                  <a:pt x="2081111" y="28193"/>
                </a:lnTo>
                <a:lnTo>
                  <a:pt x="2076666" y="32638"/>
                </a:lnTo>
                <a:lnTo>
                  <a:pt x="2076666" y="43561"/>
                </a:lnTo>
                <a:lnTo>
                  <a:pt x="2081111" y="48006"/>
                </a:lnTo>
                <a:lnTo>
                  <a:pt x="2092033" y="48006"/>
                </a:lnTo>
                <a:lnTo>
                  <a:pt x="2096478" y="43561"/>
                </a:lnTo>
                <a:lnTo>
                  <a:pt x="2096478" y="32638"/>
                </a:lnTo>
                <a:lnTo>
                  <a:pt x="2092033" y="28193"/>
                </a:lnTo>
                <a:close/>
              </a:path>
              <a:path w="2096770" h="76200">
                <a:moveTo>
                  <a:pt x="2052409" y="28193"/>
                </a:moveTo>
                <a:lnTo>
                  <a:pt x="2041487" y="28193"/>
                </a:lnTo>
                <a:lnTo>
                  <a:pt x="2037042" y="32638"/>
                </a:lnTo>
                <a:lnTo>
                  <a:pt x="2037042" y="43561"/>
                </a:lnTo>
                <a:lnTo>
                  <a:pt x="2041487" y="48006"/>
                </a:lnTo>
                <a:lnTo>
                  <a:pt x="2052409" y="48006"/>
                </a:lnTo>
                <a:lnTo>
                  <a:pt x="2056854" y="43561"/>
                </a:lnTo>
                <a:lnTo>
                  <a:pt x="2056854" y="32638"/>
                </a:lnTo>
                <a:lnTo>
                  <a:pt x="2052409" y="28193"/>
                </a:lnTo>
                <a:close/>
              </a:path>
              <a:path w="2096770" h="76200">
                <a:moveTo>
                  <a:pt x="2012785" y="28193"/>
                </a:moveTo>
                <a:lnTo>
                  <a:pt x="2001863" y="28193"/>
                </a:lnTo>
                <a:lnTo>
                  <a:pt x="1997418" y="32638"/>
                </a:lnTo>
                <a:lnTo>
                  <a:pt x="1997418" y="43561"/>
                </a:lnTo>
                <a:lnTo>
                  <a:pt x="2001863" y="48006"/>
                </a:lnTo>
                <a:lnTo>
                  <a:pt x="2012785" y="48006"/>
                </a:lnTo>
                <a:lnTo>
                  <a:pt x="2017230" y="43561"/>
                </a:lnTo>
                <a:lnTo>
                  <a:pt x="2017230" y="32638"/>
                </a:lnTo>
                <a:lnTo>
                  <a:pt x="2012785" y="28193"/>
                </a:lnTo>
                <a:close/>
              </a:path>
              <a:path w="2096770" h="76200">
                <a:moveTo>
                  <a:pt x="1973161" y="28193"/>
                </a:moveTo>
                <a:lnTo>
                  <a:pt x="1962112" y="28193"/>
                </a:lnTo>
                <a:lnTo>
                  <a:pt x="1957667" y="32638"/>
                </a:lnTo>
                <a:lnTo>
                  <a:pt x="1957667" y="43561"/>
                </a:lnTo>
                <a:lnTo>
                  <a:pt x="1962112" y="48006"/>
                </a:lnTo>
                <a:lnTo>
                  <a:pt x="1973161" y="48006"/>
                </a:lnTo>
                <a:lnTo>
                  <a:pt x="1977606" y="43561"/>
                </a:lnTo>
                <a:lnTo>
                  <a:pt x="1977606" y="32638"/>
                </a:lnTo>
                <a:lnTo>
                  <a:pt x="1973161" y="28193"/>
                </a:lnTo>
                <a:close/>
              </a:path>
              <a:path w="2096770" h="76200">
                <a:moveTo>
                  <a:pt x="1933537" y="28193"/>
                </a:moveTo>
                <a:lnTo>
                  <a:pt x="1922488" y="28193"/>
                </a:lnTo>
                <a:lnTo>
                  <a:pt x="1918043" y="32638"/>
                </a:lnTo>
                <a:lnTo>
                  <a:pt x="1918043" y="43561"/>
                </a:lnTo>
                <a:lnTo>
                  <a:pt x="1922488" y="48006"/>
                </a:lnTo>
                <a:lnTo>
                  <a:pt x="1933537" y="48006"/>
                </a:lnTo>
                <a:lnTo>
                  <a:pt x="1937855" y="43561"/>
                </a:lnTo>
                <a:lnTo>
                  <a:pt x="1937855" y="32638"/>
                </a:lnTo>
                <a:lnTo>
                  <a:pt x="1933537" y="28193"/>
                </a:lnTo>
                <a:close/>
              </a:path>
              <a:path w="2096770" h="76200">
                <a:moveTo>
                  <a:pt x="1893786" y="28193"/>
                </a:moveTo>
                <a:lnTo>
                  <a:pt x="1882864" y="28193"/>
                </a:lnTo>
                <a:lnTo>
                  <a:pt x="1878419" y="32638"/>
                </a:lnTo>
                <a:lnTo>
                  <a:pt x="1878419" y="43561"/>
                </a:lnTo>
                <a:lnTo>
                  <a:pt x="1882864" y="48006"/>
                </a:lnTo>
                <a:lnTo>
                  <a:pt x="1893786" y="48006"/>
                </a:lnTo>
                <a:lnTo>
                  <a:pt x="1898231" y="43561"/>
                </a:lnTo>
                <a:lnTo>
                  <a:pt x="1898231" y="32638"/>
                </a:lnTo>
                <a:lnTo>
                  <a:pt x="1893786" y="28193"/>
                </a:lnTo>
                <a:close/>
              </a:path>
              <a:path w="2096770" h="76200">
                <a:moveTo>
                  <a:pt x="1854162" y="28193"/>
                </a:moveTo>
                <a:lnTo>
                  <a:pt x="1843240" y="28193"/>
                </a:lnTo>
                <a:lnTo>
                  <a:pt x="1838795" y="32638"/>
                </a:lnTo>
                <a:lnTo>
                  <a:pt x="1838795" y="43561"/>
                </a:lnTo>
                <a:lnTo>
                  <a:pt x="1843240" y="48006"/>
                </a:lnTo>
                <a:lnTo>
                  <a:pt x="1854162" y="48006"/>
                </a:lnTo>
                <a:lnTo>
                  <a:pt x="1858607" y="43561"/>
                </a:lnTo>
                <a:lnTo>
                  <a:pt x="1858607" y="32638"/>
                </a:lnTo>
                <a:lnTo>
                  <a:pt x="1854162" y="28193"/>
                </a:lnTo>
                <a:close/>
              </a:path>
              <a:path w="2096770" h="76200">
                <a:moveTo>
                  <a:pt x="1814538" y="28193"/>
                </a:moveTo>
                <a:lnTo>
                  <a:pt x="1803616" y="28193"/>
                </a:lnTo>
                <a:lnTo>
                  <a:pt x="1799171" y="32638"/>
                </a:lnTo>
                <a:lnTo>
                  <a:pt x="1799171" y="43561"/>
                </a:lnTo>
                <a:lnTo>
                  <a:pt x="1803616" y="48006"/>
                </a:lnTo>
                <a:lnTo>
                  <a:pt x="1814538" y="48006"/>
                </a:lnTo>
                <a:lnTo>
                  <a:pt x="1818983" y="43561"/>
                </a:lnTo>
                <a:lnTo>
                  <a:pt x="1818983" y="32638"/>
                </a:lnTo>
                <a:lnTo>
                  <a:pt x="1814538" y="28193"/>
                </a:lnTo>
                <a:close/>
              </a:path>
              <a:path w="2096770" h="76200">
                <a:moveTo>
                  <a:pt x="1774914" y="28193"/>
                </a:moveTo>
                <a:lnTo>
                  <a:pt x="1763992" y="28193"/>
                </a:lnTo>
                <a:lnTo>
                  <a:pt x="1759547" y="32638"/>
                </a:lnTo>
                <a:lnTo>
                  <a:pt x="1759547" y="43561"/>
                </a:lnTo>
                <a:lnTo>
                  <a:pt x="1763992" y="48006"/>
                </a:lnTo>
                <a:lnTo>
                  <a:pt x="1774914" y="48006"/>
                </a:lnTo>
                <a:lnTo>
                  <a:pt x="1779359" y="43561"/>
                </a:lnTo>
                <a:lnTo>
                  <a:pt x="1779359" y="32638"/>
                </a:lnTo>
                <a:lnTo>
                  <a:pt x="1774914" y="28193"/>
                </a:lnTo>
                <a:close/>
              </a:path>
              <a:path w="2096770" h="76200">
                <a:moveTo>
                  <a:pt x="1735290" y="28193"/>
                </a:moveTo>
                <a:lnTo>
                  <a:pt x="1724241" y="28193"/>
                </a:lnTo>
                <a:lnTo>
                  <a:pt x="1719923" y="32638"/>
                </a:lnTo>
                <a:lnTo>
                  <a:pt x="1719923" y="43561"/>
                </a:lnTo>
                <a:lnTo>
                  <a:pt x="1724241" y="48006"/>
                </a:lnTo>
                <a:lnTo>
                  <a:pt x="1735290" y="48006"/>
                </a:lnTo>
                <a:lnTo>
                  <a:pt x="1739735" y="43561"/>
                </a:lnTo>
                <a:lnTo>
                  <a:pt x="1739735" y="32638"/>
                </a:lnTo>
                <a:lnTo>
                  <a:pt x="1735290" y="28193"/>
                </a:lnTo>
                <a:close/>
              </a:path>
              <a:path w="2096770" h="76200">
                <a:moveTo>
                  <a:pt x="1695666" y="28193"/>
                </a:moveTo>
                <a:lnTo>
                  <a:pt x="1684617" y="28193"/>
                </a:lnTo>
                <a:lnTo>
                  <a:pt x="1680172" y="32638"/>
                </a:lnTo>
                <a:lnTo>
                  <a:pt x="1680172" y="43561"/>
                </a:lnTo>
                <a:lnTo>
                  <a:pt x="1684617" y="48006"/>
                </a:lnTo>
                <a:lnTo>
                  <a:pt x="1695666" y="48006"/>
                </a:lnTo>
                <a:lnTo>
                  <a:pt x="1700111" y="43561"/>
                </a:lnTo>
                <a:lnTo>
                  <a:pt x="1700111" y="32638"/>
                </a:lnTo>
                <a:lnTo>
                  <a:pt x="1695666" y="28193"/>
                </a:lnTo>
                <a:close/>
              </a:path>
              <a:path w="2096770" h="76200">
                <a:moveTo>
                  <a:pt x="1655915" y="28193"/>
                </a:moveTo>
                <a:lnTo>
                  <a:pt x="1644993" y="28193"/>
                </a:lnTo>
                <a:lnTo>
                  <a:pt x="1640548" y="32638"/>
                </a:lnTo>
                <a:lnTo>
                  <a:pt x="1640548" y="43561"/>
                </a:lnTo>
                <a:lnTo>
                  <a:pt x="1644993" y="48006"/>
                </a:lnTo>
                <a:lnTo>
                  <a:pt x="1655915" y="48006"/>
                </a:lnTo>
                <a:lnTo>
                  <a:pt x="1660360" y="43561"/>
                </a:lnTo>
                <a:lnTo>
                  <a:pt x="1660360" y="32638"/>
                </a:lnTo>
                <a:lnTo>
                  <a:pt x="1655915" y="28193"/>
                </a:lnTo>
                <a:close/>
              </a:path>
              <a:path w="2096770" h="76200">
                <a:moveTo>
                  <a:pt x="1616291" y="28193"/>
                </a:moveTo>
                <a:lnTo>
                  <a:pt x="1605369" y="28193"/>
                </a:lnTo>
                <a:lnTo>
                  <a:pt x="1600924" y="32638"/>
                </a:lnTo>
                <a:lnTo>
                  <a:pt x="1600924" y="43561"/>
                </a:lnTo>
                <a:lnTo>
                  <a:pt x="1605369" y="48006"/>
                </a:lnTo>
                <a:lnTo>
                  <a:pt x="1616291" y="48006"/>
                </a:lnTo>
                <a:lnTo>
                  <a:pt x="1620736" y="43561"/>
                </a:lnTo>
                <a:lnTo>
                  <a:pt x="1620736" y="32638"/>
                </a:lnTo>
                <a:lnTo>
                  <a:pt x="1616291" y="28193"/>
                </a:lnTo>
                <a:close/>
              </a:path>
              <a:path w="2096770" h="76200">
                <a:moveTo>
                  <a:pt x="1576667" y="28193"/>
                </a:moveTo>
                <a:lnTo>
                  <a:pt x="1565745" y="28193"/>
                </a:lnTo>
                <a:lnTo>
                  <a:pt x="1561300" y="32638"/>
                </a:lnTo>
                <a:lnTo>
                  <a:pt x="1561300" y="43561"/>
                </a:lnTo>
                <a:lnTo>
                  <a:pt x="1565745" y="48006"/>
                </a:lnTo>
                <a:lnTo>
                  <a:pt x="1576667" y="48006"/>
                </a:lnTo>
                <a:lnTo>
                  <a:pt x="1581112" y="43561"/>
                </a:lnTo>
                <a:lnTo>
                  <a:pt x="1581112" y="32638"/>
                </a:lnTo>
                <a:lnTo>
                  <a:pt x="1576667" y="28193"/>
                </a:lnTo>
                <a:close/>
              </a:path>
              <a:path w="2096770" h="76200">
                <a:moveTo>
                  <a:pt x="1537043" y="28193"/>
                </a:moveTo>
                <a:lnTo>
                  <a:pt x="1526121" y="28193"/>
                </a:lnTo>
                <a:lnTo>
                  <a:pt x="1521676" y="32638"/>
                </a:lnTo>
                <a:lnTo>
                  <a:pt x="1521676" y="43561"/>
                </a:lnTo>
                <a:lnTo>
                  <a:pt x="1526121" y="48006"/>
                </a:lnTo>
                <a:lnTo>
                  <a:pt x="1537043" y="48006"/>
                </a:lnTo>
                <a:lnTo>
                  <a:pt x="1541488" y="43561"/>
                </a:lnTo>
                <a:lnTo>
                  <a:pt x="1541488" y="32638"/>
                </a:lnTo>
                <a:lnTo>
                  <a:pt x="1537043" y="28193"/>
                </a:lnTo>
                <a:close/>
              </a:path>
              <a:path w="2096770" h="76200">
                <a:moveTo>
                  <a:pt x="1497419" y="28193"/>
                </a:moveTo>
                <a:lnTo>
                  <a:pt x="1486497" y="28193"/>
                </a:lnTo>
                <a:lnTo>
                  <a:pt x="1482052" y="32638"/>
                </a:lnTo>
                <a:lnTo>
                  <a:pt x="1482052" y="43561"/>
                </a:lnTo>
                <a:lnTo>
                  <a:pt x="1486497" y="48006"/>
                </a:lnTo>
                <a:lnTo>
                  <a:pt x="1497419" y="48006"/>
                </a:lnTo>
                <a:lnTo>
                  <a:pt x="1501864" y="43561"/>
                </a:lnTo>
                <a:lnTo>
                  <a:pt x="1501864" y="32638"/>
                </a:lnTo>
                <a:lnTo>
                  <a:pt x="1497419" y="28193"/>
                </a:lnTo>
                <a:close/>
              </a:path>
              <a:path w="2096770" h="76200">
                <a:moveTo>
                  <a:pt x="1457795" y="28193"/>
                </a:moveTo>
                <a:lnTo>
                  <a:pt x="1446746" y="28193"/>
                </a:lnTo>
                <a:lnTo>
                  <a:pt x="1442301" y="32638"/>
                </a:lnTo>
                <a:lnTo>
                  <a:pt x="1442301" y="43561"/>
                </a:lnTo>
                <a:lnTo>
                  <a:pt x="1446746" y="48006"/>
                </a:lnTo>
                <a:lnTo>
                  <a:pt x="1457795" y="48006"/>
                </a:lnTo>
                <a:lnTo>
                  <a:pt x="1462240" y="43561"/>
                </a:lnTo>
                <a:lnTo>
                  <a:pt x="1462240" y="32638"/>
                </a:lnTo>
                <a:lnTo>
                  <a:pt x="1457795" y="28193"/>
                </a:lnTo>
                <a:close/>
              </a:path>
              <a:path w="2096770" h="76200">
                <a:moveTo>
                  <a:pt x="1418171" y="28193"/>
                </a:moveTo>
                <a:lnTo>
                  <a:pt x="1407122" y="28193"/>
                </a:lnTo>
                <a:lnTo>
                  <a:pt x="1402677" y="32638"/>
                </a:lnTo>
                <a:lnTo>
                  <a:pt x="1402677" y="43561"/>
                </a:lnTo>
                <a:lnTo>
                  <a:pt x="1407122" y="48006"/>
                </a:lnTo>
                <a:lnTo>
                  <a:pt x="1418171" y="48006"/>
                </a:lnTo>
                <a:lnTo>
                  <a:pt x="1422489" y="43561"/>
                </a:lnTo>
                <a:lnTo>
                  <a:pt x="1422489" y="32638"/>
                </a:lnTo>
                <a:lnTo>
                  <a:pt x="1418171" y="28193"/>
                </a:lnTo>
                <a:close/>
              </a:path>
              <a:path w="2096770" h="76200">
                <a:moveTo>
                  <a:pt x="1378420" y="28193"/>
                </a:moveTo>
                <a:lnTo>
                  <a:pt x="1367498" y="28193"/>
                </a:lnTo>
                <a:lnTo>
                  <a:pt x="1363053" y="32638"/>
                </a:lnTo>
                <a:lnTo>
                  <a:pt x="1363053" y="43561"/>
                </a:lnTo>
                <a:lnTo>
                  <a:pt x="1367498" y="48006"/>
                </a:lnTo>
                <a:lnTo>
                  <a:pt x="1378420" y="48006"/>
                </a:lnTo>
                <a:lnTo>
                  <a:pt x="1382865" y="43561"/>
                </a:lnTo>
                <a:lnTo>
                  <a:pt x="1382865" y="32638"/>
                </a:lnTo>
                <a:lnTo>
                  <a:pt x="1378420" y="28193"/>
                </a:lnTo>
                <a:close/>
              </a:path>
              <a:path w="2096770" h="76200">
                <a:moveTo>
                  <a:pt x="1338796" y="28193"/>
                </a:moveTo>
                <a:lnTo>
                  <a:pt x="1327874" y="28193"/>
                </a:lnTo>
                <a:lnTo>
                  <a:pt x="1323429" y="32638"/>
                </a:lnTo>
                <a:lnTo>
                  <a:pt x="1323429" y="43561"/>
                </a:lnTo>
                <a:lnTo>
                  <a:pt x="1327874" y="48006"/>
                </a:lnTo>
                <a:lnTo>
                  <a:pt x="1338796" y="48006"/>
                </a:lnTo>
                <a:lnTo>
                  <a:pt x="1343241" y="43561"/>
                </a:lnTo>
                <a:lnTo>
                  <a:pt x="1343241" y="32638"/>
                </a:lnTo>
                <a:lnTo>
                  <a:pt x="1338796" y="28193"/>
                </a:lnTo>
                <a:close/>
              </a:path>
              <a:path w="2096770" h="76200">
                <a:moveTo>
                  <a:pt x="1299172" y="28193"/>
                </a:moveTo>
                <a:lnTo>
                  <a:pt x="1288250" y="28193"/>
                </a:lnTo>
                <a:lnTo>
                  <a:pt x="1283805" y="32638"/>
                </a:lnTo>
                <a:lnTo>
                  <a:pt x="1283805" y="43561"/>
                </a:lnTo>
                <a:lnTo>
                  <a:pt x="1288250" y="48006"/>
                </a:lnTo>
                <a:lnTo>
                  <a:pt x="1299172" y="48006"/>
                </a:lnTo>
                <a:lnTo>
                  <a:pt x="1303617" y="43561"/>
                </a:lnTo>
                <a:lnTo>
                  <a:pt x="1303617" y="32638"/>
                </a:lnTo>
                <a:lnTo>
                  <a:pt x="1299172" y="28193"/>
                </a:lnTo>
                <a:close/>
              </a:path>
              <a:path w="2096770" h="76200">
                <a:moveTo>
                  <a:pt x="1259548" y="28193"/>
                </a:moveTo>
                <a:lnTo>
                  <a:pt x="1248626" y="28193"/>
                </a:lnTo>
                <a:lnTo>
                  <a:pt x="1244181" y="32638"/>
                </a:lnTo>
                <a:lnTo>
                  <a:pt x="1244181" y="43561"/>
                </a:lnTo>
                <a:lnTo>
                  <a:pt x="1248626" y="48006"/>
                </a:lnTo>
                <a:lnTo>
                  <a:pt x="1259548" y="48006"/>
                </a:lnTo>
                <a:lnTo>
                  <a:pt x="1263993" y="43561"/>
                </a:lnTo>
                <a:lnTo>
                  <a:pt x="1263993" y="32638"/>
                </a:lnTo>
                <a:lnTo>
                  <a:pt x="1259548" y="28193"/>
                </a:lnTo>
                <a:close/>
              </a:path>
              <a:path w="2096770" h="76200">
                <a:moveTo>
                  <a:pt x="1219924" y="28193"/>
                </a:moveTo>
                <a:lnTo>
                  <a:pt x="1208875" y="28193"/>
                </a:lnTo>
                <a:lnTo>
                  <a:pt x="1204557" y="32638"/>
                </a:lnTo>
                <a:lnTo>
                  <a:pt x="1204557" y="43561"/>
                </a:lnTo>
                <a:lnTo>
                  <a:pt x="1208875" y="48006"/>
                </a:lnTo>
                <a:lnTo>
                  <a:pt x="1219924" y="48006"/>
                </a:lnTo>
                <a:lnTo>
                  <a:pt x="1224369" y="43561"/>
                </a:lnTo>
                <a:lnTo>
                  <a:pt x="1224369" y="32638"/>
                </a:lnTo>
                <a:lnTo>
                  <a:pt x="1219924" y="28193"/>
                </a:lnTo>
                <a:close/>
              </a:path>
              <a:path w="2096770" h="76200">
                <a:moveTo>
                  <a:pt x="1180300" y="28193"/>
                </a:moveTo>
                <a:lnTo>
                  <a:pt x="1169251" y="28193"/>
                </a:lnTo>
                <a:lnTo>
                  <a:pt x="1164806" y="32638"/>
                </a:lnTo>
                <a:lnTo>
                  <a:pt x="1164806" y="43561"/>
                </a:lnTo>
                <a:lnTo>
                  <a:pt x="1169251" y="48006"/>
                </a:lnTo>
                <a:lnTo>
                  <a:pt x="1180300" y="48006"/>
                </a:lnTo>
                <a:lnTo>
                  <a:pt x="1184745" y="43561"/>
                </a:lnTo>
                <a:lnTo>
                  <a:pt x="1184745" y="32638"/>
                </a:lnTo>
                <a:lnTo>
                  <a:pt x="1180300" y="28193"/>
                </a:lnTo>
                <a:close/>
              </a:path>
              <a:path w="2096770" h="76200">
                <a:moveTo>
                  <a:pt x="1140549" y="28193"/>
                </a:moveTo>
                <a:lnTo>
                  <a:pt x="1129627" y="28193"/>
                </a:lnTo>
                <a:lnTo>
                  <a:pt x="1125182" y="32638"/>
                </a:lnTo>
                <a:lnTo>
                  <a:pt x="1125182" y="43561"/>
                </a:lnTo>
                <a:lnTo>
                  <a:pt x="1129627" y="48006"/>
                </a:lnTo>
                <a:lnTo>
                  <a:pt x="1140549" y="48006"/>
                </a:lnTo>
                <a:lnTo>
                  <a:pt x="1144994" y="43561"/>
                </a:lnTo>
                <a:lnTo>
                  <a:pt x="1144994" y="32638"/>
                </a:lnTo>
                <a:lnTo>
                  <a:pt x="1140549" y="28193"/>
                </a:lnTo>
                <a:close/>
              </a:path>
              <a:path w="2096770" h="76200">
                <a:moveTo>
                  <a:pt x="1100925" y="28193"/>
                </a:moveTo>
                <a:lnTo>
                  <a:pt x="1090003" y="28193"/>
                </a:lnTo>
                <a:lnTo>
                  <a:pt x="1085558" y="32638"/>
                </a:lnTo>
                <a:lnTo>
                  <a:pt x="1085558" y="43561"/>
                </a:lnTo>
                <a:lnTo>
                  <a:pt x="1090003" y="48006"/>
                </a:lnTo>
                <a:lnTo>
                  <a:pt x="1100925" y="48006"/>
                </a:lnTo>
                <a:lnTo>
                  <a:pt x="1105370" y="43561"/>
                </a:lnTo>
                <a:lnTo>
                  <a:pt x="1105370" y="32638"/>
                </a:lnTo>
                <a:lnTo>
                  <a:pt x="1100925" y="28193"/>
                </a:lnTo>
                <a:close/>
              </a:path>
              <a:path w="2096770" h="76200">
                <a:moveTo>
                  <a:pt x="1061301" y="28193"/>
                </a:moveTo>
                <a:lnTo>
                  <a:pt x="1050379" y="28193"/>
                </a:lnTo>
                <a:lnTo>
                  <a:pt x="1045934" y="32638"/>
                </a:lnTo>
                <a:lnTo>
                  <a:pt x="1045934" y="43561"/>
                </a:lnTo>
                <a:lnTo>
                  <a:pt x="1050379" y="48006"/>
                </a:lnTo>
                <a:lnTo>
                  <a:pt x="1061301" y="48006"/>
                </a:lnTo>
                <a:lnTo>
                  <a:pt x="1065746" y="43561"/>
                </a:lnTo>
                <a:lnTo>
                  <a:pt x="1065746" y="32638"/>
                </a:lnTo>
                <a:lnTo>
                  <a:pt x="1061301" y="28193"/>
                </a:lnTo>
                <a:close/>
              </a:path>
              <a:path w="2096770" h="76200">
                <a:moveTo>
                  <a:pt x="1021677" y="28193"/>
                </a:moveTo>
                <a:lnTo>
                  <a:pt x="1010755" y="28193"/>
                </a:lnTo>
                <a:lnTo>
                  <a:pt x="1006310" y="32638"/>
                </a:lnTo>
                <a:lnTo>
                  <a:pt x="1006310" y="43561"/>
                </a:lnTo>
                <a:lnTo>
                  <a:pt x="1010755" y="48006"/>
                </a:lnTo>
                <a:lnTo>
                  <a:pt x="1021677" y="48006"/>
                </a:lnTo>
                <a:lnTo>
                  <a:pt x="1026122" y="43561"/>
                </a:lnTo>
                <a:lnTo>
                  <a:pt x="1026122" y="32638"/>
                </a:lnTo>
                <a:lnTo>
                  <a:pt x="1021677" y="28193"/>
                </a:lnTo>
                <a:close/>
              </a:path>
              <a:path w="2096770" h="76200">
                <a:moveTo>
                  <a:pt x="982053" y="28193"/>
                </a:moveTo>
                <a:lnTo>
                  <a:pt x="971004" y="28193"/>
                </a:lnTo>
                <a:lnTo>
                  <a:pt x="966686" y="32638"/>
                </a:lnTo>
                <a:lnTo>
                  <a:pt x="966686" y="43561"/>
                </a:lnTo>
                <a:lnTo>
                  <a:pt x="971004" y="48006"/>
                </a:lnTo>
                <a:lnTo>
                  <a:pt x="982053" y="48006"/>
                </a:lnTo>
                <a:lnTo>
                  <a:pt x="986498" y="43561"/>
                </a:lnTo>
                <a:lnTo>
                  <a:pt x="986498" y="32638"/>
                </a:lnTo>
                <a:lnTo>
                  <a:pt x="982053" y="28193"/>
                </a:lnTo>
                <a:close/>
              </a:path>
              <a:path w="2096770" h="76200">
                <a:moveTo>
                  <a:pt x="942429" y="28193"/>
                </a:moveTo>
                <a:lnTo>
                  <a:pt x="931380" y="28193"/>
                </a:lnTo>
                <a:lnTo>
                  <a:pt x="926935" y="32638"/>
                </a:lnTo>
                <a:lnTo>
                  <a:pt x="926935" y="43561"/>
                </a:lnTo>
                <a:lnTo>
                  <a:pt x="931380" y="48006"/>
                </a:lnTo>
                <a:lnTo>
                  <a:pt x="942429" y="48006"/>
                </a:lnTo>
                <a:lnTo>
                  <a:pt x="946874" y="43561"/>
                </a:lnTo>
                <a:lnTo>
                  <a:pt x="946874" y="32638"/>
                </a:lnTo>
                <a:lnTo>
                  <a:pt x="942429" y="28193"/>
                </a:lnTo>
                <a:close/>
              </a:path>
              <a:path w="2096770" h="76200">
                <a:moveTo>
                  <a:pt x="902678" y="28193"/>
                </a:moveTo>
                <a:lnTo>
                  <a:pt x="891756" y="28193"/>
                </a:lnTo>
                <a:lnTo>
                  <a:pt x="887311" y="32638"/>
                </a:lnTo>
                <a:lnTo>
                  <a:pt x="887311" y="43561"/>
                </a:lnTo>
                <a:lnTo>
                  <a:pt x="891756" y="48006"/>
                </a:lnTo>
                <a:lnTo>
                  <a:pt x="902678" y="48006"/>
                </a:lnTo>
                <a:lnTo>
                  <a:pt x="907123" y="43561"/>
                </a:lnTo>
                <a:lnTo>
                  <a:pt x="907123" y="32638"/>
                </a:lnTo>
                <a:lnTo>
                  <a:pt x="902678" y="28193"/>
                </a:lnTo>
                <a:close/>
              </a:path>
              <a:path w="2096770" h="76200">
                <a:moveTo>
                  <a:pt x="863054" y="28193"/>
                </a:moveTo>
                <a:lnTo>
                  <a:pt x="852132" y="28193"/>
                </a:lnTo>
                <a:lnTo>
                  <a:pt x="847687" y="32638"/>
                </a:lnTo>
                <a:lnTo>
                  <a:pt x="847687" y="43561"/>
                </a:lnTo>
                <a:lnTo>
                  <a:pt x="852132" y="48006"/>
                </a:lnTo>
                <a:lnTo>
                  <a:pt x="863054" y="48006"/>
                </a:lnTo>
                <a:lnTo>
                  <a:pt x="867499" y="43561"/>
                </a:lnTo>
                <a:lnTo>
                  <a:pt x="867499" y="32638"/>
                </a:lnTo>
                <a:lnTo>
                  <a:pt x="863054" y="28193"/>
                </a:lnTo>
                <a:close/>
              </a:path>
              <a:path w="2096770" h="76200">
                <a:moveTo>
                  <a:pt x="823430" y="28193"/>
                </a:moveTo>
                <a:lnTo>
                  <a:pt x="812508" y="28193"/>
                </a:lnTo>
                <a:lnTo>
                  <a:pt x="808063" y="32638"/>
                </a:lnTo>
                <a:lnTo>
                  <a:pt x="808063" y="43561"/>
                </a:lnTo>
                <a:lnTo>
                  <a:pt x="812508" y="48006"/>
                </a:lnTo>
                <a:lnTo>
                  <a:pt x="823430" y="48006"/>
                </a:lnTo>
                <a:lnTo>
                  <a:pt x="827875" y="43561"/>
                </a:lnTo>
                <a:lnTo>
                  <a:pt x="827875" y="32638"/>
                </a:lnTo>
                <a:lnTo>
                  <a:pt x="823430" y="28193"/>
                </a:lnTo>
                <a:close/>
              </a:path>
              <a:path w="2096770" h="76200">
                <a:moveTo>
                  <a:pt x="783806" y="28193"/>
                </a:moveTo>
                <a:lnTo>
                  <a:pt x="772884" y="28193"/>
                </a:lnTo>
                <a:lnTo>
                  <a:pt x="768439" y="32638"/>
                </a:lnTo>
                <a:lnTo>
                  <a:pt x="768439" y="43561"/>
                </a:lnTo>
                <a:lnTo>
                  <a:pt x="772884" y="48006"/>
                </a:lnTo>
                <a:lnTo>
                  <a:pt x="783806" y="48006"/>
                </a:lnTo>
                <a:lnTo>
                  <a:pt x="788251" y="43561"/>
                </a:lnTo>
                <a:lnTo>
                  <a:pt x="788251" y="32638"/>
                </a:lnTo>
                <a:lnTo>
                  <a:pt x="783806" y="28193"/>
                </a:lnTo>
                <a:close/>
              </a:path>
              <a:path w="2096770" h="76200">
                <a:moveTo>
                  <a:pt x="744182" y="28193"/>
                </a:moveTo>
                <a:lnTo>
                  <a:pt x="733260" y="28193"/>
                </a:lnTo>
                <a:lnTo>
                  <a:pt x="728815" y="32638"/>
                </a:lnTo>
                <a:lnTo>
                  <a:pt x="728815" y="43561"/>
                </a:lnTo>
                <a:lnTo>
                  <a:pt x="733260" y="48006"/>
                </a:lnTo>
                <a:lnTo>
                  <a:pt x="744182" y="48006"/>
                </a:lnTo>
                <a:lnTo>
                  <a:pt x="748627" y="43561"/>
                </a:lnTo>
                <a:lnTo>
                  <a:pt x="748627" y="32638"/>
                </a:lnTo>
                <a:lnTo>
                  <a:pt x="744182" y="28193"/>
                </a:lnTo>
                <a:close/>
              </a:path>
              <a:path w="2096770" h="76200">
                <a:moveTo>
                  <a:pt x="704558" y="28193"/>
                </a:moveTo>
                <a:lnTo>
                  <a:pt x="693509" y="28193"/>
                </a:lnTo>
                <a:lnTo>
                  <a:pt x="689064" y="32638"/>
                </a:lnTo>
                <a:lnTo>
                  <a:pt x="689064" y="43561"/>
                </a:lnTo>
                <a:lnTo>
                  <a:pt x="693509" y="48006"/>
                </a:lnTo>
                <a:lnTo>
                  <a:pt x="704558" y="48006"/>
                </a:lnTo>
                <a:lnTo>
                  <a:pt x="709003" y="43561"/>
                </a:lnTo>
                <a:lnTo>
                  <a:pt x="709003" y="32638"/>
                </a:lnTo>
                <a:lnTo>
                  <a:pt x="704558" y="28193"/>
                </a:lnTo>
                <a:close/>
              </a:path>
              <a:path w="2096770" h="76200">
                <a:moveTo>
                  <a:pt x="664934" y="28193"/>
                </a:moveTo>
                <a:lnTo>
                  <a:pt x="653885" y="28193"/>
                </a:lnTo>
                <a:lnTo>
                  <a:pt x="649440" y="32638"/>
                </a:lnTo>
                <a:lnTo>
                  <a:pt x="649440" y="43561"/>
                </a:lnTo>
                <a:lnTo>
                  <a:pt x="653885" y="48006"/>
                </a:lnTo>
                <a:lnTo>
                  <a:pt x="664934" y="48006"/>
                </a:lnTo>
                <a:lnTo>
                  <a:pt x="669252" y="43561"/>
                </a:lnTo>
                <a:lnTo>
                  <a:pt x="669252" y="32638"/>
                </a:lnTo>
                <a:lnTo>
                  <a:pt x="664934" y="28193"/>
                </a:lnTo>
                <a:close/>
              </a:path>
              <a:path w="2096770" h="76200">
                <a:moveTo>
                  <a:pt x="625183" y="28193"/>
                </a:moveTo>
                <a:lnTo>
                  <a:pt x="614261" y="28193"/>
                </a:lnTo>
                <a:lnTo>
                  <a:pt x="609816" y="32638"/>
                </a:lnTo>
                <a:lnTo>
                  <a:pt x="609816" y="43561"/>
                </a:lnTo>
                <a:lnTo>
                  <a:pt x="614261" y="48006"/>
                </a:lnTo>
                <a:lnTo>
                  <a:pt x="625183" y="48006"/>
                </a:lnTo>
                <a:lnTo>
                  <a:pt x="629628" y="43561"/>
                </a:lnTo>
                <a:lnTo>
                  <a:pt x="629628" y="32638"/>
                </a:lnTo>
                <a:lnTo>
                  <a:pt x="625183" y="28193"/>
                </a:lnTo>
                <a:close/>
              </a:path>
              <a:path w="2096770" h="76200">
                <a:moveTo>
                  <a:pt x="585559" y="28193"/>
                </a:moveTo>
                <a:lnTo>
                  <a:pt x="574637" y="28193"/>
                </a:lnTo>
                <a:lnTo>
                  <a:pt x="570192" y="32638"/>
                </a:lnTo>
                <a:lnTo>
                  <a:pt x="570192" y="43561"/>
                </a:lnTo>
                <a:lnTo>
                  <a:pt x="574637" y="48006"/>
                </a:lnTo>
                <a:lnTo>
                  <a:pt x="585559" y="48006"/>
                </a:lnTo>
                <a:lnTo>
                  <a:pt x="590004" y="43561"/>
                </a:lnTo>
                <a:lnTo>
                  <a:pt x="590004" y="32638"/>
                </a:lnTo>
                <a:lnTo>
                  <a:pt x="585559" y="28193"/>
                </a:lnTo>
                <a:close/>
              </a:path>
              <a:path w="2096770" h="76200">
                <a:moveTo>
                  <a:pt x="545935" y="28193"/>
                </a:moveTo>
                <a:lnTo>
                  <a:pt x="535013" y="28193"/>
                </a:lnTo>
                <a:lnTo>
                  <a:pt x="530568" y="32638"/>
                </a:lnTo>
                <a:lnTo>
                  <a:pt x="530568" y="43561"/>
                </a:lnTo>
                <a:lnTo>
                  <a:pt x="535013" y="48006"/>
                </a:lnTo>
                <a:lnTo>
                  <a:pt x="545935" y="48006"/>
                </a:lnTo>
                <a:lnTo>
                  <a:pt x="550380" y="43561"/>
                </a:lnTo>
                <a:lnTo>
                  <a:pt x="550380" y="32638"/>
                </a:lnTo>
                <a:lnTo>
                  <a:pt x="545935" y="28193"/>
                </a:lnTo>
                <a:close/>
              </a:path>
              <a:path w="2096770" h="76200">
                <a:moveTo>
                  <a:pt x="506311" y="28193"/>
                </a:moveTo>
                <a:lnTo>
                  <a:pt x="495389" y="28193"/>
                </a:lnTo>
                <a:lnTo>
                  <a:pt x="490944" y="32638"/>
                </a:lnTo>
                <a:lnTo>
                  <a:pt x="490944" y="43561"/>
                </a:lnTo>
                <a:lnTo>
                  <a:pt x="495389" y="48006"/>
                </a:lnTo>
                <a:lnTo>
                  <a:pt x="506311" y="48006"/>
                </a:lnTo>
                <a:lnTo>
                  <a:pt x="510756" y="43561"/>
                </a:lnTo>
                <a:lnTo>
                  <a:pt x="510756" y="32638"/>
                </a:lnTo>
                <a:lnTo>
                  <a:pt x="506311" y="28193"/>
                </a:lnTo>
                <a:close/>
              </a:path>
              <a:path w="2096770" h="76200">
                <a:moveTo>
                  <a:pt x="466687" y="28193"/>
                </a:moveTo>
                <a:lnTo>
                  <a:pt x="455638" y="28193"/>
                </a:lnTo>
                <a:lnTo>
                  <a:pt x="451320" y="32638"/>
                </a:lnTo>
                <a:lnTo>
                  <a:pt x="451320" y="43561"/>
                </a:lnTo>
                <a:lnTo>
                  <a:pt x="455638" y="48006"/>
                </a:lnTo>
                <a:lnTo>
                  <a:pt x="466687" y="48006"/>
                </a:lnTo>
                <a:lnTo>
                  <a:pt x="471132" y="43561"/>
                </a:lnTo>
                <a:lnTo>
                  <a:pt x="471132" y="32638"/>
                </a:lnTo>
                <a:lnTo>
                  <a:pt x="466687" y="28193"/>
                </a:lnTo>
                <a:close/>
              </a:path>
              <a:path w="2096770" h="76200">
                <a:moveTo>
                  <a:pt x="427063" y="28193"/>
                </a:moveTo>
                <a:lnTo>
                  <a:pt x="416014" y="28193"/>
                </a:lnTo>
                <a:lnTo>
                  <a:pt x="411569" y="32638"/>
                </a:lnTo>
                <a:lnTo>
                  <a:pt x="411569" y="43561"/>
                </a:lnTo>
                <a:lnTo>
                  <a:pt x="416014" y="48006"/>
                </a:lnTo>
                <a:lnTo>
                  <a:pt x="427063" y="48006"/>
                </a:lnTo>
                <a:lnTo>
                  <a:pt x="431508" y="43561"/>
                </a:lnTo>
                <a:lnTo>
                  <a:pt x="431508" y="32638"/>
                </a:lnTo>
                <a:lnTo>
                  <a:pt x="427063" y="28193"/>
                </a:lnTo>
                <a:close/>
              </a:path>
              <a:path w="2096770" h="76200">
                <a:moveTo>
                  <a:pt x="387312" y="28193"/>
                </a:moveTo>
                <a:lnTo>
                  <a:pt x="376390" y="28193"/>
                </a:lnTo>
                <a:lnTo>
                  <a:pt x="371945" y="32638"/>
                </a:lnTo>
                <a:lnTo>
                  <a:pt x="371945" y="43561"/>
                </a:lnTo>
                <a:lnTo>
                  <a:pt x="376390" y="48006"/>
                </a:lnTo>
                <a:lnTo>
                  <a:pt x="387312" y="48006"/>
                </a:lnTo>
                <a:lnTo>
                  <a:pt x="391757" y="43561"/>
                </a:lnTo>
                <a:lnTo>
                  <a:pt x="391757" y="32638"/>
                </a:lnTo>
                <a:lnTo>
                  <a:pt x="387312" y="28193"/>
                </a:lnTo>
                <a:close/>
              </a:path>
              <a:path w="2096770" h="76200">
                <a:moveTo>
                  <a:pt x="347688" y="28193"/>
                </a:moveTo>
                <a:lnTo>
                  <a:pt x="336766" y="28193"/>
                </a:lnTo>
                <a:lnTo>
                  <a:pt x="332321" y="32638"/>
                </a:lnTo>
                <a:lnTo>
                  <a:pt x="332321" y="43561"/>
                </a:lnTo>
                <a:lnTo>
                  <a:pt x="336766" y="48006"/>
                </a:lnTo>
                <a:lnTo>
                  <a:pt x="347688" y="48006"/>
                </a:lnTo>
                <a:lnTo>
                  <a:pt x="352133" y="43561"/>
                </a:lnTo>
                <a:lnTo>
                  <a:pt x="352133" y="32638"/>
                </a:lnTo>
                <a:lnTo>
                  <a:pt x="347688" y="28193"/>
                </a:lnTo>
                <a:close/>
              </a:path>
              <a:path w="2096770" h="76200">
                <a:moveTo>
                  <a:pt x="308064" y="28193"/>
                </a:moveTo>
                <a:lnTo>
                  <a:pt x="297142" y="28193"/>
                </a:lnTo>
                <a:lnTo>
                  <a:pt x="292697" y="32638"/>
                </a:lnTo>
                <a:lnTo>
                  <a:pt x="292697" y="43561"/>
                </a:lnTo>
                <a:lnTo>
                  <a:pt x="297142" y="48006"/>
                </a:lnTo>
                <a:lnTo>
                  <a:pt x="308064" y="48006"/>
                </a:lnTo>
                <a:lnTo>
                  <a:pt x="312509" y="43561"/>
                </a:lnTo>
                <a:lnTo>
                  <a:pt x="312509" y="32638"/>
                </a:lnTo>
                <a:lnTo>
                  <a:pt x="308064" y="28193"/>
                </a:lnTo>
                <a:close/>
              </a:path>
              <a:path w="2096770" h="76200">
                <a:moveTo>
                  <a:pt x="268440" y="28193"/>
                </a:moveTo>
                <a:lnTo>
                  <a:pt x="257518" y="28193"/>
                </a:lnTo>
                <a:lnTo>
                  <a:pt x="253073" y="32638"/>
                </a:lnTo>
                <a:lnTo>
                  <a:pt x="253073" y="43561"/>
                </a:lnTo>
                <a:lnTo>
                  <a:pt x="257518" y="48006"/>
                </a:lnTo>
                <a:lnTo>
                  <a:pt x="268440" y="48006"/>
                </a:lnTo>
                <a:lnTo>
                  <a:pt x="272885" y="43561"/>
                </a:lnTo>
                <a:lnTo>
                  <a:pt x="272885" y="32638"/>
                </a:lnTo>
                <a:lnTo>
                  <a:pt x="268440" y="28193"/>
                </a:lnTo>
                <a:close/>
              </a:path>
              <a:path w="2096770" h="76200">
                <a:moveTo>
                  <a:pt x="228816" y="28193"/>
                </a:moveTo>
                <a:lnTo>
                  <a:pt x="217894" y="28193"/>
                </a:lnTo>
                <a:lnTo>
                  <a:pt x="213449" y="32638"/>
                </a:lnTo>
                <a:lnTo>
                  <a:pt x="213449" y="43561"/>
                </a:lnTo>
                <a:lnTo>
                  <a:pt x="217894" y="48006"/>
                </a:lnTo>
                <a:lnTo>
                  <a:pt x="228816" y="48006"/>
                </a:lnTo>
                <a:lnTo>
                  <a:pt x="233261" y="43561"/>
                </a:lnTo>
                <a:lnTo>
                  <a:pt x="233261" y="32638"/>
                </a:lnTo>
                <a:lnTo>
                  <a:pt x="228816" y="28193"/>
                </a:lnTo>
                <a:close/>
              </a:path>
              <a:path w="2096770" h="76200">
                <a:moveTo>
                  <a:pt x="189192" y="28193"/>
                </a:moveTo>
                <a:lnTo>
                  <a:pt x="178143" y="28193"/>
                </a:lnTo>
                <a:lnTo>
                  <a:pt x="173698" y="32638"/>
                </a:lnTo>
                <a:lnTo>
                  <a:pt x="173698" y="43561"/>
                </a:lnTo>
                <a:lnTo>
                  <a:pt x="178143" y="48006"/>
                </a:lnTo>
                <a:lnTo>
                  <a:pt x="189192" y="48006"/>
                </a:lnTo>
                <a:lnTo>
                  <a:pt x="193637" y="43561"/>
                </a:lnTo>
                <a:lnTo>
                  <a:pt x="193637" y="32638"/>
                </a:lnTo>
                <a:lnTo>
                  <a:pt x="189192" y="28193"/>
                </a:lnTo>
                <a:close/>
              </a:path>
              <a:path w="2096770" h="76200">
                <a:moveTo>
                  <a:pt x="149568" y="28193"/>
                </a:moveTo>
                <a:lnTo>
                  <a:pt x="138519" y="28193"/>
                </a:lnTo>
                <a:lnTo>
                  <a:pt x="134074" y="32638"/>
                </a:lnTo>
                <a:lnTo>
                  <a:pt x="134074" y="43561"/>
                </a:lnTo>
                <a:lnTo>
                  <a:pt x="138519" y="48006"/>
                </a:lnTo>
                <a:lnTo>
                  <a:pt x="149568" y="48006"/>
                </a:lnTo>
                <a:lnTo>
                  <a:pt x="153886" y="43561"/>
                </a:lnTo>
                <a:lnTo>
                  <a:pt x="153886" y="32638"/>
                </a:lnTo>
                <a:lnTo>
                  <a:pt x="149568" y="28193"/>
                </a:lnTo>
                <a:close/>
              </a:path>
              <a:path w="2096770" h="76200">
                <a:moveTo>
                  <a:pt x="109817" y="28193"/>
                </a:moveTo>
                <a:lnTo>
                  <a:pt x="98895" y="28193"/>
                </a:lnTo>
                <a:lnTo>
                  <a:pt x="94450" y="32638"/>
                </a:lnTo>
                <a:lnTo>
                  <a:pt x="94450" y="43561"/>
                </a:lnTo>
                <a:lnTo>
                  <a:pt x="98895" y="48006"/>
                </a:lnTo>
                <a:lnTo>
                  <a:pt x="109817" y="48006"/>
                </a:lnTo>
                <a:lnTo>
                  <a:pt x="114262" y="43561"/>
                </a:lnTo>
                <a:lnTo>
                  <a:pt x="114262" y="32638"/>
                </a:lnTo>
                <a:lnTo>
                  <a:pt x="109817" y="28193"/>
                </a:lnTo>
                <a:close/>
              </a:path>
              <a:path w="2096770" h="76200">
                <a:moveTo>
                  <a:pt x="37935" y="0"/>
                </a:moveTo>
                <a:lnTo>
                  <a:pt x="23875" y="2666"/>
                </a:lnTo>
                <a:lnTo>
                  <a:pt x="12187" y="9988"/>
                </a:lnTo>
                <a:lnTo>
                  <a:pt x="3889" y="20947"/>
                </a:lnTo>
                <a:lnTo>
                  <a:pt x="0" y="34525"/>
                </a:lnTo>
                <a:lnTo>
                  <a:pt x="2338" y="49868"/>
                </a:lnTo>
                <a:lnTo>
                  <a:pt x="8980" y="62266"/>
                </a:lnTo>
                <a:lnTo>
                  <a:pt x="19037" y="71081"/>
                </a:lnTo>
                <a:lnTo>
                  <a:pt x="31618" y="75677"/>
                </a:lnTo>
                <a:lnTo>
                  <a:pt x="47837" y="73701"/>
                </a:lnTo>
                <a:lnTo>
                  <a:pt x="60756" y="67637"/>
                </a:lnTo>
                <a:lnTo>
                  <a:pt x="69975" y="58299"/>
                </a:lnTo>
                <a:lnTo>
                  <a:pt x="74440" y="48006"/>
                </a:lnTo>
                <a:lnTo>
                  <a:pt x="59271" y="48006"/>
                </a:lnTo>
                <a:lnTo>
                  <a:pt x="54826" y="43561"/>
                </a:lnTo>
                <a:lnTo>
                  <a:pt x="54826" y="32638"/>
                </a:lnTo>
                <a:lnTo>
                  <a:pt x="59271" y="28193"/>
                </a:lnTo>
                <a:lnTo>
                  <a:pt x="72832" y="28193"/>
                </a:lnTo>
                <a:lnTo>
                  <a:pt x="67863" y="16375"/>
                </a:lnTo>
                <a:lnTo>
                  <a:pt x="59083" y="6847"/>
                </a:lnTo>
                <a:lnTo>
                  <a:pt x="47877" y="1341"/>
                </a:lnTo>
                <a:lnTo>
                  <a:pt x="37935" y="0"/>
                </a:lnTo>
                <a:close/>
              </a:path>
              <a:path w="2096770" h="76200">
                <a:moveTo>
                  <a:pt x="70193" y="28193"/>
                </a:moveTo>
                <a:lnTo>
                  <a:pt x="59271" y="28193"/>
                </a:lnTo>
                <a:lnTo>
                  <a:pt x="54826" y="32638"/>
                </a:lnTo>
                <a:lnTo>
                  <a:pt x="54826" y="43561"/>
                </a:lnTo>
                <a:lnTo>
                  <a:pt x="59271" y="48006"/>
                </a:lnTo>
                <a:lnTo>
                  <a:pt x="70193" y="48006"/>
                </a:lnTo>
                <a:lnTo>
                  <a:pt x="74638" y="43561"/>
                </a:lnTo>
                <a:lnTo>
                  <a:pt x="74638" y="41814"/>
                </a:lnTo>
                <a:lnTo>
                  <a:pt x="73647" y="31647"/>
                </a:lnTo>
                <a:lnTo>
                  <a:pt x="70193" y="28193"/>
                </a:lnTo>
                <a:close/>
              </a:path>
              <a:path w="2096770" h="76200">
                <a:moveTo>
                  <a:pt x="74638" y="41814"/>
                </a:moveTo>
                <a:lnTo>
                  <a:pt x="74638" y="43561"/>
                </a:lnTo>
                <a:lnTo>
                  <a:pt x="70193" y="48006"/>
                </a:lnTo>
                <a:lnTo>
                  <a:pt x="74440" y="48006"/>
                </a:lnTo>
                <a:lnTo>
                  <a:pt x="75095" y="46497"/>
                </a:lnTo>
                <a:lnTo>
                  <a:pt x="74638" y="41814"/>
                </a:lnTo>
                <a:close/>
              </a:path>
              <a:path w="2096770" h="76200">
                <a:moveTo>
                  <a:pt x="73647" y="31647"/>
                </a:moveTo>
                <a:lnTo>
                  <a:pt x="74638" y="41814"/>
                </a:lnTo>
                <a:lnTo>
                  <a:pt x="74638" y="32638"/>
                </a:lnTo>
                <a:lnTo>
                  <a:pt x="73647" y="31647"/>
                </a:lnTo>
                <a:close/>
              </a:path>
              <a:path w="2096770" h="76200">
                <a:moveTo>
                  <a:pt x="72832" y="28193"/>
                </a:moveTo>
                <a:lnTo>
                  <a:pt x="70193" y="28193"/>
                </a:lnTo>
                <a:lnTo>
                  <a:pt x="73647" y="31647"/>
                </a:lnTo>
                <a:lnTo>
                  <a:pt x="73455" y="29675"/>
                </a:lnTo>
                <a:lnTo>
                  <a:pt x="72832" y="28193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448214" y="1753361"/>
            <a:ext cx="2420074" cy="1681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198109" y="2863469"/>
            <a:ext cx="717550" cy="2136140"/>
          </a:xfrm>
          <a:custGeom>
            <a:avLst/>
            <a:gdLst/>
            <a:ahLst/>
            <a:cxnLst/>
            <a:rect l="l" t="t" r="r" b="b"/>
            <a:pathLst>
              <a:path w="717550" h="2136140">
                <a:moveTo>
                  <a:pt x="717041" y="0"/>
                </a:moveTo>
                <a:lnTo>
                  <a:pt x="7365" y="695832"/>
                </a:lnTo>
                <a:lnTo>
                  <a:pt x="0" y="1426209"/>
                </a:lnTo>
                <a:lnTo>
                  <a:pt x="695832" y="2136012"/>
                </a:lnTo>
                <a:lnTo>
                  <a:pt x="717041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428232" y="3128264"/>
            <a:ext cx="716280" cy="2136140"/>
          </a:xfrm>
          <a:custGeom>
            <a:avLst/>
            <a:gdLst/>
            <a:ahLst/>
            <a:cxnLst/>
            <a:rect l="l" t="t" r="r" b="b"/>
            <a:pathLst>
              <a:path w="716279" h="2136140">
                <a:moveTo>
                  <a:pt x="0" y="0"/>
                </a:moveTo>
                <a:lnTo>
                  <a:pt x="20065" y="2135886"/>
                </a:lnTo>
                <a:lnTo>
                  <a:pt x="716279" y="1426464"/>
                </a:lnTo>
                <a:lnTo>
                  <a:pt x="709421" y="696087"/>
                </a:lnTo>
                <a:lnTo>
                  <a:pt x="0" y="0"/>
                </a:lnTo>
                <a:close/>
              </a:path>
            </a:pathLst>
          </a:custGeom>
          <a:solidFill>
            <a:srgbClr val="2583C5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293867" y="3592052"/>
            <a:ext cx="482600" cy="939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600"/>
              </a:lnSpc>
            </a:pPr>
            <a:r>
              <a:rPr sz="3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国 外</a:t>
            </a:r>
            <a:endParaRPr sz="3600"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435852" y="3808850"/>
            <a:ext cx="483234" cy="940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600"/>
              </a:lnSpc>
            </a:pPr>
            <a:r>
              <a:rPr sz="3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国 内</a:t>
            </a:r>
            <a:endParaRPr sz="3600"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417319" y="3956303"/>
            <a:ext cx="1882139" cy="337185"/>
          </a:xfrm>
          <a:custGeom>
            <a:avLst/>
            <a:gdLst/>
            <a:ahLst/>
            <a:cxnLst/>
            <a:rect l="l" t="t" r="r" b="b"/>
            <a:pathLst>
              <a:path w="1882139" h="337185">
                <a:moveTo>
                  <a:pt x="0" y="336804"/>
                </a:moveTo>
                <a:lnTo>
                  <a:pt x="1882139" y="336804"/>
                </a:lnTo>
                <a:lnTo>
                  <a:pt x="1882139" y="0"/>
                </a:lnTo>
                <a:lnTo>
                  <a:pt x="0" y="0"/>
                </a:lnTo>
                <a:lnTo>
                  <a:pt x="0" y="336804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158654" y="4089653"/>
            <a:ext cx="2096770" cy="76200"/>
          </a:xfrm>
          <a:custGeom>
            <a:avLst/>
            <a:gdLst/>
            <a:ahLst/>
            <a:cxnLst/>
            <a:rect l="l" t="t" r="r" b="b"/>
            <a:pathLst>
              <a:path w="2096770" h="76200">
                <a:moveTo>
                  <a:pt x="2092033" y="28194"/>
                </a:moveTo>
                <a:lnTo>
                  <a:pt x="2081111" y="28194"/>
                </a:lnTo>
                <a:lnTo>
                  <a:pt x="2076666" y="32639"/>
                </a:lnTo>
                <a:lnTo>
                  <a:pt x="2076666" y="43561"/>
                </a:lnTo>
                <a:lnTo>
                  <a:pt x="2081111" y="48006"/>
                </a:lnTo>
                <a:lnTo>
                  <a:pt x="2092033" y="48006"/>
                </a:lnTo>
                <a:lnTo>
                  <a:pt x="2096478" y="43561"/>
                </a:lnTo>
                <a:lnTo>
                  <a:pt x="2096478" y="32639"/>
                </a:lnTo>
                <a:lnTo>
                  <a:pt x="2092033" y="28194"/>
                </a:lnTo>
                <a:close/>
              </a:path>
              <a:path w="2096770" h="76200">
                <a:moveTo>
                  <a:pt x="2052409" y="28194"/>
                </a:moveTo>
                <a:lnTo>
                  <a:pt x="2041487" y="28194"/>
                </a:lnTo>
                <a:lnTo>
                  <a:pt x="2037042" y="32639"/>
                </a:lnTo>
                <a:lnTo>
                  <a:pt x="2037042" y="43561"/>
                </a:lnTo>
                <a:lnTo>
                  <a:pt x="2041487" y="48006"/>
                </a:lnTo>
                <a:lnTo>
                  <a:pt x="2052409" y="48006"/>
                </a:lnTo>
                <a:lnTo>
                  <a:pt x="2056854" y="43561"/>
                </a:lnTo>
                <a:lnTo>
                  <a:pt x="2056854" y="32639"/>
                </a:lnTo>
                <a:lnTo>
                  <a:pt x="2052409" y="28194"/>
                </a:lnTo>
                <a:close/>
              </a:path>
              <a:path w="2096770" h="76200">
                <a:moveTo>
                  <a:pt x="2012785" y="28194"/>
                </a:moveTo>
                <a:lnTo>
                  <a:pt x="2001863" y="28194"/>
                </a:lnTo>
                <a:lnTo>
                  <a:pt x="1997418" y="32639"/>
                </a:lnTo>
                <a:lnTo>
                  <a:pt x="1997418" y="43561"/>
                </a:lnTo>
                <a:lnTo>
                  <a:pt x="2001863" y="48006"/>
                </a:lnTo>
                <a:lnTo>
                  <a:pt x="2012785" y="48006"/>
                </a:lnTo>
                <a:lnTo>
                  <a:pt x="2017230" y="43561"/>
                </a:lnTo>
                <a:lnTo>
                  <a:pt x="2017230" y="32639"/>
                </a:lnTo>
                <a:lnTo>
                  <a:pt x="2012785" y="28194"/>
                </a:lnTo>
                <a:close/>
              </a:path>
              <a:path w="2096770" h="76200">
                <a:moveTo>
                  <a:pt x="1973161" y="28194"/>
                </a:moveTo>
                <a:lnTo>
                  <a:pt x="1962112" y="28194"/>
                </a:lnTo>
                <a:lnTo>
                  <a:pt x="1957667" y="32639"/>
                </a:lnTo>
                <a:lnTo>
                  <a:pt x="1957667" y="43561"/>
                </a:lnTo>
                <a:lnTo>
                  <a:pt x="1962112" y="48006"/>
                </a:lnTo>
                <a:lnTo>
                  <a:pt x="1973161" y="48006"/>
                </a:lnTo>
                <a:lnTo>
                  <a:pt x="1977606" y="43561"/>
                </a:lnTo>
                <a:lnTo>
                  <a:pt x="1977606" y="32639"/>
                </a:lnTo>
                <a:lnTo>
                  <a:pt x="1973161" y="28194"/>
                </a:lnTo>
                <a:close/>
              </a:path>
              <a:path w="2096770" h="76200">
                <a:moveTo>
                  <a:pt x="1933537" y="28194"/>
                </a:moveTo>
                <a:lnTo>
                  <a:pt x="1922488" y="28194"/>
                </a:lnTo>
                <a:lnTo>
                  <a:pt x="1918043" y="32639"/>
                </a:lnTo>
                <a:lnTo>
                  <a:pt x="1918043" y="43561"/>
                </a:lnTo>
                <a:lnTo>
                  <a:pt x="1922488" y="48006"/>
                </a:lnTo>
                <a:lnTo>
                  <a:pt x="1933537" y="48006"/>
                </a:lnTo>
                <a:lnTo>
                  <a:pt x="1937855" y="43561"/>
                </a:lnTo>
                <a:lnTo>
                  <a:pt x="1937855" y="32639"/>
                </a:lnTo>
                <a:lnTo>
                  <a:pt x="1933537" y="28194"/>
                </a:lnTo>
                <a:close/>
              </a:path>
              <a:path w="2096770" h="76200">
                <a:moveTo>
                  <a:pt x="1893786" y="28194"/>
                </a:moveTo>
                <a:lnTo>
                  <a:pt x="1882864" y="28194"/>
                </a:lnTo>
                <a:lnTo>
                  <a:pt x="1878419" y="32639"/>
                </a:lnTo>
                <a:lnTo>
                  <a:pt x="1878419" y="43561"/>
                </a:lnTo>
                <a:lnTo>
                  <a:pt x="1882864" y="48006"/>
                </a:lnTo>
                <a:lnTo>
                  <a:pt x="1893786" y="48006"/>
                </a:lnTo>
                <a:lnTo>
                  <a:pt x="1898231" y="43561"/>
                </a:lnTo>
                <a:lnTo>
                  <a:pt x="1898231" y="32639"/>
                </a:lnTo>
                <a:lnTo>
                  <a:pt x="1893786" y="28194"/>
                </a:lnTo>
                <a:close/>
              </a:path>
              <a:path w="2096770" h="76200">
                <a:moveTo>
                  <a:pt x="1854162" y="28194"/>
                </a:moveTo>
                <a:lnTo>
                  <a:pt x="1843240" y="28194"/>
                </a:lnTo>
                <a:lnTo>
                  <a:pt x="1838795" y="32639"/>
                </a:lnTo>
                <a:lnTo>
                  <a:pt x="1838795" y="43561"/>
                </a:lnTo>
                <a:lnTo>
                  <a:pt x="1843240" y="48006"/>
                </a:lnTo>
                <a:lnTo>
                  <a:pt x="1854162" y="48006"/>
                </a:lnTo>
                <a:lnTo>
                  <a:pt x="1858607" y="43561"/>
                </a:lnTo>
                <a:lnTo>
                  <a:pt x="1858607" y="32639"/>
                </a:lnTo>
                <a:lnTo>
                  <a:pt x="1854162" y="28194"/>
                </a:lnTo>
                <a:close/>
              </a:path>
              <a:path w="2096770" h="76200">
                <a:moveTo>
                  <a:pt x="1814538" y="28194"/>
                </a:moveTo>
                <a:lnTo>
                  <a:pt x="1803616" y="28194"/>
                </a:lnTo>
                <a:lnTo>
                  <a:pt x="1799171" y="32639"/>
                </a:lnTo>
                <a:lnTo>
                  <a:pt x="1799171" y="43561"/>
                </a:lnTo>
                <a:lnTo>
                  <a:pt x="1803616" y="48006"/>
                </a:lnTo>
                <a:lnTo>
                  <a:pt x="1814538" y="48006"/>
                </a:lnTo>
                <a:lnTo>
                  <a:pt x="1818983" y="43561"/>
                </a:lnTo>
                <a:lnTo>
                  <a:pt x="1818983" y="32639"/>
                </a:lnTo>
                <a:lnTo>
                  <a:pt x="1814538" y="28194"/>
                </a:lnTo>
                <a:close/>
              </a:path>
              <a:path w="2096770" h="76200">
                <a:moveTo>
                  <a:pt x="1774914" y="28194"/>
                </a:moveTo>
                <a:lnTo>
                  <a:pt x="1763992" y="28194"/>
                </a:lnTo>
                <a:lnTo>
                  <a:pt x="1759547" y="32639"/>
                </a:lnTo>
                <a:lnTo>
                  <a:pt x="1759547" y="43561"/>
                </a:lnTo>
                <a:lnTo>
                  <a:pt x="1763992" y="48006"/>
                </a:lnTo>
                <a:lnTo>
                  <a:pt x="1774914" y="48006"/>
                </a:lnTo>
                <a:lnTo>
                  <a:pt x="1779359" y="43561"/>
                </a:lnTo>
                <a:lnTo>
                  <a:pt x="1779359" y="32639"/>
                </a:lnTo>
                <a:lnTo>
                  <a:pt x="1774914" y="28194"/>
                </a:lnTo>
                <a:close/>
              </a:path>
              <a:path w="2096770" h="76200">
                <a:moveTo>
                  <a:pt x="1735290" y="28194"/>
                </a:moveTo>
                <a:lnTo>
                  <a:pt x="1724241" y="28194"/>
                </a:lnTo>
                <a:lnTo>
                  <a:pt x="1719923" y="32639"/>
                </a:lnTo>
                <a:lnTo>
                  <a:pt x="1719923" y="43561"/>
                </a:lnTo>
                <a:lnTo>
                  <a:pt x="1724241" y="48006"/>
                </a:lnTo>
                <a:lnTo>
                  <a:pt x="1735290" y="48006"/>
                </a:lnTo>
                <a:lnTo>
                  <a:pt x="1739735" y="43561"/>
                </a:lnTo>
                <a:lnTo>
                  <a:pt x="1739735" y="32639"/>
                </a:lnTo>
                <a:lnTo>
                  <a:pt x="1735290" y="28194"/>
                </a:lnTo>
                <a:close/>
              </a:path>
              <a:path w="2096770" h="76200">
                <a:moveTo>
                  <a:pt x="1695666" y="28194"/>
                </a:moveTo>
                <a:lnTo>
                  <a:pt x="1684617" y="28194"/>
                </a:lnTo>
                <a:lnTo>
                  <a:pt x="1680172" y="32639"/>
                </a:lnTo>
                <a:lnTo>
                  <a:pt x="1680172" y="43561"/>
                </a:lnTo>
                <a:lnTo>
                  <a:pt x="1684617" y="48006"/>
                </a:lnTo>
                <a:lnTo>
                  <a:pt x="1695666" y="48006"/>
                </a:lnTo>
                <a:lnTo>
                  <a:pt x="1700111" y="43561"/>
                </a:lnTo>
                <a:lnTo>
                  <a:pt x="1700111" y="32639"/>
                </a:lnTo>
                <a:lnTo>
                  <a:pt x="1695666" y="28194"/>
                </a:lnTo>
                <a:close/>
              </a:path>
              <a:path w="2096770" h="76200">
                <a:moveTo>
                  <a:pt x="1655915" y="28194"/>
                </a:moveTo>
                <a:lnTo>
                  <a:pt x="1644993" y="28194"/>
                </a:lnTo>
                <a:lnTo>
                  <a:pt x="1640548" y="32639"/>
                </a:lnTo>
                <a:lnTo>
                  <a:pt x="1640548" y="43561"/>
                </a:lnTo>
                <a:lnTo>
                  <a:pt x="1644993" y="48006"/>
                </a:lnTo>
                <a:lnTo>
                  <a:pt x="1655915" y="48006"/>
                </a:lnTo>
                <a:lnTo>
                  <a:pt x="1660360" y="43561"/>
                </a:lnTo>
                <a:lnTo>
                  <a:pt x="1660360" y="32639"/>
                </a:lnTo>
                <a:lnTo>
                  <a:pt x="1655915" y="28194"/>
                </a:lnTo>
                <a:close/>
              </a:path>
              <a:path w="2096770" h="76200">
                <a:moveTo>
                  <a:pt x="1616291" y="28194"/>
                </a:moveTo>
                <a:lnTo>
                  <a:pt x="1605369" y="28194"/>
                </a:lnTo>
                <a:lnTo>
                  <a:pt x="1600924" y="32639"/>
                </a:lnTo>
                <a:lnTo>
                  <a:pt x="1600924" y="43561"/>
                </a:lnTo>
                <a:lnTo>
                  <a:pt x="1605369" y="48006"/>
                </a:lnTo>
                <a:lnTo>
                  <a:pt x="1616291" y="48006"/>
                </a:lnTo>
                <a:lnTo>
                  <a:pt x="1620736" y="43561"/>
                </a:lnTo>
                <a:lnTo>
                  <a:pt x="1620736" y="32639"/>
                </a:lnTo>
                <a:lnTo>
                  <a:pt x="1616291" y="28194"/>
                </a:lnTo>
                <a:close/>
              </a:path>
              <a:path w="2096770" h="76200">
                <a:moveTo>
                  <a:pt x="1576667" y="28194"/>
                </a:moveTo>
                <a:lnTo>
                  <a:pt x="1565745" y="28194"/>
                </a:lnTo>
                <a:lnTo>
                  <a:pt x="1561300" y="32639"/>
                </a:lnTo>
                <a:lnTo>
                  <a:pt x="1561300" y="43561"/>
                </a:lnTo>
                <a:lnTo>
                  <a:pt x="1565745" y="48006"/>
                </a:lnTo>
                <a:lnTo>
                  <a:pt x="1576667" y="48006"/>
                </a:lnTo>
                <a:lnTo>
                  <a:pt x="1581112" y="43561"/>
                </a:lnTo>
                <a:lnTo>
                  <a:pt x="1581112" y="32639"/>
                </a:lnTo>
                <a:lnTo>
                  <a:pt x="1576667" y="28194"/>
                </a:lnTo>
                <a:close/>
              </a:path>
              <a:path w="2096770" h="76200">
                <a:moveTo>
                  <a:pt x="1537043" y="28194"/>
                </a:moveTo>
                <a:lnTo>
                  <a:pt x="1526121" y="28194"/>
                </a:lnTo>
                <a:lnTo>
                  <a:pt x="1521676" y="32639"/>
                </a:lnTo>
                <a:lnTo>
                  <a:pt x="1521676" y="43561"/>
                </a:lnTo>
                <a:lnTo>
                  <a:pt x="1526121" y="48006"/>
                </a:lnTo>
                <a:lnTo>
                  <a:pt x="1537043" y="48006"/>
                </a:lnTo>
                <a:lnTo>
                  <a:pt x="1541488" y="43561"/>
                </a:lnTo>
                <a:lnTo>
                  <a:pt x="1541488" y="32639"/>
                </a:lnTo>
                <a:lnTo>
                  <a:pt x="1537043" y="28194"/>
                </a:lnTo>
                <a:close/>
              </a:path>
              <a:path w="2096770" h="76200">
                <a:moveTo>
                  <a:pt x="1497419" y="28194"/>
                </a:moveTo>
                <a:lnTo>
                  <a:pt x="1486497" y="28194"/>
                </a:lnTo>
                <a:lnTo>
                  <a:pt x="1482052" y="32639"/>
                </a:lnTo>
                <a:lnTo>
                  <a:pt x="1482052" y="43561"/>
                </a:lnTo>
                <a:lnTo>
                  <a:pt x="1486497" y="48006"/>
                </a:lnTo>
                <a:lnTo>
                  <a:pt x="1497419" y="48006"/>
                </a:lnTo>
                <a:lnTo>
                  <a:pt x="1501864" y="43561"/>
                </a:lnTo>
                <a:lnTo>
                  <a:pt x="1501864" y="32639"/>
                </a:lnTo>
                <a:lnTo>
                  <a:pt x="1497419" y="28194"/>
                </a:lnTo>
                <a:close/>
              </a:path>
              <a:path w="2096770" h="76200">
                <a:moveTo>
                  <a:pt x="1457795" y="28194"/>
                </a:moveTo>
                <a:lnTo>
                  <a:pt x="1446746" y="28194"/>
                </a:lnTo>
                <a:lnTo>
                  <a:pt x="1442301" y="32639"/>
                </a:lnTo>
                <a:lnTo>
                  <a:pt x="1442301" y="43561"/>
                </a:lnTo>
                <a:lnTo>
                  <a:pt x="1446746" y="48006"/>
                </a:lnTo>
                <a:lnTo>
                  <a:pt x="1457795" y="48006"/>
                </a:lnTo>
                <a:lnTo>
                  <a:pt x="1462240" y="43561"/>
                </a:lnTo>
                <a:lnTo>
                  <a:pt x="1462240" y="32639"/>
                </a:lnTo>
                <a:lnTo>
                  <a:pt x="1457795" y="28194"/>
                </a:lnTo>
                <a:close/>
              </a:path>
              <a:path w="2096770" h="76200">
                <a:moveTo>
                  <a:pt x="1418171" y="28194"/>
                </a:moveTo>
                <a:lnTo>
                  <a:pt x="1407122" y="28194"/>
                </a:lnTo>
                <a:lnTo>
                  <a:pt x="1402677" y="32639"/>
                </a:lnTo>
                <a:lnTo>
                  <a:pt x="1402677" y="43561"/>
                </a:lnTo>
                <a:lnTo>
                  <a:pt x="1407122" y="48006"/>
                </a:lnTo>
                <a:lnTo>
                  <a:pt x="1418171" y="48006"/>
                </a:lnTo>
                <a:lnTo>
                  <a:pt x="1422489" y="43561"/>
                </a:lnTo>
                <a:lnTo>
                  <a:pt x="1422489" y="32639"/>
                </a:lnTo>
                <a:lnTo>
                  <a:pt x="1418171" y="28194"/>
                </a:lnTo>
                <a:close/>
              </a:path>
              <a:path w="2096770" h="76200">
                <a:moveTo>
                  <a:pt x="1378420" y="28194"/>
                </a:moveTo>
                <a:lnTo>
                  <a:pt x="1367498" y="28194"/>
                </a:lnTo>
                <a:lnTo>
                  <a:pt x="1363053" y="32639"/>
                </a:lnTo>
                <a:lnTo>
                  <a:pt x="1363053" y="43561"/>
                </a:lnTo>
                <a:lnTo>
                  <a:pt x="1367498" y="48006"/>
                </a:lnTo>
                <a:lnTo>
                  <a:pt x="1378420" y="48006"/>
                </a:lnTo>
                <a:lnTo>
                  <a:pt x="1382865" y="43561"/>
                </a:lnTo>
                <a:lnTo>
                  <a:pt x="1382865" y="32639"/>
                </a:lnTo>
                <a:lnTo>
                  <a:pt x="1378420" y="28194"/>
                </a:lnTo>
                <a:close/>
              </a:path>
              <a:path w="2096770" h="76200">
                <a:moveTo>
                  <a:pt x="1338796" y="28194"/>
                </a:moveTo>
                <a:lnTo>
                  <a:pt x="1327874" y="28194"/>
                </a:lnTo>
                <a:lnTo>
                  <a:pt x="1323429" y="32639"/>
                </a:lnTo>
                <a:lnTo>
                  <a:pt x="1323429" y="43561"/>
                </a:lnTo>
                <a:lnTo>
                  <a:pt x="1327874" y="48006"/>
                </a:lnTo>
                <a:lnTo>
                  <a:pt x="1338796" y="48006"/>
                </a:lnTo>
                <a:lnTo>
                  <a:pt x="1343241" y="43561"/>
                </a:lnTo>
                <a:lnTo>
                  <a:pt x="1343241" y="32639"/>
                </a:lnTo>
                <a:lnTo>
                  <a:pt x="1338796" y="28194"/>
                </a:lnTo>
                <a:close/>
              </a:path>
              <a:path w="2096770" h="76200">
                <a:moveTo>
                  <a:pt x="1299172" y="28194"/>
                </a:moveTo>
                <a:lnTo>
                  <a:pt x="1288250" y="28194"/>
                </a:lnTo>
                <a:lnTo>
                  <a:pt x="1283805" y="32639"/>
                </a:lnTo>
                <a:lnTo>
                  <a:pt x="1283805" y="43561"/>
                </a:lnTo>
                <a:lnTo>
                  <a:pt x="1288250" y="48006"/>
                </a:lnTo>
                <a:lnTo>
                  <a:pt x="1299172" y="48006"/>
                </a:lnTo>
                <a:lnTo>
                  <a:pt x="1303617" y="43561"/>
                </a:lnTo>
                <a:lnTo>
                  <a:pt x="1303617" y="32639"/>
                </a:lnTo>
                <a:lnTo>
                  <a:pt x="1299172" y="28194"/>
                </a:lnTo>
                <a:close/>
              </a:path>
              <a:path w="2096770" h="76200">
                <a:moveTo>
                  <a:pt x="1259548" y="28194"/>
                </a:moveTo>
                <a:lnTo>
                  <a:pt x="1248626" y="28194"/>
                </a:lnTo>
                <a:lnTo>
                  <a:pt x="1244181" y="32639"/>
                </a:lnTo>
                <a:lnTo>
                  <a:pt x="1244181" y="43561"/>
                </a:lnTo>
                <a:lnTo>
                  <a:pt x="1248626" y="48006"/>
                </a:lnTo>
                <a:lnTo>
                  <a:pt x="1259548" y="48006"/>
                </a:lnTo>
                <a:lnTo>
                  <a:pt x="1263993" y="43561"/>
                </a:lnTo>
                <a:lnTo>
                  <a:pt x="1263993" y="32639"/>
                </a:lnTo>
                <a:lnTo>
                  <a:pt x="1259548" y="28194"/>
                </a:lnTo>
                <a:close/>
              </a:path>
              <a:path w="2096770" h="76200">
                <a:moveTo>
                  <a:pt x="1219924" y="28194"/>
                </a:moveTo>
                <a:lnTo>
                  <a:pt x="1208875" y="28194"/>
                </a:lnTo>
                <a:lnTo>
                  <a:pt x="1204557" y="32639"/>
                </a:lnTo>
                <a:lnTo>
                  <a:pt x="1204557" y="43561"/>
                </a:lnTo>
                <a:lnTo>
                  <a:pt x="1208875" y="48006"/>
                </a:lnTo>
                <a:lnTo>
                  <a:pt x="1219924" y="48006"/>
                </a:lnTo>
                <a:lnTo>
                  <a:pt x="1224369" y="43561"/>
                </a:lnTo>
                <a:lnTo>
                  <a:pt x="1224369" y="32639"/>
                </a:lnTo>
                <a:lnTo>
                  <a:pt x="1219924" y="28194"/>
                </a:lnTo>
                <a:close/>
              </a:path>
              <a:path w="2096770" h="76200">
                <a:moveTo>
                  <a:pt x="1180300" y="28194"/>
                </a:moveTo>
                <a:lnTo>
                  <a:pt x="1169251" y="28194"/>
                </a:lnTo>
                <a:lnTo>
                  <a:pt x="1164806" y="32639"/>
                </a:lnTo>
                <a:lnTo>
                  <a:pt x="1164806" y="43561"/>
                </a:lnTo>
                <a:lnTo>
                  <a:pt x="1169251" y="48006"/>
                </a:lnTo>
                <a:lnTo>
                  <a:pt x="1180300" y="48006"/>
                </a:lnTo>
                <a:lnTo>
                  <a:pt x="1184745" y="43561"/>
                </a:lnTo>
                <a:lnTo>
                  <a:pt x="1184745" y="32639"/>
                </a:lnTo>
                <a:lnTo>
                  <a:pt x="1180300" y="28194"/>
                </a:lnTo>
                <a:close/>
              </a:path>
              <a:path w="2096770" h="76200">
                <a:moveTo>
                  <a:pt x="1140549" y="28194"/>
                </a:moveTo>
                <a:lnTo>
                  <a:pt x="1129627" y="28194"/>
                </a:lnTo>
                <a:lnTo>
                  <a:pt x="1125182" y="32639"/>
                </a:lnTo>
                <a:lnTo>
                  <a:pt x="1125182" y="43561"/>
                </a:lnTo>
                <a:lnTo>
                  <a:pt x="1129627" y="48006"/>
                </a:lnTo>
                <a:lnTo>
                  <a:pt x="1140549" y="48006"/>
                </a:lnTo>
                <a:lnTo>
                  <a:pt x="1144994" y="43561"/>
                </a:lnTo>
                <a:lnTo>
                  <a:pt x="1144994" y="32639"/>
                </a:lnTo>
                <a:lnTo>
                  <a:pt x="1140549" y="28194"/>
                </a:lnTo>
                <a:close/>
              </a:path>
              <a:path w="2096770" h="76200">
                <a:moveTo>
                  <a:pt x="1100925" y="28194"/>
                </a:moveTo>
                <a:lnTo>
                  <a:pt x="1090003" y="28194"/>
                </a:lnTo>
                <a:lnTo>
                  <a:pt x="1085558" y="32639"/>
                </a:lnTo>
                <a:lnTo>
                  <a:pt x="1085558" y="43561"/>
                </a:lnTo>
                <a:lnTo>
                  <a:pt x="1090003" y="48006"/>
                </a:lnTo>
                <a:lnTo>
                  <a:pt x="1100925" y="48006"/>
                </a:lnTo>
                <a:lnTo>
                  <a:pt x="1105370" y="43561"/>
                </a:lnTo>
                <a:lnTo>
                  <a:pt x="1105370" y="32639"/>
                </a:lnTo>
                <a:lnTo>
                  <a:pt x="1100925" y="28194"/>
                </a:lnTo>
                <a:close/>
              </a:path>
              <a:path w="2096770" h="76200">
                <a:moveTo>
                  <a:pt x="1061301" y="28194"/>
                </a:moveTo>
                <a:lnTo>
                  <a:pt x="1050379" y="28194"/>
                </a:lnTo>
                <a:lnTo>
                  <a:pt x="1045934" y="32639"/>
                </a:lnTo>
                <a:lnTo>
                  <a:pt x="1045934" y="43561"/>
                </a:lnTo>
                <a:lnTo>
                  <a:pt x="1050379" y="48006"/>
                </a:lnTo>
                <a:lnTo>
                  <a:pt x="1061301" y="48006"/>
                </a:lnTo>
                <a:lnTo>
                  <a:pt x="1065746" y="43561"/>
                </a:lnTo>
                <a:lnTo>
                  <a:pt x="1065746" y="32639"/>
                </a:lnTo>
                <a:lnTo>
                  <a:pt x="1061301" y="28194"/>
                </a:lnTo>
                <a:close/>
              </a:path>
              <a:path w="2096770" h="76200">
                <a:moveTo>
                  <a:pt x="1021677" y="28194"/>
                </a:moveTo>
                <a:lnTo>
                  <a:pt x="1010755" y="28194"/>
                </a:lnTo>
                <a:lnTo>
                  <a:pt x="1006310" y="32639"/>
                </a:lnTo>
                <a:lnTo>
                  <a:pt x="1006310" y="43561"/>
                </a:lnTo>
                <a:lnTo>
                  <a:pt x="1010755" y="48006"/>
                </a:lnTo>
                <a:lnTo>
                  <a:pt x="1021677" y="48006"/>
                </a:lnTo>
                <a:lnTo>
                  <a:pt x="1026122" y="43561"/>
                </a:lnTo>
                <a:lnTo>
                  <a:pt x="1026122" y="32639"/>
                </a:lnTo>
                <a:lnTo>
                  <a:pt x="1021677" y="28194"/>
                </a:lnTo>
                <a:close/>
              </a:path>
              <a:path w="2096770" h="76200">
                <a:moveTo>
                  <a:pt x="982053" y="28194"/>
                </a:moveTo>
                <a:lnTo>
                  <a:pt x="971004" y="28194"/>
                </a:lnTo>
                <a:lnTo>
                  <a:pt x="966686" y="32639"/>
                </a:lnTo>
                <a:lnTo>
                  <a:pt x="966686" y="43561"/>
                </a:lnTo>
                <a:lnTo>
                  <a:pt x="971004" y="48006"/>
                </a:lnTo>
                <a:lnTo>
                  <a:pt x="982053" y="48006"/>
                </a:lnTo>
                <a:lnTo>
                  <a:pt x="986498" y="43561"/>
                </a:lnTo>
                <a:lnTo>
                  <a:pt x="986498" y="32639"/>
                </a:lnTo>
                <a:lnTo>
                  <a:pt x="982053" y="28194"/>
                </a:lnTo>
                <a:close/>
              </a:path>
              <a:path w="2096770" h="76200">
                <a:moveTo>
                  <a:pt x="942429" y="28194"/>
                </a:moveTo>
                <a:lnTo>
                  <a:pt x="931380" y="28194"/>
                </a:lnTo>
                <a:lnTo>
                  <a:pt x="926935" y="32639"/>
                </a:lnTo>
                <a:lnTo>
                  <a:pt x="926935" y="43561"/>
                </a:lnTo>
                <a:lnTo>
                  <a:pt x="931380" y="48006"/>
                </a:lnTo>
                <a:lnTo>
                  <a:pt x="942429" y="48006"/>
                </a:lnTo>
                <a:lnTo>
                  <a:pt x="946874" y="43561"/>
                </a:lnTo>
                <a:lnTo>
                  <a:pt x="946874" y="32639"/>
                </a:lnTo>
                <a:lnTo>
                  <a:pt x="942429" y="28194"/>
                </a:lnTo>
                <a:close/>
              </a:path>
              <a:path w="2096770" h="76200">
                <a:moveTo>
                  <a:pt x="902678" y="28194"/>
                </a:moveTo>
                <a:lnTo>
                  <a:pt x="891756" y="28194"/>
                </a:lnTo>
                <a:lnTo>
                  <a:pt x="887311" y="32639"/>
                </a:lnTo>
                <a:lnTo>
                  <a:pt x="887311" y="43561"/>
                </a:lnTo>
                <a:lnTo>
                  <a:pt x="891756" y="48006"/>
                </a:lnTo>
                <a:lnTo>
                  <a:pt x="902678" y="48006"/>
                </a:lnTo>
                <a:lnTo>
                  <a:pt x="907123" y="43561"/>
                </a:lnTo>
                <a:lnTo>
                  <a:pt x="907123" y="32639"/>
                </a:lnTo>
                <a:lnTo>
                  <a:pt x="902678" y="28194"/>
                </a:lnTo>
                <a:close/>
              </a:path>
              <a:path w="2096770" h="76200">
                <a:moveTo>
                  <a:pt x="863054" y="28194"/>
                </a:moveTo>
                <a:lnTo>
                  <a:pt x="852132" y="28194"/>
                </a:lnTo>
                <a:lnTo>
                  <a:pt x="847687" y="32639"/>
                </a:lnTo>
                <a:lnTo>
                  <a:pt x="847687" y="43561"/>
                </a:lnTo>
                <a:lnTo>
                  <a:pt x="852132" y="48006"/>
                </a:lnTo>
                <a:lnTo>
                  <a:pt x="863054" y="48006"/>
                </a:lnTo>
                <a:lnTo>
                  <a:pt x="867499" y="43561"/>
                </a:lnTo>
                <a:lnTo>
                  <a:pt x="867499" y="32639"/>
                </a:lnTo>
                <a:lnTo>
                  <a:pt x="863054" y="28194"/>
                </a:lnTo>
                <a:close/>
              </a:path>
              <a:path w="2096770" h="76200">
                <a:moveTo>
                  <a:pt x="823430" y="28194"/>
                </a:moveTo>
                <a:lnTo>
                  <a:pt x="812508" y="28194"/>
                </a:lnTo>
                <a:lnTo>
                  <a:pt x="808063" y="32639"/>
                </a:lnTo>
                <a:lnTo>
                  <a:pt x="808063" y="43561"/>
                </a:lnTo>
                <a:lnTo>
                  <a:pt x="812508" y="48006"/>
                </a:lnTo>
                <a:lnTo>
                  <a:pt x="823430" y="48006"/>
                </a:lnTo>
                <a:lnTo>
                  <a:pt x="827875" y="43561"/>
                </a:lnTo>
                <a:lnTo>
                  <a:pt x="827875" y="32639"/>
                </a:lnTo>
                <a:lnTo>
                  <a:pt x="823430" y="28194"/>
                </a:lnTo>
                <a:close/>
              </a:path>
              <a:path w="2096770" h="76200">
                <a:moveTo>
                  <a:pt x="783806" y="28194"/>
                </a:moveTo>
                <a:lnTo>
                  <a:pt x="772884" y="28194"/>
                </a:lnTo>
                <a:lnTo>
                  <a:pt x="768439" y="32639"/>
                </a:lnTo>
                <a:lnTo>
                  <a:pt x="768439" y="43561"/>
                </a:lnTo>
                <a:lnTo>
                  <a:pt x="772884" y="48006"/>
                </a:lnTo>
                <a:lnTo>
                  <a:pt x="783806" y="48006"/>
                </a:lnTo>
                <a:lnTo>
                  <a:pt x="788251" y="43561"/>
                </a:lnTo>
                <a:lnTo>
                  <a:pt x="788251" y="32639"/>
                </a:lnTo>
                <a:lnTo>
                  <a:pt x="783806" y="28194"/>
                </a:lnTo>
                <a:close/>
              </a:path>
              <a:path w="2096770" h="76200">
                <a:moveTo>
                  <a:pt x="744182" y="28194"/>
                </a:moveTo>
                <a:lnTo>
                  <a:pt x="733260" y="28194"/>
                </a:lnTo>
                <a:lnTo>
                  <a:pt x="728815" y="32639"/>
                </a:lnTo>
                <a:lnTo>
                  <a:pt x="728815" y="43561"/>
                </a:lnTo>
                <a:lnTo>
                  <a:pt x="733260" y="48006"/>
                </a:lnTo>
                <a:lnTo>
                  <a:pt x="744182" y="48006"/>
                </a:lnTo>
                <a:lnTo>
                  <a:pt x="748627" y="43561"/>
                </a:lnTo>
                <a:lnTo>
                  <a:pt x="748627" y="32639"/>
                </a:lnTo>
                <a:lnTo>
                  <a:pt x="744182" y="28194"/>
                </a:lnTo>
                <a:close/>
              </a:path>
              <a:path w="2096770" h="76200">
                <a:moveTo>
                  <a:pt x="704558" y="28194"/>
                </a:moveTo>
                <a:lnTo>
                  <a:pt x="693509" y="28194"/>
                </a:lnTo>
                <a:lnTo>
                  <a:pt x="689064" y="32639"/>
                </a:lnTo>
                <a:lnTo>
                  <a:pt x="689064" y="43561"/>
                </a:lnTo>
                <a:lnTo>
                  <a:pt x="693509" y="48006"/>
                </a:lnTo>
                <a:lnTo>
                  <a:pt x="704558" y="48006"/>
                </a:lnTo>
                <a:lnTo>
                  <a:pt x="709003" y="43561"/>
                </a:lnTo>
                <a:lnTo>
                  <a:pt x="709003" y="32639"/>
                </a:lnTo>
                <a:lnTo>
                  <a:pt x="704558" y="28194"/>
                </a:lnTo>
                <a:close/>
              </a:path>
              <a:path w="2096770" h="76200">
                <a:moveTo>
                  <a:pt x="664934" y="28194"/>
                </a:moveTo>
                <a:lnTo>
                  <a:pt x="653885" y="28194"/>
                </a:lnTo>
                <a:lnTo>
                  <a:pt x="649440" y="32639"/>
                </a:lnTo>
                <a:lnTo>
                  <a:pt x="649440" y="43561"/>
                </a:lnTo>
                <a:lnTo>
                  <a:pt x="653885" y="48006"/>
                </a:lnTo>
                <a:lnTo>
                  <a:pt x="664934" y="48006"/>
                </a:lnTo>
                <a:lnTo>
                  <a:pt x="669252" y="43561"/>
                </a:lnTo>
                <a:lnTo>
                  <a:pt x="669252" y="32639"/>
                </a:lnTo>
                <a:lnTo>
                  <a:pt x="664934" y="28194"/>
                </a:lnTo>
                <a:close/>
              </a:path>
              <a:path w="2096770" h="76200">
                <a:moveTo>
                  <a:pt x="625183" y="28194"/>
                </a:moveTo>
                <a:lnTo>
                  <a:pt x="614261" y="28194"/>
                </a:lnTo>
                <a:lnTo>
                  <a:pt x="609816" y="32639"/>
                </a:lnTo>
                <a:lnTo>
                  <a:pt x="609816" y="43561"/>
                </a:lnTo>
                <a:lnTo>
                  <a:pt x="614261" y="48006"/>
                </a:lnTo>
                <a:lnTo>
                  <a:pt x="625183" y="48006"/>
                </a:lnTo>
                <a:lnTo>
                  <a:pt x="629628" y="43561"/>
                </a:lnTo>
                <a:lnTo>
                  <a:pt x="629628" y="32639"/>
                </a:lnTo>
                <a:lnTo>
                  <a:pt x="625183" y="28194"/>
                </a:lnTo>
                <a:close/>
              </a:path>
              <a:path w="2096770" h="76200">
                <a:moveTo>
                  <a:pt x="585559" y="28194"/>
                </a:moveTo>
                <a:lnTo>
                  <a:pt x="574637" y="28194"/>
                </a:lnTo>
                <a:lnTo>
                  <a:pt x="570192" y="32639"/>
                </a:lnTo>
                <a:lnTo>
                  <a:pt x="570192" y="43561"/>
                </a:lnTo>
                <a:lnTo>
                  <a:pt x="574637" y="48006"/>
                </a:lnTo>
                <a:lnTo>
                  <a:pt x="585559" y="48006"/>
                </a:lnTo>
                <a:lnTo>
                  <a:pt x="590004" y="43561"/>
                </a:lnTo>
                <a:lnTo>
                  <a:pt x="590004" y="32639"/>
                </a:lnTo>
                <a:lnTo>
                  <a:pt x="585559" y="28194"/>
                </a:lnTo>
                <a:close/>
              </a:path>
              <a:path w="2096770" h="76200">
                <a:moveTo>
                  <a:pt x="545935" y="28194"/>
                </a:moveTo>
                <a:lnTo>
                  <a:pt x="535013" y="28194"/>
                </a:lnTo>
                <a:lnTo>
                  <a:pt x="530568" y="32639"/>
                </a:lnTo>
                <a:lnTo>
                  <a:pt x="530568" y="43561"/>
                </a:lnTo>
                <a:lnTo>
                  <a:pt x="535013" y="48006"/>
                </a:lnTo>
                <a:lnTo>
                  <a:pt x="545935" y="48006"/>
                </a:lnTo>
                <a:lnTo>
                  <a:pt x="550380" y="43561"/>
                </a:lnTo>
                <a:lnTo>
                  <a:pt x="550380" y="32639"/>
                </a:lnTo>
                <a:lnTo>
                  <a:pt x="545935" y="28194"/>
                </a:lnTo>
                <a:close/>
              </a:path>
              <a:path w="2096770" h="76200">
                <a:moveTo>
                  <a:pt x="506311" y="28194"/>
                </a:moveTo>
                <a:lnTo>
                  <a:pt x="495389" y="28194"/>
                </a:lnTo>
                <a:lnTo>
                  <a:pt x="490944" y="32639"/>
                </a:lnTo>
                <a:lnTo>
                  <a:pt x="490944" y="43561"/>
                </a:lnTo>
                <a:lnTo>
                  <a:pt x="495389" y="48006"/>
                </a:lnTo>
                <a:lnTo>
                  <a:pt x="506311" y="48006"/>
                </a:lnTo>
                <a:lnTo>
                  <a:pt x="510756" y="43561"/>
                </a:lnTo>
                <a:lnTo>
                  <a:pt x="510756" y="32639"/>
                </a:lnTo>
                <a:lnTo>
                  <a:pt x="506311" y="28194"/>
                </a:lnTo>
                <a:close/>
              </a:path>
              <a:path w="2096770" h="76200">
                <a:moveTo>
                  <a:pt x="466687" y="28194"/>
                </a:moveTo>
                <a:lnTo>
                  <a:pt x="455638" y="28194"/>
                </a:lnTo>
                <a:lnTo>
                  <a:pt x="451320" y="32639"/>
                </a:lnTo>
                <a:lnTo>
                  <a:pt x="451320" y="43561"/>
                </a:lnTo>
                <a:lnTo>
                  <a:pt x="455638" y="48006"/>
                </a:lnTo>
                <a:lnTo>
                  <a:pt x="466687" y="48006"/>
                </a:lnTo>
                <a:lnTo>
                  <a:pt x="471132" y="43561"/>
                </a:lnTo>
                <a:lnTo>
                  <a:pt x="471132" y="32639"/>
                </a:lnTo>
                <a:lnTo>
                  <a:pt x="466687" y="28194"/>
                </a:lnTo>
                <a:close/>
              </a:path>
              <a:path w="2096770" h="76200">
                <a:moveTo>
                  <a:pt x="427063" y="28194"/>
                </a:moveTo>
                <a:lnTo>
                  <a:pt x="416014" y="28194"/>
                </a:lnTo>
                <a:lnTo>
                  <a:pt x="411569" y="32639"/>
                </a:lnTo>
                <a:lnTo>
                  <a:pt x="411569" y="43561"/>
                </a:lnTo>
                <a:lnTo>
                  <a:pt x="416014" y="48006"/>
                </a:lnTo>
                <a:lnTo>
                  <a:pt x="427063" y="48006"/>
                </a:lnTo>
                <a:lnTo>
                  <a:pt x="431508" y="43561"/>
                </a:lnTo>
                <a:lnTo>
                  <a:pt x="431508" y="32639"/>
                </a:lnTo>
                <a:lnTo>
                  <a:pt x="427063" y="28194"/>
                </a:lnTo>
                <a:close/>
              </a:path>
              <a:path w="2096770" h="76200">
                <a:moveTo>
                  <a:pt x="387312" y="28194"/>
                </a:moveTo>
                <a:lnTo>
                  <a:pt x="376390" y="28194"/>
                </a:lnTo>
                <a:lnTo>
                  <a:pt x="371945" y="32639"/>
                </a:lnTo>
                <a:lnTo>
                  <a:pt x="371945" y="43561"/>
                </a:lnTo>
                <a:lnTo>
                  <a:pt x="376390" y="48006"/>
                </a:lnTo>
                <a:lnTo>
                  <a:pt x="387312" y="48006"/>
                </a:lnTo>
                <a:lnTo>
                  <a:pt x="391757" y="43561"/>
                </a:lnTo>
                <a:lnTo>
                  <a:pt x="391757" y="32639"/>
                </a:lnTo>
                <a:lnTo>
                  <a:pt x="387312" y="28194"/>
                </a:lnTo>
                <a:close/>
              </a:path>
              <a:path w="2096770" h="76200">
                <a:moveTo>
                  <a:pt x="347688" y="28194"/>
                </a:moveTo>
                <a:lnTo>
                  <a:pt x="336766" y="28194"/>
                </a:lnTo>
                <a:lnTo>
                  <a:pt x="332321" y="32639"/>
                </a:lnTo>
                <a:lnTo>
                  <a:pt x="332321" y="43561"/>
                </a:lnTo>
                <a:lnTo>
                  <a:pt x="336766" y="48006"/>
                </a:lnTo>
                <a:lnTo>
                  <a:pt x="347688" y="48006"/>
                </a:lnTo>
                <a:lnTo>
                  <a:pt x="352133" y="43561"/>
                </a:lnTo>
                <a:lnTo>
                  <a:pt x="352133" y="32639"/>
                </a:lnTo>
                <a:lnTo>
                  <a:pt x="347688" y="28194"/>
                </a:lnTo>
                <a:close/>
              </a:path>
              <a:path w="2096770" h="76200">
                <a:moveTo>
                  <a:pt x="308064" y="28194"/>
                </a:moveTo>
                <a:lnTo>
                  <a:pt x="297142" y="28194"/>
                </a:lnTo>
                <a:lnTo>
                  <a:pt x="292697" y="32639"/>
                </a:lnTo>
                <a:lnTo>
                  <a:pt x="292697" y="43561"/>
                </a:lnTo>
                <a:lnTo>
                  <a:pt x="297142" y="48006"/>
                </a:lnTo>
                <a:lnTo>
                  <a:pt x="308064" y="48006"/>
                </a:lnTo>
                <a:lnTo>
                  <a:pt x="312509" y="43561"/>
                </a:lnTo>
                <a:lnTo>
                  <a:pt x="312509" y="32639"/>
                </a:lnTo>
                <a:lnTo>
                  <a:pt x="308064" y="28194"/>
                </a:lnTo>
                <a:close/>
              </a:path>
              <a:path w="2096770" h="76200">
                <a:moveTo>
                  <a:pt x="268440" y="28194"/>
                </a:moveTo>
                <a:lnTo>
                  <a:pt x="257518" y="28194"/>
                </a:lnTo>
                <a:lnTo>
                  <a:pt x="253073" y="32639"/>
                </a:lnTo>
                <a:lnTo>
                  <a:pt x="253073" y="43561"/>
                </a:lnTo>
                <a:lnTo>
                  <a:pt x="257518" y="48006"/>
                </a:lnTo>
                <a:lnTo>
                  <a:pt x="268440" y="48006"/>
                </a:lnTo>
                <a:lnTo>
                  <a:pt x="272885" y="43561"/>
                </a:lnTo>
                <a:lnTo>
                  <a:pt x="272885" y="32639"/>
                </a:lnTo>
                <a:lnTo>
                  <a:pt x="268440" y="28194"/>
                </a:lnTo>
                <a:close/>
              </a:path>
              <a:path w="2096770" h="76200">
                <a:moveTo>
                  <a:pt x="228816" y="28194"/>
                </a:moveTo>
                <a:lnTo>
                  <a:pt x="217894" y="28194"/>
                </a:lnTo>
                <a:lnTo>
                  <a:pt x="213449" y="32639"/>
                </a:lnTo>
                <a:lnTo>
                  <a:pt x="213449" y="43561"/>
                </a:lnTo>
                <a:lnTo>
                  <a:pt x="217894" y="48006"/>
                </a:lnTo>
                <a:lnTo>
                  <a:pt x="228816" y="48006"/>
                </a:lnTo>
                <a:lnTo>
                  <a:pt x="233261" y="43561"/>
                </a:lnTo>
                <a:lnTo>
                  <a:pt x="233261" y="32639"/>
                </a:lnTo>
                <a:lnTo>
                  <a:pt x="228816" y="28194"/>
                </a:lnTo>
                <a:close/>
              </a:path>
              <a:path w="2096770" h="76200">
                <a:moveTo>
                  <a:pt x="189192" y="28194"/>
                </a:moveTo>
                <a:lnTo>
                  <a:pt x="178143" y="28194"/>
                </a:lnTo>
                <a:lnTo>
                  <a:pt x="173698" y="32639"/>
                </a:lnTo>
                <a:lnTo>
                  <a:pt x="173698" y="43561"/>
                </a:lnTo>
                <a:lnTo>
                  <a:pt x="178143" y="48006"/>
                </a:lnTo>
                <a:lnTo>
                  <a:pt x="189192" y="48006"/>
                </a:lnTo>
                <a:lnTo>
                  <a:pt x="193637" y="43561"/>
                </a:lnTo>
                <a:lnTo>
                  <a:pt x="193637" y="32639"/>
                </a:lnTo>
                <a:lnTo>
                  <a:pt x="189192" y="28194"/>
                </a:lnTo>
                <a:close/>
              </a:path>
              <a:path w="2096770" h="76200">
                <a:moveTo>
                  <a:pt x="149568" y="28194"/>
                </a:moveTo>
                <a:lnTo>
                  <a:pt x="138519" y="28194"/>
                </a:lnTo>
                <a:lnTo>
                  <a:pt x="134074" y="32639"/>
                </a:lnTo>
                <a:lnTo>
                  <a:pt x="134074" y="43561"/>
                </a:lnTo>
                <a:lnTo>
                  <a:pt x="138519" y="48006"/>
                </a:lnTo>
                <a:lnTo>
                  <a:pt x="149568" y="48006"/>
                </a:lnTo>
                <a:lnTo>
                  <a:pt x="153886" y="43561"/>
                </a:lnTo>
                <a:lnTo>
                  <a:pt x="153886" y="32639"/>
                </a:lnTo>
                <a:lnTo>
                  <a:pt x="149568" y="28194"/>
                </a:lnTo>
                <a:close/>
              </a:path>
              <a:path w="2096770" h="76200">
                <a:moveTo>
                  <a:pt x="109817" y="28194"/>
                </a:moveTo>
                <a:lnTo>
                  <a:pt x="98895" y="28194"/>
                </a:lnTo>
                <a:lnTo>
                  <a:pt x="94450" y="32639"/>
                </a:lnTo>
                <a:lnTo>
                  <a:pt x="94450" y="43561"/>
                </a:lnTo>
                <a:lnTo>
                  <a:pt x="98895" y="48006"/>
                </a:lnTo>
                <a:lnTo>
                  <a:pt x="109817" y="48006"/>
                </a:lnTo>
                <a:lnTo>
                  <a:pt x="114262" y="43561"/>
                </a:lnTo>
                <a:lnTo>
                  <a:pt x="114262" y="32639"/>
                </a:lnTo>
                <a:lnTo>
                  <a:pt x="109817" y="28194"/>
                </a:lnTo>
                <a:close/>
              </a:path>
              <a:path w="2096770" h="76200">
                <a:moveTo>
                  <a:pt x="37935" y="0"/>
                </a:moveTo>
                <a:lnTo>
                  <a:pt x="23875" y="2666"/>
                </a:lnTo>
                <a:lnTo>
                  <a:pt x="12187" y="9988"/>
                </a:lnTo>
                <a:lnTo>
                  <a:pt x="3889" y="20947"/>
                </a:lnTo>
                <a:lnTo>
                  <a:pt x="0" y="34525"/>
                </a:lnTo>
                <a:lnTo>
                  <a:pt x="2338" y="49868"/>
                </a:lnTo>
                <a:lnTo>
                  <a:pt x="8980" y="62266"/>
                </a:lnTo>
                <a:lnTo>
                  <a:pt x="19037" y="71081"/>
                </a:lnTo>
                <a:lnTo>
                  <a:pt x="31618" y="75677"/>
                </a:lnTo>
                <a:lnTo>
                  <a:pt x="47837" y="73701"/>
                </a:lnTo>
                <a:lnTo>
                  <a:pt x="60756" y="67637"/>
                </a:lnTo>
                <a:lnTo>
                  <a:pt x="69975" y="58299"/>
                </a:lnTo>
                <a:lnTo>
                  <a:pt x="74440" y="48006"/>
                </a:lnTo>
                <a:lnTo>
                  <a:pt x="59271" y="48006"/>
                </a:lnTo>
                <a:lnTo>
                  <a:pt x="54826" y="43561"/>
                </a:lnTo>
                <a:lnTo>
                  <a:pt x="54826" y="32639"/>
                </a:lnTo>
                <a:lnTo>
                  <a:pt x="59271" y="28194"/>
                </a:lnTo>
                <a:lnTo>
                  <a:pt x="72832" y="28194"/>
                </a:lnTo>
                <a:lnTo>
                  <a:pt x="67863" y="16375"/>
                </a:lnTo>
                <a:lnTo>
                  <a:pt x="59083" y="6847"/>
                </a:lnTo>
                <a:lnTo>
                  <a:pt x="47877" y="1341"/>
                </a:lnTo>
                <a:lnTo>
                  <a:pt x="37935" y="0"/>
                </a:lnTo>
                <a:close/>
              </a:path>
              <a:path w="2096770" h="76200">
                <a:moveTo>
                  <a:pt x="70193" y="28194"/>
                </a:moveTo>
                <a:lnTo>
                  <a:pt x="59271" y="28194"/>
                </a:lnTo>
                <a:lnTo>
                  <a:pt x="54826" y="32639"/>
                </a:lnTo>
                <a:lnTo>
                  <a:pt x="54826" y="43561"/>
                </a:lnTo>
                <a:lnTo>
                  <a:pt x="59271" y="48006"/>
                </a:lnTo>
                <a:lnTo>
                  <a:pt x="70193" y="48006"/>
                </a:lnTo>
                <a:lnTo>
                  <a:pt x="74638" y="43561"/>
                </a:lnTo>
                <a:lnTo>
                  <a:pt x="74638" y="41814"/>
                </a:lnTo>
                <a:lnTo>
                  <a:pt x="73647" y="31647"/>
                </a:lnTo>
                <a:lnTo>
                  <a:pt x="70193" y="28194"/>
                </a:lnTo>
                <a:close/>
              </a:path>
              <a:path w="2096770" h="76200">
                <a:moveTo>
                  <a:pt x="74638" y="41814"/>
                </a:moveTo>
                <a:lnTo>
                  <a:pt x="74638" y="43561"/>
                </a:lnTo>
                <a:lnTo>
                  <a:pt x="70193" y="48006"/>
                </a:lnTo>
                <a:lnTo>
                  <a:pt x="74440" y="48006"/>
                </a:lnTo>
                <a:lnTo>
                  <a:pt x="75095" y="46497"/>
                </a:lnTo>
                <a:lnTo>
                  <a:pt x="74638" y="41814"/>
                </a:lnTo>
                <a:close/>
              </a:path>
              <a:path w="2096770" h="76200">
                <a:moveTo>
                  <a:pt x="73647" y="31647"/>
                </a:moveTo>
                <a:lnTo>
                  <a:pt x="74638" y="41814"/>
                </a:lnTo>
                <a:lnTo>
                  <a:pt x="74638" y="32639"/>
                </a:lnTo>
                <a:lnTo>
                  <a:pt x="73647" y="31647"/>
                </a:lnTo>
                <a:close/>
              </a:path>
              <a:path w="2096770" h="76200">
                <a:moveTo>
                  <a:pt x="72832" y="28194"/>
                </a:moveTo>
                <a:lnTo>
                  <a:pt x="70193" y="28194"/>
                </a:lnTo>
                <a:lnTo>
                  <a:pt x="73647" y="31647"/>
                </a:lnTo>
                <a:lnTo>
                  <a:pt x="73455" y="29675"/>
                </a:lnTo>
                <a:lnTo>
                  <a:pt x="72832" y="28194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417319" y="3956303"/>
            <a:ext cx="188213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3830">
              <a:lnSpc>
                <a:spcPct val="100000"/>
              </a:lnSpc>
            </a:pPr>
            <a:r>
              <a:rPr sz="1800" b="1" spc="1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海力士</a:t>
            </a:r>
            <a:endParaRPr sz="1800">
              <a:latin typeface="微软雅黑" panose="020B0503020204020204" pitchFamily="34" charset="-122"/>
              <a:ea typeface="微软雅黑" panose="020B0503020204020204" pitchFamily="34" charset="-122"/>
              <a:cs typeface="Microsoft JhengHe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417319" y="4477511"/>
            <a:ext cx="4243451" cy="885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571371" y="4519183"/>
            <a:ext cx="485775" cy="266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5"/>
              </a:lnSpc>
            </a:pPr>
            <a:r>
              <a:rPr sz="1800" b="1" spc="1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三星</a:t>
            </a:r>
            <a:endParaRPr sz="1800">
              <a:latin typeface="微软雅黑" panose="020B0503020204020204" pitchFamily="34" charset="-122"/>
              <a:ea typeface="微软雅黑" panose="020B0503020204020204" pitchFamily="34" charset="-122"/>
              <a:cs typeface="Microsoft JhengHe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568958" y="5067188"/>
            <a:ext cx="485775" cy="266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5"/>
              </a:lnSpc>
            </a:pPr>
            <a:r>
              <a:rPr sz="1800" b="1" spc="1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镁光</a:t>
            </a:r>
            <a:endParaRPr sz="1800">
              <a:latin typeface="微软雅黑" panose="020B0503020204020204" pitchFamily="34" charset="-122"/>
              <a:ea typeface="微软雅黑" panose="020B0503020204020204" pitchFamily="34" charset="-122"/>
              <a:cs typeface="Microsoft JhengHe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9127235" y="4613147"/>
            <a:ext cx="1877695" cy="338455"/>
          </a:xfrm>
          <a:custGeom>
            <a:avLst/>
            <a:gdLst/>
            <a:ahLst/>
            <a:cxnLst/>
            <a:rect l="l" t="t" r="r" b="b"/>
            <a:pathLst>
              <a:path w="1877695" h="338454">
                <a:moveTo>
                  <a:pt x="0" y="338327"/>
                </a:moveTo>
                <a:lnTo>
                  <a:pt x="1877568" y="338327"/>
                </a:lnTo>
                <a:lnTo>
                  <a:pt x="1877568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solidFill>
            <a:srgbClr val="2583C5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127235" y="4613147"/>
            <a:ext cx="187769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3525">
              <a:lnSpc>
                <a:spcPts val="2065"/>
              </a:lnSpc>
            </a:pPr>
            <a:r>
              <a:rPr sz="1800" b="1" spc="1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中科信</a:t>
            </a:r>
            <a:endParaRPr sz="1800">
              <a:latin typeface="微软雅黑" panose="020B0503020204020204" pitchFamily="34" charset="-122"/>
              <a:ea typeface="微软雅黑" panose="020B0503020204020204" pitchFamily="34" charset="-122"/>
              <a:cs typeface="Microsoft JhengHe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168895" y="4749546"/>
            <a:ext cx="2096770" cy="76200"/>
          </a:xfrm>
          <a:custGeom>
            <a:avLst/>
            <a:gdLst/>
            <a:ahLst/>
            <a:cxnLst/>
            <a:rect l="l" t="t" r="r" b="b"/>
            <a:pathLst>
              <a:path w="2096770" h="76200">
                <a:moveTo>
                  <a:pt x="15367" y="28193"/>
                </a:moveTo>
                <a:lnTo>
                  <a:pt x="4445" y="28193"/>
                </a:lnTo>
                <a:lnTo>
                  <a:pt x="0" y="32638"/>
                </a:lnTo>
                <a:lnTo>
                  <a:pt x="0" y="43560"/>
                </a:lnTo>
                <a:lnTo>
                  <a:pt x="4445" y="48005"/>
                </a:lnTo>
                <a:lnTo>
                  <a:pt x="15367" y="48005"/>
                </a:lnTo>
                <a:lnTo>
                  <a:pt x="19811" y="43560"/>
                </a:lnTo>
                <a:lnTo>
                  <a:pt x="19811" y="32638"/>
                </a:lnTo>
                <a:lnTo>
                  <a:pt x="15367" y="28193"/>
                </a:lnTo>
                <a:close/>
              </a:path>
              <a:path w="2096770" h="76200">
                <a:moveTo>
                  <a:pt x="54990" y="28193"/>
                </a:moveTo>
                <a:lnTo>
                  <a:pt x="44069" y="28193"/>
                </a:lnTo>
                <a:lnTo>
                  <a:pt x="39624" y="32638"/>
                </a:lnTo>
                <a:lnTo>
                  <a:pt x="39624" y="43560"/>
                </a:lnTo>
                <a:lnTo>
                  <a:pt x="44069" y="48005"/>
                </a:lnTo>
                <a:lnTo>
                  <a:pt x="54990" y="48005"/>
                </a:lnTo>
                <a:lnTo>
                  <a:pt x="59435" y="43560"/>
                </a:lnTo>
                <a:lnTo>
                  <a:pt x="59435" y="32638"/>
                </a:lnTo>
                <a:lnTo>
                  <a:pt x="54990" y="28193"/>
                </a:lnTo>
                <a:close/>
              </a:path>
              <a:path w="2096770" h="76200">
                <a:moveTo>
                  <a:pt x="94742" y="28193"/>
                </a:moveTo>
                <a:lnTo>
                  <a:pt x="83693" y="28193"/>
                </a:lnTo>
                <a:lnTo>
                  <a:pt x="79248" y="32638"/>
                </a:lnTo>
                <a:lnTo>
                  <a:pt x="79248" y="43560"/>
                </a:lnTo>
                <a:lnTo>
                  <a:pt x="83693" y="48005"/>
                </a:lnTo>
                <a:lnTo>
                  <a:pt x="94742" y="48005"/>
                </a:lnTo>
                <a:lnTo>
                  <a:pt x="99059" y="43560"/>
                </a:lnTo>
                <a:lnTo>
                  <a:pt x="99059" y="32638"/>
                </a:lnTo>
                <a:lnTo>
                  <a:pt x="94742" y="28193"/>
                </a:lnTo>
                <a:close/>
              </a:path>
              <a:path w="2096770" h="76200">
                <a:moveTo>
                  <a:pt x="134365" y="28193"/>
                </a:moveTo>
                <a:lnTo>
                  <a:pt x="123317" y="28193"/>
                </a:lnTo>
                <a:lnTo>
                  <a:pt x="118872" y="32638"/>
                </a:lnTo>
                <a:lnTo>
                  <a:pt x="118872" y="43560"/>
                </a:lnTo>
                <a:lnTo>
                  <a:pt x="123317" y="48005"/>
                </a:lnTo>
                <a:lnTo>
                  <a:pt x="134365" y="48005"/>
                </a:lnTo>
                <a:lnTo>
                  <a:pt x="138810" y="43560"/>
                </a:lnTo>
                <a:lnTo>
                  <a:pt x="138810" y="32638"/>
                </a:lnTo>
                <a:lnTo>
                  <a:pt x="134365" y="28193"/>
                </a:lnTo>
                <a:close/>
              </a:path>
              <a:path w="2096770" h="76200">
                <a:moveTo>
                  <a:pt x="173989" y="28193"/>
                </a:moveTo>
                <a:lnTo>
                  <a:pt x="163068" y="28193"/>
                </a:lnTo>
                <a:lnTo>
                  <a:pt x="158623" y="32638"/>
                </a:lnTo>
                <a:lnTo>
                  <a:pt x="158623" y="43560"/>
                </a:lnTo>
                <a:lnTo>
                  <a:pt x="163068" y="48005"/>
                </a:lnTo>
                <a:lnTo>
                  <a:pt x="173989" y="48005"/>
                </a:lnTo>
                <a:lnTo>
                  <a:pt x="178434" y="43560"/>
                </a:lnTo>
                <a:lnTo>
                  <a:pt x="178434" y="32638"/>
                </a:lnTo>
                <a:lnTo>
                  <a:pt x="173989" y="28193"/>
                </a:lnTo>
                <a:close/>
              </a:path>
              <a:path w="2096770" h="76200">
                <a:moveTo>
                  <a:pt x="213613" y="28193"/>
                </a:moveTo>
                <a:lnTo>
                  <a:pt x="202692" y="28193"/>
                </a:lnTo>
                <a:lnTo>
                  <a:pt x="198247" y="32638"/>
                </a:lnTo>
                <a:lnTo>
                  <a:pt x="198247" y="43560"/>
                </a:lnTo>
                <a:lnTo>
                  <a:pt x="202692" y="48005"/>
                </a:lnTo>
                <a:lnTo>
                  <a:pt x="213613" y="48005"/>
                </a:lnTo>
                <a:lnTo>
                  <a:pt x="218058" y="43560"/>
                </a:lnTo>
                <a:lnTo>
                  <a:pt x="218058" y="32638"/>
                </a:lnTo>
                <a:lnTo>
                  <a:pt x="213613" y="28193"/>
                </a:lnTo>
                <a:close/>
              </a:path>
              <a:path w="2096770" h="76200">
                <a:moveTo>
                  <a:pt x="253237" y="28193"/>
                </a:moveTo>
                <a:lnTo>
                  <a:pt x="242315" y="28193"/>
                </a:lnTo>
                <a:lnTo>
                  <a:pt x="237871" y="32638"/>
                </a:lnTo>
                <a:lnTo>
                  <a:pt x="237871" y="43560"/>
                </a:lnTo>
                <a:lnTo>
                  <a:pt x="242315" y="48005"/>
                </a:lnTo>
                <a:lnTo>
                  <a:pt x="253237" y="48005"/>
                </a:lnTo>
                <a:lnTo>
                  <a:pt x="257682" y="43560"/>
                </a:lnTo>
                <a:lnTo>
                  <a:pt x="257682" y="32638"/>
                </a:lnTo>
                <a:lnTo>
                  <a:pt x="253237" y="28193"/>
                </a:lnTo>
                <a:close/>
              </a:path>
              <a:path w="2096770" h="76200">
                <a:moveTo>
                  <a:pt x="292861" y="28193"/>
                </a:moveTo>
                <a:lnTo>
                  <a:pt x="281939" y="28193"/>
                </a:lnTo>
                <a:lnTo>
                  <a:pt x="277495" y="32638"/>
                </a:lnTo>
                <a:lnTo>
                  <a:pt x="277495" y="43560"/>
                </a:lnTo>
                <a:lnTo>
                  <a:pt x="281939" y="48005"/>
                </a:lnTo>
                <a:lnTo>
                  <a:pt x="292861" y="48005"/>
                </a:lnTo>
                <a:lnTo>
                  <a:pt x="297306" y="43560"/>
                </a:lnTo>
                <a:lnTo>
                  <a:pt x="297306" y="32638"/>
                </a:lnTo>
                <a:lnTo>
                  <a:pt x="292861" y="28193"/>
                </a:lnTo>
                <a:close/>
              </a:path>
              <a:path w="2096770" h="76200">
                <a:moveTo>
                  <a:pt x="332485" y="28193"/>
                </a:moveTo>
                <a:lnTo>
                  <a:pt x="321563" y="28193"/>
                </a:lnTo>
                <a:lnTo>
                  <a:pt x="317119" y="32638"/>
                </a:lnTo>
                <a:lnTo>
                  <a:pt x="317119" y="43560"/>
                </a:lnTo>
                <a:lnTo>
                  <a:pt x="321563" y="48005"/>
                </a:lnTo>
                <a:lnTo>
                  <a:pt x="332485" y="48005"/>
                </a:lnTo>
                <a:lnTo>
                  <a:pt x="336930" y="43560"/>
                </a:lnTo>
                <a:lnTo>
                  <a:pt x="336930" y="32638"/>
                </a:lnTo>
                <a:lnTo>
                  <a:pt x="332485" y="28193"/>
                </a:lnTo>
                <a:close/>
              </a:path>
              <a:path w="2096770" h="76200">
                <a:moveTo>
                  <a:pt x="372236" y="28193"/>
                </a:moveTo>
                <a:lnTo>
                  <a:pt x="361187" y="28193"/>
                </a:lnTo>
                <a:lnTo>
                  <a:pt x="356743" y="32638"/>
                </a:lnTo>
                <a:lnTo>
                  <a:pt x="356743" y="43560"/>
                </a:lnTo>
                <a:lnTo>
                  <a:pt x="361187" y="48005"/>
                </a:lnTo>
                <a:lnTo>
                  <a:pt x="372236" y="48005"/>
                </a:lnTo>
                <a:lnTo>
                  <a:pt x="376681" y="43560"/>
                </a:lnTo>
                <a:lnTo>
                  <a:pt x="376681" y="32638"/>
                </a:lnTo>
                <a:lnTo>
                  <a:pt x="372236" y="28193"/>
                </a:lnTo>
                <a:close/>
              </a:path>
              <a:path w="2096770" h="76200">
                <a:moveTo>
                  <a:pt x="411860" y="28193"/>
                </a:moveTo>
                <a:lnTo>
                  <a:pt x="400811" y="28193"/>
                </a:lnTo>
                <a:lnTo>
                  <a:pt x="396494" y="32638"/>
                </a:lnTo>
                <a:lnTo>
                  <a:pt x="396494" y="43560"/>
                </a:lnTo>
                <a:lnTo>
                  <a:pt x="400811" y="48005"/>
                </a:lnTo>
                <a:lnTo>
                  <a:pt x="411860" y="48005"/>
                </a:lnTo>
                <a:lnTo>
                  <a:pt x="416305" y="43560"/>
                </a:lnTo>
                <a:lnTo>
                  <a:pt x="416305" y="32638"/>
                </a:lnTo>
                <a:lnTo>
                  <a:pt x="411860" y="28193"/>
                </a:lnTo>
                <a:close/>
              </a:path>
              <a:path w="2096770" h="76200">
                <a:moveTo>
                  <a:pt x="451484" y="28193"/>
                </a:moveTo>
                <a:lnTo>
                  <a:pt x="440562" y="28193"/>
                </a:lnTo>
                <a:lnTo>
                  <a:pt x="436118" y="32638"/>
                </a:lnTo>
                <a:lnTo>
                  <a:pt x="436118" y="43560"/>
                </a:lnTo>
                <a:lnTo>
                  <a:pt x="440562" y="48005"/>
                </a:lnTo>
                <a:lnTo>
                  <a:pt x="451484" y="48005"/>
                </a:lnTo>
                <a:lnTo>
                  <a:pt x="455929" y="43560"/>
                </a:lnTo>
                <a:lnTo>
                  <a:pt x="455929" y="32638"/>
                </a:lnTo>
                <a:lnTo>
                  <a:pt x="451484" y="28193"/>
                </a:lnTo>
                <a:close/>
              </a:path>
              <a:path w="2096770" h="76200">
                <a:moveTo>
                  <a:pt x="491108" y="28193"/>
                </a:moveTo>
                <a:lnTo>
                  <a:pt x="480186" y="28193"/>
                </a:lnTo>
                <a:lnTo>
                  <a:pt x="475742" y="32638"/>
                </a:lnTo>
                <a:lnTo>
                  <a:pt x="475742" y="43560"/>
                </a:lnTo>
                <a:lnTo>
                  <a:pt x="480186" y="48005"/>
                </a:lnTo>
                <a:lnTo>
                  <a:pt x="491108" y="48005"/>
                </a:lnTo>
                <a:lnTo>
                  <a:pt x="495553" y="43560"/>
                </a:lnTo>
                <a:lnTo>
                  <a:pt x="495553" y="32638"/>
                </a:lnTo>
                <a:lnTo>
                  <a:pt x="491108" y="28193"/>
                </a:lnTo>
                <a:close/>
              </a:path>
              <a:path w="2096770" h="76200">
                <a:moveTo>
                  <a:pt x="530732" y="28193"/>
                </a:moveTo>
                <a:lnTo>
                  <a:pt x="519810" y="28193"/>
                </a:lnTo>
                <a:lnTo>
                  <a:pt x="515365" y="32638"/>
                </a:lnTo>
                <a:lnTo>
                  <a:pt x="515365" y="43560"/>
                </a:lnTo>
                <a:lnTo>
                  <a:pt x="519810" y="48005"/>
                </a:lnTo>
                <a:lnTo>
                  <a:pt x="530732" y="48005"/>
                </a:lnTo>
                <a:lnTo>
                  <a:pt x="535177" y="43560"/>
                </a:lnTo>
                <a:lnTo>
                  <a:pt x="535177" y="32638"/>
                </a:lnTo>
                <a:lnTo>
                  <a:pt x="530732" y="28193"/>
                </a:lnTo>
                <a:close/>
              </a:path>
              <a:path w="2096770" h="76200">
                <a:moveTo>
                  <a:pt x="570356" y="28193"/>
                </a:moveTo>
                <a:lnTo>
                  <a:pt x="559434" y="28193"/>
                </a:lnTo>
                <a:lnTo>
                  <a:pt x="554989" y="32638"/>
                </a:lnTo>
                <a:lnTo>
                  <a:pt x="554989" y="43560"/>
                </a:lnTo>
                <a:lnTo>
                  <a:pt x="559434" y="48005"/>
                </a:lnTo>
                <a:lnTo>
                  <a:pt x="570356" y="48005"/>
                </a:lnTo>
                <a:lnTo>
                  <a:pt x="574801" y="43560"/>
                </a:lnTo>
                <a:lnTo>
                  <a:pt x="574801" y="32638"/>
                </a:lnTo>
                <a:lnTo>
                  <a:pt x="570356" y="28193"/>
                </a:lnTo>
                <a:close/>
              </a:path>
              <a:path w="2096770" h="76200">
                <a:moveTo>
                  <a:pt x="610107" y="28193"/>
                </a:moveTo>
                <a:lnTo>
                  <a:pt x="599058" y="28193"/>
                </a:lnTo>
                <a:lnTo>
                  <a:pt x="594613" y="32638"/>
                </a:lnTo>
                <a:lnTo>
                  <a:pt x="594613" y="43560"/>
                </a:lnTo>
                <a:lnTo>
                  <a:pt x="599058" y="48005"/>
                </a:lnTo>
                <a:lnTo>
                  <a:pt x="610107" y="48005"/>
                </a:lnTo>
                <a:lnTo>
                  <a:pt x="614426" y="43560"/>
                </a:lnTo>
                <a:lnTo>
                  <a:pt x="614426" y="32638"/>
                </a:lnTo>
                <a:lnTo>
                  <a:pt x="610107" y="28193"/>
                </a:lnTo>
                <a:close/>
              </a:path>
              <a:path w="2096770" h="76200">
                <a:moveTo>
                  <a:pt x="649731" y="28193"/>
                </a:moveTo>
                <a:lnTo>
                  <a:pt x="638682" y="28193"/>
                </a:lnTo>
                <a:lnTo>
                  <a:pt x="634237" y="32638"/>
                </a:lnTo>
                <a:lnTo>
                  <a:pt x="634237" y="43560"/>
                </a:lnTo>
                <a:lnTo>
                  <a:pt x="638682" y="48005"/>
                </a:lnTo>
                <a:lnTo>
                  <a:pt x="649731" y="48005"/>
                </a:lnTo>
                <a:lnTo>
                  <a:pt x="654176" y="43560"/>
                </a:lnTo>
                <a:lnTo>
                  <a:pt x="654176" y="32638"/>
                </a:lnTo>
                <a:lnTo>
                  <a:pt x="649731" y="28193"/>
                </a:lnTo>
                <a:close/>
              </a:path>
              <a:path w="2096770" h="76200">
                <a:moveTo>
                  <a:pt x="689355" y="28193"/>
                </a:moveTo>
                <a:lnTo>
                  <a:pt x="678433" y="28193"/>
                </a:lnTo>
                <a:lnTo>
                  <a:pt x="673988" y="32638"/>
                </a:lnTo>
                <a:lnTo>
                  <a:pt x="673988" y="43560"/>
                </a:lnTo>
                <a:lnTo>
                  <a:pt x="678433" y="48005"/>
                </a:lnTo>
                <a:lnTo>
                  <a:pt x="689355" y="48005"/>
                </a:lnTo>
                <a:lnTo>
                  <a:pt x="693801" y="43560"/>
                </a:lnTo>
                <a:lnTo>
                  <a:pt x="693801" y="32638"/>
                </a:lnTo>
                <a:lnTo>
                  <a:pt x="689355" y="28193"/>
                </a:lnTo>
                <a:close/>
              </a:path>
              <a:path w="2096770" h="76200">
                <a:moveTo>
                  <a:pt x="728979" y="28193"/>
                </a:moveTo>
                <a:lnTo>
                  <a:pt x="718057" y="28193"/>
                </a:lnTo>
                <a:lnTo>
                  <a:pt x="713612" y="32638"/>
                </a:lnTo>
                <a:lnTo>
                  <a:pt x="713612" y="43560"/>
                </a:lnTo>
                <a:lnTo>
                  <a:pt x="718057" y="48005"/>
                </a:lnTo>
                <a:lnTo>
                  <a:pt x="728979" y="48005"/>
                </a:lnTo>
                <a:lnTo>
                  <a:pt x="733425" y="43560"/>
                </a:lnTo>
                <a:lnTo>
                  <a:pt x="733425" y="32638"/>
                </a:lnTo>
                <a:lnTo>
                  <a:pt x="728979" y="28193"/>
                </a:lnTo>
                <a:close/>
              </a:path>
              <a:path w="2096770" h="76200">
                <a:moveTo>
                  <a:pt x="768603" y="28193"/>
                </a:moveTo>
                <a:lnTo>
                  <a:pt x="757681" y="28193"/>
                </a:lnTo>
                <a:lnTo>
                  <a:pt x="753236" y="32638"/>
                </a:lnTo>
                <a:lnTo>
                  <a:pt x="753236" y="43560"/>
                </a:lnTo>
                <a:lnTo>
                  <a:pt x="757681" y="48005"/>
                </a:lnTo>
                <a:lnTo>
                  <a:pt x="768603" y="48005"/>
                </a:lnTo>
                <a:lnTo>
                  <a:pt x="773049" y="43560"/>
                </a:lnTo>
                <a:lnTo>
                  <a:pt x="773049" y="32638"/>
                </a:lnTo>
                <a:lnTo>
                  <a:pt x="768603" y="28193"/>
                </a:lnTo>
                <a:close/>
              </a:path>
              <a:path w="2096770" h="76200">
                <a:moveTo>
                  <a:pt x="808227" y="28193"/>
                </a:moveTo>
                <a:lnTo>
                  <a:pt x="797305" y="28193"/>
                </a:lnTo>
                <a:lnTo>
                  <a:pt x="792860" y="32638"/>
                </a:lnTo>
                <a:lnTo>
                  <a:pt x="792860" y="43560"/>
                </a:lnTo>
                <a:lnTo>
                  <a:pt x="797305" y="48005"/>
                </a:lnTo>
                <a:lnTo>
                  <a:pt x="808227" y="48005"/>
                </a:lnTo>
                <a:lnTo>
                  <a:pt x="812673" y="43560"/>
                </a:lnTo>
                <a:lnTo>
                  <a:pt x="812673" y="32638"/>
                </a:lnTo>
                <a:lnTo>
                  <a:pt x="808227" y="28193"/>
                </a:lnTo>
                <a:close/>
              </a:path>
              <a:path w="2096770" h="76200">
                <a:moveTo>
                  <a:pt x="847851" y="28193"/>
                </a:moveTo>
                <a:lnTo>
                  <a:pt x="836929" y="28193"/>
                </a:lnTo>
                <a:lnTo>
                  <a:pt x="832484" y="32638"/>
                </a:lnTo>
                <a:lnTo>
                  <a:pt x="832484" y="43560"/>
                </a:lnTo>
                <a:lnTo>
                  <a:pt x="836929" y="48005"/>
                </a:lnTo>
                <a:lnTo>
                  <a:pt x="847851" y="48005"/>
                </a:lnTo>
                <a:lnTo>
                  <a:pt x="852297" y="43560"/>
                </a:lnTo>
                <a:lnTo>
                  <a:pt x="852297" y="32638"/>
                </a:lnTo>
                <a:lnTo>
                  <a:pt x="847851" y="28193"/>
                </a:lnTo>
                <a:close/>
              </a:path>
              <a:path w="2096770" h="76200">
                <a:moveTo>
                  <a:pt x="887602" y="28193"/>
                </a:moveTo>
                <a:lnTo>
                  <a:pt x="876553" y="28193"/>
                </a:lnTo>
                <a:lnTo>
                  <a:pt x="872108" y="32638"/>
                </a:lnTo>
                <a:lnTo>
                  <a:pt x="872108" y="43560"/>
                </a:lnTo>
                <a:lnTo>
                  <a:pt x="876553" y="48005"/>
                </a:lnTo>
                <a:lnTo>
                  <a:pt x="887602" y="48005"/>
                </a:lnTo>
                <a:lnTo>
                  <a:pt x="892048" y="43560"/>
                </a:lnTo>
                <a:lnTo>
                  <a:pt x="892048" y="32638"/>
                </a:lnTo>
                <a:lnTo>
                  <a:pt x="887602" y="28193"/>
                </a:lnTo>
                <a:close/>
              </a:path>
              <a:path w="2096770" h="76200">
                <a:moveTo>
                  <a:pt x="927226" y="28193"/>
                </a:moveTo>
                <a:lnTo>
                  <a:pt x="916177" y="28193"/>
                </a:lnTo>
                <a:lnTo>
                  <a:pt x="911859" y="32638"/>
                </a:lnTo>
                <a:lnTo>
                  <a:pt x="911859" y="43560"/>
                </a:lnTo>
                <a:lnTo>
                  <a:pt x="916177" y="48005"/>
                </a:lnTo>
                <a:lnTo>
                  <a:pt x="927226" y="48005"/>
                </a:lnTo>
                <a:lnTo>
                  <a:pt x="931672" y="43560"/>
                </a:lnTo>
                <a:lnTo>
                  <a:pt x="931672" y="32638"/>
                </a:lnTo>
                <a:lnTo>
                  <a:pt x="927226" y="28193"/>
                </a:lnTo>
                <a:close/>
              </a:path>
              <a:path w="2096770" h="76200">
                <a:moveTo>
                  <a:pt x="966851" y="28193"/>
                </a:moveTo>
                <a:lnTo>
                  <a:pt x="955928" y="28193"/>
                </a:lnTo>
                <a:lnTo>
                  <a:pt x="951483" y="32638"/>
                </a:lnTo>
                <a:lnTo>
                  <a:pt x="951483" y="43560"/>
                </a:lnTo>
                <a:lnTo>
                  <a:pt x="955928" y="48005"/>
                </a:lnTo>
                <a:lnTo>
                  <a:pt x="966851" y="48005"/>
                </a:lnTo>
                <a:lnTo>
                  <a:pt x="971296" y="43560"/>
                </a:lnTo>
                <a:lnTo>
                  <a:pt x="971296" y="32638"/>
                </a:lnTo>
                <a:lnTo>
                  <a:pt x="966851" y="28193"/>
                </a:lnTo>
                <a:close/>
              </a:path>
              <a:path w="2096770" h="76200">
                <a:moveTo>
                  <a:pt x="1006475" y="28193"/>
                </a:moveTo>
                <a:lnTo>
                  <a:pt x="995552" y="28193"/>
                </a:lnTo>
                <a:lnTo>
                  <a:pt x="991107" y="32638"/>
                </a:lnTo>
                <a:lnTo>
                  <a:pt x="991107" y="43560"/>
                </a:lnTo>
                <a:lnTo>
                  <a:pt x="995552" y="48005"/>
                </a:lnTo>
                <a:lnTo>
                  <a:pt x="1006475" y="48005"/>
                </a:lnTo>
                <a:lnTo>
                  <a:pt x="1010920" y="43560"/>
                </a:lnTo>
                <a:lnTo>
                  <a:pt x="1010920" y="32638"/>
                </a:lnTo>
                <a:lnTo>
                  <a:pt x="1006475" y="28193"/>
                </a:lnTo>
                <a:close/>
              </a:path>
              <a:path w="2096770" h="76200">
                <a:moveTo>
                  <a:pt x="1046099" y="28193"/>
                </a:moveTo>
                <a:lnTo>
                  <a:pt x="1035176" y="28193"/>
                </a:lnTo>
                <a:lnTo>
                  <a:pt x="1030731" y="32638"/>
                </a:lnTo>
                <a:lnTo>
                  <a:pt x="1030731" y="43560"/>
                </a:lnTo>
                <a:lnTo>
                  <a:pt x="1035176" y="48005"/>
                </a:lnTo>
                <a:lnTo>
                  <a:pt x="1046099" y="48005"/>
                </a:lnTo>
                <a:lnTo>
                  <a:pt x="1050544" y="43560"/>
                </a:lnTo>
                <a:lnTo>
                  <a:pt x="1050544" y="32638"/>
                </a:lnTo>
                <a:lnTo>
                  <a:pt x="1046099" y="28193"/>
                </a:lnTo>
                <a:close/>
              </a:path>
              <a:path w="2096770" h="76200">
                <a:moveTo>
                  <a:pt x="1085723" y="28193"/>
                </a:moveTo>
                <a:lnTo>
                  <a:pt x="1074801" y="28193"/>
                </a:lnTo>
                <a:lnTo>
                  <a:pt x="1070355" y="32638"/>
                </a:lnTo>
                <a:lnTo>
                  <a:pt x="1070355" y="43560"/>
                </a:lnTo>
                <a:lnTo>
                  <a:pt x="1074801" y="48005"/>
                </a:lnTo>
                <a:lnTo>
                  <a:pt x="1085723" y="48005"/>
                </a:lnTo>
                <a:lnTo>
                  <a:pt x="1090168" y="43560"/>
                </a:lnTo>
                <a:lnTo>
                  <a:pt x="1090168" y="32638"/>
                </a:lnTo>
                <a:lnTo>
                  <a:pt x="1085723" y="28193"/>
                </a:lnTo>
                <a:close/>
              </a:path>
              <a:path w="2096770" h="76200">
                <a:moveTo>
                  <a:pt x="1125474" y="28193"/>
                </a:moveTo>
                <a:lnTo>
                  <a:pt x="1114425" y="28193"/>
                </a:lnTo>
                <a:lnTo>
                  <a:pt x="1109979" y="32638"/>
                </a:lnTo>
                <a:lnTo>
                  <a:pt x="1109979" y="43560"/>
                </a:lnTo>
                <a:lnTo>
                  <a:pt x="1114425" y="48005"/>
                </a:lnTo>
                <a:lnTo>
                  <a:pt x="1125474" y="48005"/>
                </a:lnTo>
                <a:lnTo>
                  <a:pt x="1129792" y="43560"/>
                </a:lnTo>
                <a:lnTo>
                  <a:pt x="1129792" y="32638"/>
                </a:lnTo>
                <a:lnTo>
                  <a:pt x="1125474" y="28193"/>
                </a:lnTo>
                <a:close/>
              </a:path>
              <a:path w="2096770" h="76200">
                <a:moveTo>
                  <a:pt x="1165098" y="28193"/>
                </a:moveTo>
                <a:lnTo>
                  <a:pt x="1154049" y="28193"/>
                </a:lnTo>
                <a:lnTo>
                  <a:pt x="1149603" y="32638"/>
                </a:lnTo>
                <a:lnTo>
                  <a:pt x="1149603" y="43560"/>
                </a:lnTo>
                <a:lnTo>
                  <a:pt x="1154049" y="48005"/>
                </a:lnTo>
                <a:lnTo>
                  <a:pt x="1165098" y="48005"/>
                </a:lnTo>
                <a:lnTo>
                  <a:pt x="1169543" y="43560"/>
                </a:lnTo>
                <a:lnTo>
                  <a:pt x="1169543" y="32638"/>
                </a:lnTo>
                <a:lnTo>
                  <a:pt x="1165098" y="28193"/>
                </a:lnTo>
                <a:close/>
              </a:path>
              <a:path w="2096770" h="76200">
                <a:moveTo>
                  <a:pt x="1204722" y="28193"/>
                </a:moveTo>
                <a:lnTo>
                  <a:pt x="1193800" y="28193"/>
                </a:lnTo>
                <a:lnTo>
                  <a:pt x="1189354" y="32638"/>
                </a:lnTo>
                <a:lnTo>
                  <a:pt x="1189354" y="43560"/>
                </a:lnTo>
                <a:lnTo>
                  <a:pt x="1193800" y="48005"/>
                </a:lnTo>
                <a:lnTo>
                  <a:pt x="1204722" y="48005"/>
                </a:lnTo>
                <a:lnTo>
                  <a:pt x="1209167" y="43560"/>
                </a:lnTo>
                <a:lnTo>
                  <a:pt x="1209167" y="32638"/>
                </a:lnTo>
                <a:lnTo>
                  <a:pt x="1204722" y="28193"/>
                </a:lnTo>
                <a:close/>
              </a:path>
              <a:path w="2096770" h="76200">
                <a:moveTo>
                  <a:pt x="1244346" y="28193"/>
                </a:moveTo>
                <a:lnTo>
                  <a:pt x="1233424" y="28193"/>
                </a:lnTo>
                <a:lnTo>
                  <a:pt x="1228978" y="32638"/>
                </a:lnTo>
                <a:lnTo>
                  <a:pt x="1228978" y="43560"/>
                </a:lnTo>
                <a:lnTo>
                  <a:pt x="1233424" y="48005"/>
                </a:lnTo>
                <a:lnTo>
                  <a:pt x="1244346" y="48005"/>
                </a:lnTo>
                <a:lnTo>
                  <a:pt x="1248790" y="43560"/>
                </a:lnTo>
                <a:lnTo>
                  <a:pt x="1248790" y="32638"/>
                </a:lnTo>
                <a:lnTo>
                  <a:pt x="1244346" y="28193"/>
                </a:lnTo>
                <a:close/>
              </a:path>
              <a:path w="2096770" h="76200">
                <a:moveTo>
                  <a:pt x="1283970" y="28193"/>
                </a:moveTo>
                <a:lnTo>
                  <a:pt x="1273048" y="28193"/>
                </a:lnTo>
                <a:lnTo>
                  <a:pt x="1268602" y="32638"/>
                </a:lnTo>
                <a:lnTo>
                  <a:pt x="1268602" y="43560"/>
                </a:lnTo>
                <a:lnTo>
                  <a:pt x="1273048" y="48005"/>
                </a:lnTo>
                <a:lnTo>
                  <a:pt x="1283970" y="48005"/>
                </a:lnTo>
                <a:lnTo>
                  <a:pt x="1288414" y="43560"/>
                </a:lnTo>
                <a:lnTo>
                  <a:pt x="1288414" y="32638"/>
                </a:lnTo>
                <a:lnTo>
                  <a:pt x="1283970" y="28193"/>
                </a:lnTo>
                <a:close/>
              </a:path>
              <a:path w="2096770" h="76200">
                <a:moveTo>
                  <a:pt x="1323594" y="28193"/>
                </a:moveTo>
                <a:lnTo>
                  <a:pt x="1312672" y="28193"/>
                </a:lnTo>
                <a:lnTo>
                  <a:pt x="1308227" y="32638"/>
                </a:lnTo>
                <a:lnTo>
                  <a:pt x="1308227" y="43560"/>
                </a:lnTo>
                <a:lnTo>
                  <a:pt x="1312672" y="48005"/>
                </a:lnTo>
                <a:lnTo>
                  <a:pt x="1323594" y="48005"/>
                </a:lnTo>
                <a:lnTo>
                  <a:pt x="1328038" y="43560"/>
                </a:lnTo>
                <a:lnTo>
                  <a:pt x="1328038" y="32638"/>
                </a:lnTo>
                <a:lnTo>
                  <a:pt x="1323594" y="28193"/>
                </a:lnTo>
                <a:close/>
              </a:path>
              <a:path w="2096770" h="76200">
                <a:moveTo>
                  <a:pt x="1363345" y="28193"/>
                </a:moveTo>
                <a:lnTo>
                  <a:pt x="1352296" y="28193"/>
                </a:lnTo>
                <a:lnTo>
                  <a:pt x="1347851" y="32638"/>
                </a:lnTo>
                <a:lnTo>
                  <a:pt x="1347851" y="43560"/>
                </a:lnTo>
                <a:lnTo>
                  <a:pt x="1352296" y="48005"/>
                </a:lnTo>
                <a:lnTo>
                  <a:pt x="1363345" y="48005"/>
                </a:lnTo>
                <a:lnTo>
                  <a:pt x="1367662" y="43560"/>
                </a:lnTo>
                <a:lnTo>
                  <a:pt x="1367662" y="32638"/>
                </a:lnTo>
                <a:lnTo>
                  <a:pt x="1363345" y="28193"/>
                </a:lnTo>
                <a:close/>
              </a:path>
              <a:path w="2096770" h="76200">
                <a:moveTo>
                  <a:pt x="1402969" y="28193"/>
                </a:moveTo>
                <a:lnTo>
                  <a:pt x="1391920" y="28193"/>
                </a:lnTo>
                <a:lnTo>
                  <a:pt x="1387475" y="32638"/>
                </a:lnTo>
                <a:lnTo>
                  <a:pt x="1387475" y="43560"/>
                </a:lnTo>
                <a:lnTo>
                  <a:pt x="1391920" y="48005"/>
                </a:lnTo>
                <a:lnTo>
                  <a:pt x="1402969" y="48005"/>
                </a:lnTo>
                <a:lnTo>
                  <a:pt x="1407413" y="43560"/>
                </a:lnTo>
                <a:lnTo>
                  <a:pt x="1407413" y="32638"/>
                </a:lnTo>
                <a:lnTo>
                  <a:pt x="1402969" y="28193"/>
                </a:lnTo>
                <a:close/>
              </a:path>
              <a:path w="2096770" h="76200">
                <a:moveTo>
                  <a:pt x="1442593" y="28193"/>
                </a:moveTo>
                <a:lnTo>
                  <a:pt x="1431671" y="28193"/>
                </a:lnTo>
                <a:lnTo>
                  <a:pt x="1427226" y="32638"/>
                </a:lnTo>
                <a:lnTo>
                  <a:pt x="1427226" y="43560"/>
                </a:lnTo>
                <a:lnTo>
                  <a:pt x="1431671" y="48005"/>
                </a:lnTo>
                <a:lnTo>
                  <a:pt x="1442593" y="48005"/>
                </a:lnTo>
                <a:lnTo>
                  <a:pt x="1447037" y="43560"/>
                </a:lnTo>
                <a:lnTo>
                  <a:pt x="1447037" y="32638"/>
                </a:lnTo>
                <a:lnTo>
                  <a:pt x="1442593" y="28193"/>
                </a:lnTo>
                <a:close/>
              </a:path>
              <a:path w="2096770" h="76200">
                <a:moveTo>
                  <a:pt x="1482217" y="28193"/>
                </a:moveTo>
                <a:lnTo>
                  <a:pt x="1471295" y="28193"/>
                </a:lnTo>
                <a:lnTo>
                  <a:pt x="1466850" y="32638"/>
                </a:lnTo>
                <a:lnTo>
                  <a:pt x="1466850" y="43560"/>
                </a:lnTo>
                <a:lnTo>
                  <a:pt x="1471295" y="48005"/>
                </a:lnTo>
                <a:lnTo>
                  <a:pt x="1482217" y="48005"/>
                </a:lnTo>
                <a:lnTo>
                  <a:pt x="1486661" y="43560"/>
                </a:lnTo>
                <a:lnTo>
                  <a:pt x="1486661" y="32638"/>
                </a:lnTo>
                <a:lnTo>
                  <a:pt x="1482217" y="28193"/>
                </a:lnTo>
                <a:close/>
              </a:path>
              <a:path w="2096770" h="76200">
                <a:moveTo>
                  <a:pt x="1521840" y="28193"/>
                </a:moveTo>
                <a:lnTo>
                  <a:pt x="1510919" y="28193"/>
                </a:lnTo>
                <a:lnTo>
                  <a:pt x="1506474" y="32638"/>
                </a:lnTo>
                <a:lnTo>
                  <a:pt x="1506474" y="43560"/>
                </a:lnTo>
                <a:lnTo>
                  <a:pt x="1510919" y="48005"/>
                </a:lnTo>
                <a:lnTo>
                  <a:pt x="1521840" y="48005"/>
                </a:lnTo>
                <a:lnTo>
                  <a:pt x="1526285" y="43560"/>
                </a:lnTo>
                <a:lnTo>
                  <a:pt x="1526285" y="32638"/>
                </a:lnTo>
                <a:lnTo>
                  <a:pt x="1521840" y="28193"/>
                </a:lnTo>
                <a:close/>
              </a:path>
              <a:path w="2096770" h="76200">
                <a:moveTo>
                  <a:pt x="1561464" y="28193"/>
                </a:moveTo>
                <a:lnTo>
                  <a:pt x="1550543" y="28193"/>
                </a:lnTo>
                <a:lnTo>
                  <a:pt x="1546098" y="32638"/>
                </a:lnTo>
                <a:lnTo>
                  <a:pt x="1546098" y="43560"/>
                </a:lnTo>
                <a:lnTo>
                  <a:pt x="1550543" y="48005"/>
                </a:lnTo>
                <a:lnTo>
                  <a:pt x="1561464" y="48005"/>
                </a:lnTo>
                <a:lnTo>
                  <a:pt x="1565909" y="43560"/>
                </a:lnTo>
                <a:lnTo>
                  <a:pt x="1565909" y="32638"/>
                </a:lnTo>
                <a:lnTo>
                  <a:pt x="1561464" y="28193"/>
                </a:lnTo>
                <a:close/>
              </a:path>
              <a:path w="2096770" h="76200">
                <a:moveTo>
                  <a:pt x="1601088" y="28193"/>
                </a:moveTo>
                <a:lnTo>
                  <a:pt x="1590167" y="28193"/>
                </a:lnTo>
                <a:lnTo>
                  <a:pt x="1585722" y="32638"/>
                </a:lnTo>
                <a:lnTo>
                  <a:pt x="1585722" y="43560"/>
                </a:lnTo>
                <a:lnTo>
                  <a:pt x="1590167" y="48005"/>
                </a:lnTo>
                <a:lnTo>
                  <a:pt x="1601088" y="48005"/>
                </a:lnTo>
                <a:lnTo>
                  <a:pt x="1605533" y="43560"/>
                </a:lnTo>
                <a:lnTo>
                  <a:pt x="1605533" y="32638"/>
                </a:lnTo>
                <a:lnTo>
                  <a:pt x="1601088" y="28193"/>
                </a:lnTo>
                <a:close/>
              </a:path>
              <a:path w="2096770" h="76200">
                <a:moveTo>
                  <a:pt x="1640839" y="28193"/>
                </a:moveTo>
                <a:lnTo>
                  <a:pt x="1629790" y="28193"/>
                </a:lnTo>
                <a:lnTo>
                  <a:pt x="1625346" y="32638"/>
                </a:lnTo>
                <a:lnTo>
                  <a:pt x="1625346" y="43560"/>
                </a:lnTo>
                <a:lnTo>
                  <a:pt x="1629790" y="48005"/>
                </a:lnTo>
                <a:lnTo>
                  <a:pt x="1640839" y="48005"/>
                </a:lnTo>
                <a:lnTo>
                  <a:pt x="1645284" y="43560"/>
                </a:lnTo>
                <a:lnTo>
                  <a:pt x="1645284" y="32638"/>
                </a:lnTo>
                <a:lnTo>
                  <a:pt x="1640839" y="28193"/>
                </a:lnTo>
                <a:close/>
              </a:path>
              <a:path w="2096770" h="76200">
                <a:moveTo>
                  <a:pt x="1680463" y="28193"/>
                </a:moveTo>
                <a:lnTo>
                  <a:pt x="1669414" y="28193"/>
                </a:lnTo>
                <a:lnTo>
                  <a:pt x="1665097" y="32638"/>
                </a:lnTo>
                <a:lnTo>
                  <a:pt x="1665097" y="43560"/>
                </a:lnTo>
                <a:lnTo>
                  <a:pt x="1669414" y="48005"/>
                </a:lnTo>
                <a:lnTo>
                  <a:pt x="1680463" y="48005"/>
                </a:lnTo>
                <a:lnTo>
                  <a:pt x="1684908" y="43560"/>
                </a:lnTo>
                <a:lnTo>
                  <a:pt x="1684908" y="32638"/>
                </a:lnTo>
                <a:lnTo>
                  <a:pt x="1680463" y="28193"/>
                </a:lnTo>
                <a:close/>
              </a:path>
              <a:path w="2096770" h="76200">
                <a:moveTo>
                  <a:pt x="1720087" y="28193"/>
                </a:moveTo>
                <a:lnTo>
                  <a:pt x="1709165" y="28193"/>
                </a:lnTo>
                <a:lnTo>
                  <a:pt x="1704721" y="32638"/>
                </a:lnTo>
                <a:lnTo>
                  <a:pt x="1704721" y="43560"/>
                </a:lnTo>
                <a:lnTo>
                  <a:pt x="1709165" y="48005"/>
                </a:lnTo>
                <a:lnTo>
                  <a:pt x="1720087" y="48005"/>
                </a:lnTo>
                <a:lnTo>
                  <a:pt x="1724532" y="43560"/>
                </a:lnTo>
                <a:lnTo>
                  <a:pt x="1724532" y="32638"/>
                </a:lnTo>
                <a:lnTo>
                  <a:pt x="1720087" y="28193"/>
                </a:lnTo>
                <a:close/>
              </a:path>
              <a:path w="2096770" h="76200">
                <a:moveTo>
                  <a:pt x="1759711" y="28193"/>
                </a:moveTo>
                <a:lnTo>
                  <a:pt x="1748789" y="28193"/>
                </a:lnTo>
                <a:lnTo>
                  <a:pt x="1744345" y="32638"/>
                </a:lnTo>
                <a:lnTo>
                  <a:pt x="1744345" y="43560"/>
                </a:lnTo>
                <a:lnTo>
                  <a:pt x="1748789" y="48005"/>
                </a:lnTo>
                <a:lnTo>
                  <a:pt x="1759711" y="48005"/>
                </a:lnTo>
                <a:lnTo>
                  <a:pt x="1764156" y="43560"/>
                </a:lnTo>
                <a:lnTo>
                  <a:pt x="1764156" y="32638"/>
                </a:lnTo>
                <a:lnTo>
                  <a:pt x="1759711" y="28193"/>
                </a:lnTo>
                <a:close/>
              </a:path>
              <a:path w="2096770" h="76200">
                <a:moveTo>
                  <a:pt x="1799335" y="28193"/>
                </a:moveTo>
                <a:lnTo>
                  <a:pt x="1788413" y="28193"/>
                </a:lnTo>
                <a:lnTo>
                  <a:pt x="1783969" y="32638"/>
                </a:lnTo>
                <a:lnTo>
                  <a:pt x="1783969" y="43560"/>
                </a:lnTo>
                <a:lnTo>
                  <a:pt x="1788413" y="48005"/>
                </a:lnTo>
                <a:lnTo>
                  <a:pt x="1799335" y="48005"/>
                </a:lnTo>
                <a:lnTo>
                  <a:pt x="1803780" y="43560"/>
                </a:lnTo>
                <a:lnTo>
                  <a:pt x="1803780" y="32638"/>
                </a:lnTo>
                <a:lnTo>
                  <a:pt x="1799335" y="28193"/>
                </a:lnTo>
                <a:close/>
              </a:path>
              <a:path w="2096770" h="76200">
                <a:moveTo>
                  <a:pt x="1838959" y="28193"/>
                </a:moveTo>
                <a:lnTo>
                  <a:pt x="1828037" y="28193"/>
                </a:lnTo>
                <a:lnTo>
                  <a:pt x="1823593" y="32638"/>
                </a:lnTo>
                <a:lnTo>
                  <a:pt x="1823593" y="43560"/>
                </a:lnTo>
                <a:lnTo>
                  <a:pt x="1828037" y="48005"/>
                </a:lnTo>
                <a:lnTo>
                  <a:pt x="1838959" y="48005"/>
                </a:lnTo>
                <a:lnTo>
                  <a:pt x="1843404" y="43560"/>
                </a:lnTo>
                <a:lnTo>
                  <a:pt x="1843404" y="32638"/>
                </a:lnTo>
                <a:lnTo>
                  <a:pt x="1838959" y="28193"/>
                </a:lnTo>
                <a:close/>
              </a:path>
              <a:path w="2096770" h="76200">
                <a:moveTo>
                  <a:pt x="1878710" y="28193"/>
                </a:moveTo>
                <a:lnTo>
                  <a:pt x="1867661" y="28193"/>
                </a:lnTo>
                <a:lnTo>
                  <a:pt x="1863217" y="32638"/>
                </a:lnTo>
                <a:lnTo>
                  <a:pt x="1863217" y="43560"/>
                </a:lnTo>
                <a:lnTo>
                  <a:pt x="1867661" y="48005"/>
                </a:lnTo>
                <a:lnTo>
                  <a:pt x="1878710" y="48005"/>
                </a:lnTo>
                <a:lnTo>
                  <a:pt x="1883028" y="43560"/>
                </a:lnTo>
                <a:lnTo>
                  <a:pt x="1883028" y="32638"/>
                </a:lnTo>
                <a:lnTo>
                  <a:pt x="1878710" y="28193"/>
                </a:lnTo>
                <a:close/>
              </a:path>
              <a:path w="2096770" h="76200">
                <a:moveTo>
                  <a:pt x="1918334" y="28193"/>
                </a:moveTo>
                <a:lnTo>
                  <a:pt x="1907285" y="28193"/>
                </a:lnTo>
                <a:lnTo>
                  <a:pt x="1902840" y="32638"/>
                </a:lnTo>
                <a:lnTo>
                  <a:pt x="1902840" y="43560"/>
                </a:lnTo>
                <a:lnTo>
                  <a:pt x="1907285" y="48005"/>
                </a:lnTo>
                <a:lnTo>
                  <a:pt x="1918334" y="48005"/>
                </a:lnTo>
                <a:lnTo>
                  <a:pt x="1922779" y="43560"/>
                </a:lnTo>
                <a:lnTo>
                  <a:pt x="1922779" y="32638"/>
                </a:lnTo>
                <a:lnTo>
                  <a:pt x="1918334" y="28193"/>
                </a:lnTo>
                <a:close/>
              </a:path>
              <a:path w="2096770" h="76200">
                <a:moveTo>
                  <a:pt x="1957958" y="28193"/>
                </a:moveTo>
                <a:lnTo>
                  <a:pt x="1947036" y="28193"/>
                </a:lnTo>
                <a:lnTo>
                  <a:pt x="1942592" y="32638"/>
                </a:lnTo>
                <a:lnTo>
                  <a:pt x="1942592" y="43560"/>
                </a:lnTo>
                <a:lnTo>
                  <a:pt x="1947036" y="48005"/>
                </a:lnTo>
                <a:lnTo>
                  <a:pt x="1957958" y="48005"/>
                </a:lnTo>
                <a:lnTo>
                  <a:pt x="1962403" y="43560"/>
                </a:lnTo>
                <a:lnTo>
                  <a:pt x="1962403" y="32638"/>
                </a:lnTo>
                <a:lnTo>
                  <a:pt x="1957958" y="28193"/>
                </a:lnTo>
                <a:close/>
              </a:path>
              <a:path w="2096770" h="76200">
                <a:moveTo>
                  <a:pt x="1997582" y="28193"/>
                </a:moveTo>
                <a:lnTo>
                  <a:pt x="1986660" y="28193"/>
                </a:lnTo>
                <a:lnTo>
                  <a:pt x="1982215" y="32638"/>
                </a:lnTo>
                <a:lnTo>
                  <a:pt x="1982215" y="43560"/>
                </a:lnTo>
                <a:lnTo>
                  <a:pt x="1986660" y="48005"/>
                </a:lnTo>
                <a:lnTo>
                  <a:pt x="1997582" y="48005"/>
                </a:lnTo>
                <a:lnTo>
                  <a:pt x="2002027" y="43560"/>
                </a:lnTo>
                <a:lnTo>
                  <a:pt x="2002027" y="32638"/>
                </a:lnTo>
                <a:lnTo>
                  <a:pt x="1997582" y="28193"/>
                </a:lnTo>
                <a:close/>
              </a:path>
              <a:path w="2096770" h="76200">
                <a:moveTo>
                  <a:pt x="2021839" y="41814"/>
                </a:moveTo>
                <a:lnTo>
                  <a:pt x="2048641" y="73701"/>
                </a:lnTo>
                <a:lnTo>
                  <a:pt x="2064859" y="75677"/>
                </a:lnTo>
                <a:lnTo>
                  <a:pt x="2077440" y="71081"/>
                </a:lnTo>
                <a:lnTo>
                  <a:pt x="2087497" y="62266"/>
                </a:lnTo>
                <a:lnTo>
                  <a:pt x="2094140" y="49868"/>
                </a:lnTo>
                <a:lnTo>
                  <a:pt x="2094424" y="48005"/>
                </a:lnTo>
                <a:lnTo>
                  <a:pt x="2026284" y="48005"/>
                </a:lnTo>
                <a:lnTo>
                  <a:pt x="2021839" y="43560"/>
                </a:lnTo>
                <a:lnTo>
                  <a:pt x="2021839" y="41814"/>
                </a:lnTo>
                <a:close/>
              </a:path>
              <a:path w="2096770" h="76200">
                <a:moveTo>
                  <a:pt x="2037206" y="28193"/>
                </a:moveTo>
                <a:lnTo>
                  <a:pt x="2026284" y="28193"/>
                </a:lnTo>
                <a:lnTo>
                  <a:pt x="2022831" y="31647"/>
                </a:lnTo>
                <a:lnTo>
                  <a:pt x="2021839" y="41814"/>
                </a:lnTo>
                <a:lnTo>
                  <a:pt x="2021839" y="43560"/>
                </a:lnTo>
                <a:lnTo>
                  <a:pt x="2026284" y="48005"/>
                </a:lnTo>
                <a:lnTo>
                  <a:pt x="2037206" y="48005"/>
                </a:lnTo>
                <a:lnTo>
                  <a:pt x="2041652" y="43560"/>
                </a:lnTo>
                <a:lnTo>
                  <a:pt x="2041652" y="32638"/>
                </a:lnTo>
                <a:lnTo>
                  <a:pt x="2037206" y="28193"/>
                </a:lnTo>
                <a:close/>
              </a:path>
              <a:path w="2096770" h="76200">
                <a:moveTo>
                  <a:pt x="2094664" y="28193"/>
                </a:moveTo>
                <a:lnTo>
                  <a:pt x="2037206" y="28193"/>
                </a:lnTo>
                <a:lnTo>
                  <a:pt x="2041652" y="32638"/>
                </a:lnTo>
                <a:lnTo>
                  <a:pt x="2041652" y="43560"/>
                </a:lnTo>
                <a:lnTo>
                  <a:pt x="2037206" y="48005"/>
                </a:lnTo>
                <a:lnTo>
                  <a:pt x="2094424" y="48005"/>
                </a:lnTo>
                <a:lnTo>
                  <a:pt x="2096478" y="34525"/>
                </a:lnTo>
                <a:lnTo>
                  <a:pt x="2094664" y="28193"/>
                </a:lnTo>
                <a:close/>
              </a:path>
              <a:path w="2096770" h="76200">
                <a:moveTo>
                  <a:pt x="2022831" y="31647"/>
                </a:moveTo>
                <a:lnTo>
                  <a:pt x="2021839" y="32638"/>
                </a:lnTo>
                <a:lnTo>
                  <a:pt x="2021839" y="41814"/>
                </a:lnTo>
                <a:lnTo>
                  <a:pt x="2022831" y="31647"/>
                </a:lnTo>
                <a:close/>
              </a:path>
              <a:path w="2096770" h="76200">
                <a:moveTo>
                  <a:pt x="2058543" y="0"/>
                </a:moveTo>
                <a:lnTo>
                  <a:pt x="2023023" y="29675"/>
                </a:lnTo>
                <a:lnTo>
                  <a:pt x="2022831" y="31647"/>
                </a:lnTo>
                <a:lnTo>
                  <a:pt x="2026284" y="28193"/>
                </a:lnTo>
                <a:lnTo>
                  <a:pt x="2094664" y="28193"/>
                </a:lnTo>
                <a:lnTo>
                  <a:pt x="2092588" y="20947"/>
                </a:lnTo>
                <a:lnTo>
                  <a:pt x="2084291" y="9988"/>
                </a:lnTo>
                <a:lnTo>
                  <a:pt x="2072603" y="2666"/>
                </a:lnTo>
                <a:lnTo>
                  <a:pt x="2058543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986778" y="4613909"/>
            <a:ext cx="167005" cy="176530"/>
          </a:xfrm>
          <a:custGeom>
            <a:avLst/>
            <a:gdLst/>
            <a:ahLst/>
            <a:cxnLst/>
            <a:rect l="l" t="t" r="r" b="b"/>
            <a:pathLst>
              <a:path w="167004" h="176529">
                <a:moveTo>
                  <a:pt x="166624" y="176402"/>
                </a:moveTo>
                <a:lnTo>
                  <a:pt x="0" y="0"/>
                </a:lnTo>
              </a:path>
            </a:pathLst>
          </a:custGeom>
          <a:ln w="19812">
            <a:solidFill>
              <a:srgbClr val="7E7E7E"/>
            </a:solidFill>
            <a:prstDash val="dash"/>
          </a:ln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88491" y="1136697"/>
            <a:ext cx="3249295" cy="4942840"/>
          </a:xfrm>
          <a:custGeom>
            <a:avLst/>
            <a:gdLst/>
            <a:ahLst/>
            <a:cxnLst/>
            <a:rect l="l" t="t" r="r" b="b"/>
            <a:pathLst>
              <a:path w="3249295" h="4942840">
                <a:moveTo>
                  <a:pt x="1629568" y="0"/>
                </a:moveTo>
                <a:lnTo>
                  <a:pt x="1573622" y="3485"/>
                </a:lnTo>
                <a:lnTo>
                  <a:pt x="1535937" y="9848"/>
                </a:lnTo>
                <a:lnTo>
                  <a:pt x="1497933" y="19432"/>
                </a:lnTo>
                <a:lnTo>
                  <a:pt x="1459600" y="32229"/>
                </a:lnTo>
                <a:lnTo>
                  <a:pt x="186385" y="635968"/>
                </a:lnTo>
                <a:lnTo>
                  <a:pt x="137663" y="663633"/>
                </a:lnTo>
                <a:lnTo>
                  <a:pt x="96322" y="695509"/>
                </a:lnTo>
                <a:lnTo>
                  <a:pt x="62329" y="731555"/>
                </a:lnTo>
                <a:lnTo>
                  <a:pt x="35650" y="771729"/>
                </a:lnTo>
                <a:lnTo>
                  <a:pt x="16249" y="815990"/>
                </a:lnTo>
                <a:lnTo>
                  <a:pt x="4094" y="864298"/>
                </a:lnTo>
                <a:lnTo>
                  <a:pt x="0" y="898731"/>
                </a:lnTo>
                <a:lnTo>
                  <a:pt x="118" y="4044013"/>
                </a:lnTo>
                <a:lnTo>
                  <a:pt x="4837" y="4090083"/>
                </a:lnTo>
                <a:lnTo>
                  <a:pt x="17808" y="4135663"/>
                </a:lnTo>
                <a:lnTo>
                  <a:pt x="38843" y="4177998"/>
                </a:lnTo>
                <a:lnTo>
                  <a:pt x="67876" y="4217131"/>
                </a:lnTo>
                <a:lnTo>
                  <a:pt x="104839" y="4253103"/>
                </a:lnTo>
                <a:lnTo>
                  <a:pt x="149665" y="4285953"/>
                </a:lnTo>
                <a:lnTo>
                  <a:pt x="183883" y="4306141"/>
                </a:lnTo>
                <a:lnTo>
                  <a:pt x="1438656" y="4901504"/>
                </a:lnTo>
                <a:lnTo>
                  <a:pt x="1474262" y="4916288"/>
                </a:lnTo>
                <a:lnTo>
                  <a:pt x="1528308" y="4932322"/>
                </a:lnTo>
                <a:lnTo>
                  <a:pt x="1583086" y="4941012"/>
                </a:lnTo>
                <a:lnTo>
                  <a:pt x="1619996" y="4942738"/>
                </a:lnTo>
                <a:lnTo>
                  <a:pt x="1638564" y="4942384"/>
                </a:lnTo>
                <a:lnTo>
                  <a:pt x="1694708" y="4936467"/>
                </a:lnTo>
                <a:lnTo>
                  <a:pt x="1732491" y="4928486"/>
                </a:lnTo>
                <a:lnTo>
                  <a:pt x="1770545" y="4917286"/>
                </a:lnTo>
                <a:lnTo>
                  <a:pt x="1808861" y="4902876"/>
                </a:lnTo>
                <a:lnTo>
                  <a:pt x="3062732" y="4307538"/>
                </a:lnTo>
                <a:lnTo>
                  <a:pt x="3096265" y="4289358"/>
                </a:lnTo>
                <a:lnTo>
                  <a:pt x="3140315" y="4258647"/>
                </a:lnTo>
                <a:lnTo>
                  <a:pt x="3176893" y="4223830"/>
                </a:lnTo>
                <a:lnTo>
                  <a:pt x="3206035" y="4184932"/>
                </a:lnTo>
                <a:lnTo>
                  <a:pt x="3227772" y="4141979"/>
                </a:lnTo>
                <a:lnTo>
                  <a:pt x="3242138" y="4094998"/>
                </a:lnTo>
                <a:lnTo>
                  <a:pt x="3249168" y="4044013"/>
                </a:lnTo>
                <a:lnTo>
                  <a:pt x="3249051" y="898731"/>
                </a:lnTo>
                <a:lnTo>
                  <a:pt x="3244381" y="852660"/>
                </a:lnTo>
                <a:lnTo>
                  <a:pt x="3231521" y="807081"/>
                </a:lnTo>
                <a:lnTo>
                  <a:pt x="3210604" y="764745"/>
                </a:lnTo>
                <a:lnTo>
                  <a:pt x="3181648" y="725613"/>
                </a:lnTo>
                <a:lnTo>
                  <a:pt x="3144672" y="689641"/>
                </a:lnTo>
                <a:lnTo>
                  <a:pt x="3099694" y="656790"/>
                </a:lnTo>
                <a:lnTo>
                  <a:pt x="3065272" y="636603"/>
                </a:lnTo>
                <a:lnTo>
                  <a:pt x="1811401" y="41227"/>
                </a:lnTo>
                <a:lnTo>
                  <a:pt x="1775574" y="26446"/>
                </a:lnTo>
                <a:lnTo>
                  <a:pt x="1721342" y="10415"/>
                </a:lnTo>
                <a:lnTo>
                  <a:pt x="1666492" y="1727"/>
                </a:lnTo>
                <a:lnTo>
                  <a:pt x="16295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8491" y="1136697"/>
            <a:ext cx="3249295" cy="4942840"/>
          </a:xfrm>
          <a:custGeom>
            <a:avLst/>
            <a:gdLst/>
            <a:ahLst/>
            <a:cxnLst/>
            <a:rect l="l" t="t" r="r" b="b"/>
            <a:pathLst>
              <a:path w="3249295" h="4942840">
                <a:moveTo>
                  <a:pt x="1811401" y="41227"/>
                </a:moveTo>
                <a:lnTo>
                  <a:pt x="2437130" y="338280"/>
                </a:lnTo>
                <a:lnTo>
                  <a:pt x="2468575" y="353249"/>
                </a:lnTo>
                <a:lnTo>
                  <a:pt x="2500008" y="368212"/>
                </a:lnTo>
                <a:lnTo>
                  <a:pt x="2562843" y="398115"/>
                </a:lnTo>
                <a:lnTo>
                  <a:pt x="2625647" y="427993"/>
                </a:lnTo>
                <a:lnTo>
                  <a:pt x="2688429" y="457847"/>
                </a:lnTo>
                <a:lnTo>
                  <a:pt x="2751201" y="487680"/>
                </a:lnTo>
                <a:lnTo>
                  <a:pt x="2813972" y="517493"/>
                </a:lnTo>
                <a:lnTo>
                  <a:pt x="2876754" y="547290"/>
                </a:lnTo>
                <a:lnTo>
                  <a:pt x="2939558" y="577072"/>
                </a:lnTo>
                <a:lnTo>
                  <a:pt x="3002393" y="606843"/>
                </a:lnTo>
                <a:lnTo>
                  <a:pt x="3065272" y="636603"/>
                </a:lnTo>
                <a:lnTo>
                  <a:pt x="3082926" y="646526"/>
                </a:lnTo>
                <a:lnTo>
                  <a:pt x="3115575" y="667396"/>
                </a:lnTo>
                <a:lnTo>
                  <a:pt x="3157888" y="701283"/>
                </a:lnTo>
                <a:lnTo>
                  <a:pt x="3192192" y="738304"/>
                </a:lnTo>
                <a:lnTo>
                  <a:pt x="3218470" y="778499"/>
                </a:lnTo>
                <a:lnTo>
                  <a:pt x="3236704" y="821912"/>
                </a:lnTo>
                <a:lnTo>
                  <a:pt x="3246875" y="868582"/>
                </a:lnTo>
                <a:lnTo>
                  <a:pt x="3249168" y="901525"/>
                </a:lnTo>
                <a:lnTo>
                  <a:pt x="3249168" y="3447240"/>
                </a:lnTo>
                <a:lnTo>
                  <a:pt x="3249168" y="3477020"/>
                </a:lnTo>
                <a:lnTo>
                  <a:pt x="3249168" y="3506809"/>
                </a:lnTo>
                <a:lnTo>
                  <a:pt x="3249168" y="3536606"/>
                </a:lnTo>
                <a:lnTo>
                  <a:pt x="3249168" y="3566412"/>
                </a:lnTo>
                <a:lnTo>
                  <a:pt x="3249168" y="3596225"/>
                </a:lnTo>
                <a:lnTo>
                  <a:pt x="3249168" y="3626045"/>
                </a:lnTo>
                <a:lnTo>
                  <a:pt x="3249167" y="3655872"/>
                </a:lnTo>
                <a:lnTo>
                  <a:pt x="3249168" y="3685705"/>
                </a:lnTo>
                <a:lnTo>
                  <a:pt x="3249168" y="3715544"/>
                </a:lnTo>
                <a:lnTo>
                  <a:pt x="3249168" y="3745388"/>
                </a:lnTo>
                <a:lnTo>
                  <a:pt x="3249168" y="3775237"/>
                </a:lnTo>
                <a:lnTo>
                  <a:pt x="3249168" y="3805090"/>
                </a:lnTo>
                <a:lnTo>
                  <a:pt x="3249168" y="3834947"/>
                </a:lnTo>
                <a:lnTo>
                  <a:pt x="3249168" y="3864808"/>
                </a:lnTo>
                <a:lnTo>
                  <a:pt x="3249168" y="3894671"/>
                </a:lnTo>
                <a:lnTo>
                  <a:pt x="3249168" y="3924536"/>
                </a:lnTo>
                <a:lnTo>
                  <a:pt x="3249167" y="3954404"/>
                </a:lnTo>
                <a:lnTo>
                  <a:pt x="3249168" y="3984273"/>
                </a:lnTo>
                <a:lnTo>
                  <a:pt x="3249167" y="4014143"/>
                </a:lnTo>
                <a:lnTo>
                  <a:pt x="3249168" y="4044013"/>
                </a:lnTo>
                <a:lnTo>
                  <a:pt x="3242138" y="4094998"/>
                </a:lnTo>
                <a:lnTo>
                  <a:pt x="3227772" y="4141979"/>
                </a:lnTo>
                <a:lnTo>
                  <a:pt x="3206035" y="4184932"/>
                </a:lnTo>
                <a:lnTo>
                  <a:pt x="3176893" y="4223830"/>
                </a:lnTo>
                <a:lnTo>
                  <a:pt x="3140315" y="4258647"/>
                </a:lnTo>
                <a:lnTo>
                  <a:pt x="3096265" y="4289358"/>
                </a:lnTo>
                <a:lnTo>
                  <a:pt x="3062732" y="4307538"/>
                </a:lnTo>
                <a:lnTo>
                  <a:pt x="2437130" y="4604502"/>
                </a:lnTo>
                <a:lnTo>
                  <a:pt x="2405683" y="4619386"/>
                </a:lnTo>
                <a:lnTo>
                  <a:pt x="2374248" y="4634271"/>
                </a:lnTo>
                <a:lnTo>
                  <a:pt x="2311403" y="4664044"/>
                </a:lnTo>
                <a:lnTo>
                  <a:pt x="2248585" y="4693826"/>
                </a:lnTo>
                <a:lnTo>
                  <a:pt x="2185785" y="4723620"/>
                </a:lnTo>
                <a:lnTo>
                  <a:pt x="2122995" y="4753432"/>
                </a:lnTo>
                <a:lnTo>
                  <a:pt x="2060205" y="4783264"/>
                </a:lnTo>
                <a:lnTo>
                  <a:pt x="1997405" y="4813120"/>
                </a:lnTo>
                <a:lnTo>
                  <a:pt x="1934587" y="4843005"/>
                </a:lnTo>
                <a:lnTo>
                  <a:pt x="1871742" y="4872922"/>
                </a:lnTo>
                <a:lnTo>
                  <a:pt x="1808861" y="4902876"/>
                </a:lnTo>
                <a:lnTo>
                  <a:pt x="1789671" y="4910482"/>
                </a:lnTo>
                <a:lnTo>
                  <a:pt x="1751485" y="4923288"/>
                </a:lnTo>
                <a:lnTo>
                  <a:pt x="1713565" y="4932880"/>
                </a:lnTo>
                <a:lnTo>
                  <a:pt x="1675921" y="4939248"/>
                </a:lnTo>
                <a:lnTo>
                  <a:pt x="1619996" y="4942738"/>
                </a:lnTo>
                <a:lnTo>
                  <a:pt x="1601503" y="4942281"/>
                </a:lnTo>
                <a:lnTo>
                  <a:pt x="1546487" y="4936034"/>
                </a:lnTo>
                <a:lnTo>
                  <a:pt x="1492194" y="4922451"/>
                </a:lnTo>
                <a:lnTo>
                  <a:pt x="1456416" y="4909306"/>
                </a:lnTo>
                <a:lnTo>
                  <a:pt x="812038" y="4604502"/>
                </a:lnTo>
                <a:lnTo>
                  <a:pt x="749375" y="4574711"/>
                </a:lnTo>
                <a:lnTo>
                  <a:pt x="686665" y="4544887"/>
                </a:lnTo>
                <a:lnTo>
                  <a:pt x="623912" y="4515038"/>
                </a:lnTo>
                <a:lnTo>
                  <a:pt x="592521" y="4500108"/>
                </a:lnTo>
                <a:lnTo>
                  <a:pt x="529713" y="4470239"/>
                </a:lnTo>
                <a:lnTo>
                  <a:pt x="466876" y="4440367"/>
                </a:lnTo>
                <a:lnTo>
                  <a:pt x="404015" y="4410501"/>
                </a:lnTo>
                <a:lnTo>
                  <a:pt x="341134" y="4380649"/>
                </a:lnTo>
                <a:lnTo>
                  <a:pt x="278239" y="4350821"/>
                </a:lnTo>
                <a:lnTo>
                  <a:pt x="215336" y="4321024"/>
                </a:lnTo>
                <a:lnTo>
                  <a:pt x="183883" y="4306141"/>
                </a:lnTo>
                <a:lnTo>
                  <a:pt x="166342" y="4296217"/>
                </a:lnTo>
                <a:lnTo>
                  <a:pt x="133854" y="4275347"/>
                </a:lnTo>
                <a:lnTo>
                  <a:pt x="91641" y="4241461"/>
                </a:lnTo>
                <a:lnTo>
                  <a:pt x="57314" y="4204440"/>
                </a:lnTo>
                <a:lnTo>
                  <a:pt x="30939" y="4164244"/>
                </a:lnTo>
                <a:lnTo>
                  <a:pt x="12585" y="4120832"/>
                </a:lnTo>
                <a:lnTo>
                  <a:pt x="2318" y="4074162"/>
                </a:lnTo>
                <a:lnTo>
                  <a:pt x="0" y="4041219"/>
                </a:lnTo>
                <a:lnTo>
                  <a:pt x="0" y="3447240"/>
                </a:lnTo>
                <a:lnTo>
                  <a:pt x="0" y="3403224"/>
                </a:lnTo>
                <a:lnTo>
                  <a:pt x="0" y="3332868"/>
                </a:lnTo>
                <a:lnTo>
                  <a:pt x="0" y="3239099"/>
                </a:lnTo>
                <a:lnTo>
                  <a:pt x="0" y="3124844"/>
                </a:lnTo>
                <a:lnTo>
                  <a:pt x="0" y="2993028"/>
                </a:lnTo>
                <a:lnTo>
                  <a:pt x="0" y="2846580"/>
                </a:lnTo>
                <a:lnTo>
                  <a:pt x="0" y="2688424"/>
                </a:lnTo>
                <a:lnTo>
                  <a:pt x="0" y="2521489"/>
                </a:lnTo>
                <a:lnTo>
                  <a:pt x="0" y="2348701"/>
                </a:lnTo>
                <a:lnTo>
                  <a:pt x="0" y="2172985"/>
                </a:lnTo>
                <a:lnTo>
                  <a:pt x="0" y="1997270"/>
                </a:lnTo>
                <a:lnTo>
                  <a:pt x="0" y="1824482"/>
                </a:lnTo>
                <a:lnTo>
                  <a:pt x="0" y="1657546"/>
                </a:lnTo>
                <a:lnTo>
                  <a:pt x="0" y="1499391"/>
                </a:lnTo>
                <a:lnTo>
                  <a:pt x="0" y="1352942"/>
                </a:lnTo>
                <a:lnTo>
                  <a:pt x="0" y="1221127"/>
                </a:lnTo>
                <a:lnTo>
                  <a:pt x="0" y="1106871"/>
                </a:lnTo>
                <a:lnTo>
                  <a:pt x="0" y="1013103"/>
                </a:lnTo>
                <a:lnTo>
                  <a:pt x="0" y="942747"/>
                </a:lnTo>
                <a:lnTo>
                  <a:pt x="0" y="898731"/>
                </a:lnTo>
                <a:lnTo>
                  <a:pt x="7343" y="847749"/>
                </a:lnTo>
                <a:lnTo>
                  <a:pt x="21909" y="800785"/>
                </a:lnTo>
                <a:lnTo>
                  <a:pt x="43732" y="757881"/>
                </a:lnTo>
                <a:lnTo>
                  <a:pt x="72846" y="719079"/>
                </a:lnTo>
                <a:lnTo>
                  <a:pt x="109285" y="684418"/>
                </a:lnTo>
                <a:lnTo>
                  <a:pt x="153082" y="653941"/>
                </a:lnTo>
                <a:lnTo>
                  <a:pt x="812038" y="338280"/>
                </a:lnTo>
                <a:lnTo>
                  <a:pt x="874940" y="308489"/>
                </a:lnTo>
                <a:lnTo>
                  <a:pt x="906390" y="293594"/>
                </a:lnTo>
                <a:lnTo>
                  <a:pt x="937838" y="278700"/>
                </a:lnTo>
                <a:lnTo>
                  <a:pt x="1000726" y="248908"/>
                </a:lnTo>
                <a:lnTo>
                  <a:pt x="1063601" y="219107"/>
                </a:lnTo>
                <a:lnTo>
                  <a:pt x="1126458" y="189293"/>
                </a:lnTo>
                <a:lnTo>
                  <a:pt x="1189292" y="159460"/>
                </a:lnTo>
                <a:lnTo>
                  <a:pt x="1252098" y="129602"/>
                </a:lnTo>
                <a:lnTo>
                  <a:pt x="1314872" y="99715"/>
                </a:lnTo>
                <a:lnTo>
                  <a:pt x="1377610" y="69793"/>
                </a:lnTo>
                <a:lnTo>
                  <a:pt x="1440307" y="39830"/>
                </a:lnTo>
                <a:lnTo>
                  <a:pt x="1459600" y="32229"/>
                </a:lnTo>
                <a:lnTo>
                  <a:pt x="1497933" y="19432"/>
                </a:lnTo>
                <a:lnTo>
                  <a:pt x="1535938" y="9848"/>
                </a:lnTo>
                <a:lnTo>
                  <a:pt x="1573622" y="3485"/>
                </a:lnTo>
                <a:lnTo>
                  <a:pt x="1629568" y="0"/>
                </a:lnTo>
                <a:lnTo>
                  <a:pt x="1648067" y="457"/>
                </a:lnTo>
                <a:lnTo>
                  <a:pt x="1703129" y="6705"/>
                </a:lnTo>
                <a:lnTo>
                  <a:pt x="1757563" y="20285"/>
                </a:lnTo>
                <a:lnTo>
                  <a:pt x="1793519" y="33427"/>
                </a:lnTo>
                <a:lnTo>
                  <a:pt x="1811401" y="41227"/>
                </a:lnTo>
                <a:close/>
              </a:path>
            </a:pathLst>
          </a:custGeom>
          <a:ln w="12192">
            <a:solidFill>
              <a:srgbClr val="BBB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82396" y="2159507"/>
            <a:ext cx="3260090" cy="525780"/>
          </a:xfrm>
          <a:prstGeom prst="rect">
            <a:avLst/>
          </a:prstGeom>
          <a:solidFill>
            <a:srgbClr val="C00511"/>
          </a:solidFill>
        </p:spPr>
        <p:txBody>
          <a:bodyPr vert="horz" wrap="square" lIns="0" tIns="0" rIns="0" bIns="0" rtlCol="0">
            <a:spAutoFit/>
          </a:bodyPr>
          <a:lstStyle/>
          <a:p>
            <a:pPr marL="842644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微软雅黑"/>
                <a:cs typeface="微软雅黑"/>
              </a:rPr>
              <a:t>市场需求巨大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1778" y="2809670"/>
            <a:ext cx="2867025" cy="2566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</a:pPr>
            <a:r>
              <a:rPr sz="2000" spc="30" dirty="0">
                <a:solidFill>
                  <a:srgbClr val="30352F"/>
                </a:solidFill>
                <a:latin typeface="微软雅黑"/>
                <a:cs typeface="微软雅黑"/>
              </a:rPr>
              <a:t>大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数</a:t>
            </a:r>
            <a:r>
              <a:rPr sz="2000" spc="35" dirty="0">
                <a:solidFill>
                  <a:srgbClr val="30352F"/>
                </a:solidFill>
                <a:latin typeface="微软雅黑"/>
                <a:cs typeface="微软雅黑"/>
              </a:rPr>
              <a:t>据</a:t>
            </a:r>
            <a:r>
              <a:rPr sz="2000" spc="25" dirty="0">
                <a:solidFill>
                  <a:srgbClr val="30352F"/>
                </a:solidFill>
                <a:latin typeface="微软雅黑"/>
                <a:cs typeface="微软雅黑"/>
              </a:rPr>
              <a:t>、</a:t>
            </a:r>
            <a:r>
              <a:rPr sz="2000" spc="30" dirty="0">
                <a:solidFill>
                  <a:srgbClr val="30352F"/>
                </a:solidFill>
                <a:latin typeface="微软雅黑"/>
                <a:cs typeface="微软雅黑"/>
              </a:rPr>
              <a:t>云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计</a:t>
            </a:r>
            <a:r>
              <a:rPr sz="2000" spc="35" dirty="0">
                <a:solidFill>
                  <a:srgbClr val="30352F"/>
                </a:solidFill>
                <a:latin typeface="微软雅黑"/>
                <a:cs typeface="微软雅黑"/>
              </a:rPr>
              <a:t>算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、</a:t>
            </a:r>
            <a:r>
              <a:rPr sz="2000" spc="30" dirty="0">
                <a:solidFill>
                  <a:srgbClr val="30352F"/>
                </a:solidFill>
                <a:latin typeface="微软雅黑"/>
                <a:cs typeface="微软雅黑"/>
              </a:rPr>
              <a:t>互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联</a:t>
            </a:r>
            <a:r>
              <a:rPr sz="2000" dirty="0">
                <a:solidFill>
                  <a:srgbClr val="30352F"/>
                </a:solidFill>
                <a:latin typeface="微软雅黑"/>
                <a:cs typeface="微软雅黑"/>
              </a:rPr>
              <a:t>网 </a:t>
            </a:r>
            <a:r>
              <a:rPr sz="2000" spc="30" dirty="0">
                <a:solidFill>
                  <a:srgbClr val="30352F"/>
                </a:solidFill>
                <a:latin typeface="微软雅黑"/>
                <a:cs typeface="微软雅黑"/>
              </a:rPr>
              <a:t>等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产</a:t>
            </a:r>
            <a:r>
              <a:rPr sz="2000" spc="30" dirty="0">
                <a:solidFill>
                  <a:srgbClr val="30352F"/>
                </a:solidFill>
                <a:latin typeface="微软雅黑"/>
                <a:cs typeface="微软雅黑"/>
              </a:rPr>
              <a:t>业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的</a:t>
            </a:r>
            <a:r>
              <a:rPr sz="2000" spc="30" dirty="0">
                <a:solidFill>
                  <a:srgbClr val="30352F"/>
                </a:solidFill>
                <a:latin typeface="微软雅黑"/>
                <a:cs typeface="微软雅黑"/>
              </a:rPr>
              <a:t>发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展</a:t>
            </a:r>
            <a:r>
              <a:rPr sz="2000" spc="30" dirty="0">
                <a:solidFill>
                  <a:srgbClr val="30352F"/>
                </a:solidFill>
                <a:latin typeface="微软雅黑"/>
                <a:cs typeface="微软雅黑"/>
              </a:rPr>
              <a:t>为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芯</a:t>
            </a:r>
            <a:r>
              <a:rPr sz="2000" spc="30" dirty="0">
                <a:solidFill>
                  <a:srgbClr val="30352F"/>
                </a:solidFill>
                <a:latin typeface="微软雅黑"/>
                <a:cs typeface="微软雅黑"/>
              </a:rPr>
              <a:t>片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带</a:t>
            </a:r>
            <a:r>
              <a:rPr sz="2000" dirty="0">
                <a:solidFill>
                  <a:srgbClr val="30352F"/>
                </a:solidFill>
                <a:latin typeface="微软雅黑"/>
                <a:cs typeface="微软雅黑"/>
              </a:rPr>
              <a:t>来 </a:t>
            </a:r>
            <a:r>
              <a:rPr sz="2000" spc="35" dirty="0">
                <a:solidFill>
                  <a:srgbClr val="30352F"/>
                </a:solidFill>
                <a:latin typeface="微软雅黑"/>
                <a:cs typeface="微软雅黑"/>
              </a:rPr>
              <a:t>了</a:t>
            </a:r>
            <a:r>
              <a:rPr sz="2000" spc="25" dirty="0">
                <a:solidFill>
                  <a:srgbClr val="30352F"/>
                </a:solidFill>
                <a:latin typeface="微软雅黑"/>
                <a:cs typeface="微软雅黑"/>
              </a:rPr>
              <a:t>强</a:t>
            </a:r>
            <a:r>
              <a:rPr sz="2000" spc="35" dirty="0">
                <a:solidFill>
                  <a:srgbClr val="30352F"/>
                </a:solidFill>
                <a:latin typeface="微软雅黑"/>
                <a:cs typeface="微软雅黑"/>
              </a:rPr>
              <a:t>劲</a:t>
            </a:r>
            <a:r>
              <a:rPr sz="2000" spc="25" dirty="0">
                <a:solidFill>
                  <a:srgbClr val="30352F"/>
                </a:solidFill>
                <a:latin typeface="微软雅黑"/>
                <a:cs typeface="微软雅黑"/>
              </a:rPr>
              <a:t>的</a:t>
            </a:r>
            <a:r>
              <a:rPr sz="2000" spc="35" dirty="0">
                <a:solidFill>
                  <a:srgbClr val="30352F"/>
                </a:solidFill>
                <a:latin typeface="微软雅黑"/>
                <a:cs typeface="微软雅黑"/>
              </a:rPr>
              <a:t>市</a:t>
            </a:r>
            <a:r>
              <a:rPr sz="2000" spc="25" dirty="0">
                <a:solidFill>
                  <a:srgbClr val="30352F"/>
                </a:solidFill>
                <a:latin typeface="微软雅黑"/>
                <a:cs typeface="微软雅黑"/>
              </a:rPr>
              <a:t>场</a:t>
            </a:r>
            <a:r>
              <a:rPr sz="2000" spc="35" dirty="0">
                <a:solidFill>
                  <a:srgbClr val="30352F"/>
                </a:solidFill>
                <a:latin typeface="微软雅黑"/>
                <a:cs typeface="微软雅黑"/>
              </a:rPr>
              <a:t>需</a:t>
            </a:r>
            <a:r>
              <a:rPr sz="2000" spc="40" dirty="0">
                <a:solidFill>
                  <a:srgbClr val="30352F"/>
                </a:solidFill>
                <a:latin typeface="微软雅黑"/>
                <a:cs typeface="微软雅黑"/>
              </a:rPr>
              <a:t>求</a:t>
            </a:r>
            <a:r>
              <a:rPr sz="2000" spc="35" dirty="0">
                <a:solidFill>
                  <a:srgbClr val="30352F"/>
                </a:solidFill>
                <a:latin typeface="微软雅黑"/>
                <a:cs typeface="微软雅黑"/>
              </a:rPr>
              <a:t>，</a:t>
            </a:r>
            <a:r>
              <a:rPr sz="2000" spc="25" dirty="0">
                <a:solidFill>
                  <a:srgbClr val="30352F"/>
                </a:solidFill>
                <a:latin typeface="微软雅黑"/>
                <a:cs typeface="微软雅黑"/>
              </a:rPr>
              <a:t>稳定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 </a:t>
            </a:r>
            <a:r>
              <a:rPr sz="2000" spc="30" dirty="0">
                <a:solidFill>
                  <a:srgbClr val="30352F"/>
                </a:solidFill>
                <a:latin typeface="微软雅黑"/>
                <a:cs typeface="微软雅黑"/>
              </a:rPr>
              <a:t>的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下</a:t>
            </a:r>
            <a:r>
              <a:rPr sz="2000" spc="30" dirty="0">
                <a:solidFill>
                  <a:srgbClr val="30352F"/>
                </a:solidFill>
                <a:latin typeface="微软雅黑"/>
                <a:cs typeface="微软雅黑"/>
              </a:rPr>
              <a:t>游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市</a:t>
            </a:r>
            <a:r>
              <a:rPr sz="2000" spc="30" dirty="0">
                <a:solidFill>
                  <a:srgbClr val="30352F"/>
                </a:solidFill>
                <a:latin typeface="微软雅黑"/>
                <a:cs typeface="微软雅黑"/>
              </a:rPr>
              <a:t>场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增</a:t>
            </a:r>
            <a:r>
              <a:rPr sz="2000" spc="30" dirty="0">
                <a:solidFill>
                  <a:srgbClr val="30352F"/>
                </a:solidFill>
                <a:latin typeface="微软雅黑"/>
                <a:cs typeface="微软雅黑"/>
              </a:rPr>
              <a:t>速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将</a:t>
            </a:r>
            <a:r>
              <a:rPr sz="2000" spc="30" dirty="0">
                <a:solidFill>
                  <a:srgbClr val="30352F"/>
                </a:solidFill>
                <a:latin typeface="微软雅黑"/>
                <a:cs typeface="微软雅黑"/>
              </a:rPr>
              <a:t>有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力</a:t>
            </a:r>
            <a:r>
              <a:rPr sz="2000" dirty="0">
                <a:solidFill>
                  <a:srgbClr val="30352F"/>
                </a:solidFill>
                <a:latin typeface="微软雅黑"/>
                <a:cs typeface="微软雅黑"/>
              </a:rPr>
              <a:t>地 </a:t>
            </a:r>
            <a:r>
              <a:rPr sz="2000" spc="30" dirty="0">
                <a:solidFill>
                  <a:srgbClr val="30352F"/>
                </a:solidFill>
                <a:latin typeface="微软雅黑"/>
                <a:cs typeface="微软雅黑"/>
              </a:rPr>
              <a:t>促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进</a:t>
            </a:r>
            <a:r>
              <a:rPr sz="2000" spc="30" dirty="0">
                <a:solidFill>
                  <a:srgbClr val="30352F"/>
                </a:solidFill>
                <a:latin typeface="微软雅黑"/>
                <a:cs typeface="微软雅黑"/>
              </a:rPr>
              <a:t>溅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射</a:t>
            </a:r>
            <a:r>
              <a:rPr sz="2000" spc="30" dirty="0">
                <a:solidFill>
                  <a:srgbClr val="30352F"/>
                </a:solidFill>
                <a:latin typeface="微软雅黑"/>
                <a:cs typeface="微软雅黑"/>
              </a:rPr>
              <a:t>靶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材</a:t>
            </a:r>
            <a:r>
              <a:rPr sz="2000" spc="30" dirty="0">
                <a:solidFill>
                  <a:srgbClr val="30352F"/>
                </a:solidFill>
                <a:latin typeface="微软雅黑"/>
                <a:cs typeface="微软雅黑"/>
              </a:rPr>
              <a:t>销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售</a:t>
            </a:r>
            <a:r>
              <a:rPr sz="2000" spc="30" dirty="0">
                <a:solidFill>
                  <a:srgbClr val="30352F"/>
                </a:solidFill>
                <a:latin typeface="微软雅黑"/>
                <a:cs typeface="微软雅黑"/>
              </a:rPr>
              <a:t>规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模</a:t>
            </a:r>
            <a:r>
              <a:rPr sz="2000" dirty="0">
                <a:solidFill>
                  <a:srgbClr val="30352F"/>
                </a:solidFill>
                <a:latin typeface="微软雅黑"/>
                <a:cs typeface="微软雅黑"/>
              </a:rPr>
              <a:t>的 扩大</a:t>
            </a:r>
            <a:r>
              <a:rPr sz="2000" spc="5" dirty="0">
                <a:solidFill>
                  <a:srgbClr val="30352F"/>
                </a:solidFill>
                <a:latin typeface="微软雅黑"/>
                <a:cs typeface="微软雅黑"/>
              </a:rPr>
              <a:t>。</a:t>
            </a:r>
            <a:endParaRPr sz="2000" dirty="0">
              <a:latin typeface="微软雅黑"/>
              <a:cs typeface="微软雅黑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36673" y="1529279"/>
            <a:ext cx="513080" cy="43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C00511"/>
                </a:solidFill>
                <a:latin typeface="Courier New"/>
                <a:cs typeface="Courier New"/>
              </a:rPr>
              <a:t>01</a:t>
            </a:r>
            <a:endParaRPr sz="3200">
              <a:latin typeface="Courier New"/>
              <a:cs typeface="Courier Ne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39411" y="1118854"/>
            <a:ext cx="3248025" cy="5105400"/>
          </a:xfrm>
          <a:custGeom>
            <a:avLst/>
            <a:gdLst/>
            <a:ahLst/>
            <a:cxnLst/>
            <a:rect l="l" t="t" r="r" b="b"/>
            <a:pathLst>
              <a:path w="3248025" h="5105400">
                <a:moveTo>
                  <a:pt x="1628838" y="0"/>
                </a:moveTo>
                <a:lnTo>
                  <a:pt x="1572911" y="3605"/>
                </a:lnTo>
                <a:lnTo>
                  <a:pt x="1535227" y="10181"/>
                </a:lnTo>
                <a:lnTo>
                  <a:pt x="1497212" y="20085"/>
                </a:lnTo>
                <a:lnTo>
                  <a:pt x="1458855" y="33309"/>
                </a:lnTo>
                <a:lnTo>
                  <a:pt x="186309" y="656859"/>
                </a:lnTo>
                <a:lnTo>
                  <a:pt x="153015" y="675400"/>
                </a:lnTo>
                <a:lnTo>
                  <a:pt x="109227" y="706856"/>
                </a:lnTo>
                <a:lnTo>
                  <a:pt x="72795" y="742644"/>
                </a:lnTo>
                <a:lnTo>
                  <a:pt x="43687" y="782723"/>
                </a:lnTo>
                <a:lnTo>
                  <a:pt x="21872" y="827047"/>
                </a:lnTo>
                <a:lnTo>
                  <a:pt x="7320" y="875573"/>
                </a:lnTo>
                <a:lnTo>
                  <a:pt x="0" y="928258"/>
                </a:lnTo>
                <a:lnTo>
                  <a:pt x="114" y="4176664"/>
                </a:lnTo>
                <a:lnTo>
                  <a:pt x="4829" y="4224333"/>
                </a:lnTo>
                <a:lnTo>
                  <a:pt x="17787" y="4271396"/>
                </a:lnTo>
                <a:lnTo>
                  <a:pt x="38806" y="4315105"/>
                </a:lnTo>
                <a:lnTo>
                  <a:pt x="67821" y="4355507"/>
                </a:lnTo>
                <a:lnTo>
                  <a:pt x="104763" y="4392648"/>
                </a:lnTo>
                <a:lnTo>
                  <a:pt x="149566" y="4426574"/>
                </a:lnTo>
                <a:lnTo>
                  <a:pt x="183768" y="4447428"/>
                </a:lnTo>
                <a:lnTo>
                  <a:pt x="1437893" y="5062337"/>
                </a:lnTo>
                <a:lnTo>
                  <a:pt x="1473500" y="5077604"/>
                </a:lnTo>
                <a:lnTo>
                  <a:pt x="1527544" y="5094163"/>
                </a:lnTo>
                <a:lnTo>
                  <a:pt x="1582316" y="5103136"/>
                </a:lnTo>
                <a:lnTo>
                  <a:pt x="1619218" y="5104918"/>
                </a:lnTo>
                <a:lnTo>
                  <a:pt x="1637781" y="5104553"/>
                </a:lnTo>
                <a:lnTo>
                  <a:pt x="1693902" y="5098441"/>
                </a:lnTo>
                <a:lnTo>
                  <a:pt x="1731664" y="5090198"/>
                </a:lnTo>
                <a:lnTo>
                  <a:pt x="1769690" y="5078631"/>
                </a:lnTo>
                <a:lnTo>
                  <a:pt x="1807972" y="5063747"/>
                </a:lnTo>
                <a:lnTo>
                  <a:pt x="3061335" y="4448825"/>
                </a:lnTo>
                <a:lnTo>
                  <a:pt x="3094834" y="4430047"/>
                </a:lnTo>
                <a:lnTo>
                  <a:pt x="3138844" y="4398335"/>
                </a:lnTo>
                <a:lnTo>
                  <a:pt x="3175397" y="4362388"/>
                </a:lnTo>
                <a:lnTo>
                  <a:pt x="3204522" y="4322227"/>
                </a:lnTo>
                <a:lnTo>
                  <a:pt x="3226251" y="4277872"/>
                </a:lnTo>
                <a:lnTo>
                  <a:pt x="3240615" y="4229345"/>
                </a:lnTo>
                <a:lnTo>
                  <a:pt x="3247643" y="4176664"/>
                </a:lnTo>
                <a:lnTo>
                  <a:pt x="3247530" y="928258"/>
                </a:lnTo>
                <a:lnTo>
                  <a:pt x="3242858" y="880590"/>
                </a:lnTo>
                <a:lnTo>
                  <a:pt x="3230000" y="833527"/>
                </a:lnTo>
                <a:lnTo>
                  <a:pt x="3209091" y="789818"/>
                </a:lnTo>
                <a:lnTo>
                  <a:pt x="3180152" y="749416"/>
                </a:lnTo>
                <a:lnTo>
                  <a:pt x="3143202" y="712275"/>
                </a:lnTo>
                <a:lnTo>
                  <a:pt x="3098263" y="678349"/>
                </a:lnTo>
                <a:lnTo>
                  <a:pt x="3063874" y="657494"/>
                </a:lnTo>
                <a:lnTo>
                  <a:pt x="1810512" y="42560"/>
                </a:lnTo>
                <a:lnTo>
                  <a:pt x="1774722" y="27300"/>
                </a:lnTo>
                <a:lnTo>
                  <a:pt x="1720544" y="10749"/>
                </a:lnTo>
                <a:lnTo>
                  <a:pt x="1665740" y="1780"/>
                </a:lnTo>
                <a:lnTo>
                  <a:pt x="16288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39411" y="1118854"/>
            <a:ext cx="3248025" cy="5105400"/>
          </a:xfrm>
          <a:custGeom>
            <a:avLst/>
            <a:gdLst/>
            <a:ahLst/>
            <a:cxnLst/>
            <a:rect l="l" t="t" r="r" b="b"/>
            <a:pathLst>
              <a:path w="3248025" h="5105400">
                <a:moveTo>
                  <a:pt x="1810512" y="42560"/>
                </a:moveTo>
                <a:lnTo>
                  <a:pt x="2435987" y="349392"/>
                </a:lnTo>
                <a:lnTo>
                  <a:pt x="2467413" y="364856"/>
                </a:lnTo>
                <a:lnTo>
                  <a:pt x="2498830" y="380311"/>
                </a:lnTo>
                <a:lnTo>
                  <a:pt x="2561637" y="411196"/>
                </a:lnTo>
                <a:lnTo>
                  <a:pt x="2624417" y="442050"/>
                </a:lnTo>
                <a:lnTo>
                  <a:pt x="2687178" y="472877"/>
                </a:lnTo>
                <a:lnTo>
                  <a:pt x="2749930" y="503682"/>
                </a:lnTo>
                <a:lnTo>
                  <a:pt x="2812683" y="534467"/>
                </a:lnTo>
                <a:lnTo>
                  <a:pt x="2875444" y="565237"/>
                </a:lnTo>
                <a:lnTo>
                  <a:pt x="2938224" y="595996"/>
                </a:lnTo>
                <a:lnTo>
                  <a:pt x="3001031" y="626747"/>
                </a:lnTo>
                <a:lnTo>
                  <a:pt x="3063875" y="657494"/>
                </a:lnTo>
                <a:lnTo>
                  <a:pt x="3081511" y="667746"/>
                </a:lnTo>
                <a:lnTo>
                  <a:pt x="3114129" y="689303"/>
                </a:lnTo>
                <a:lnTo>
                  <a:pt x="3156407" y="724296"/>
                </a:lnTo>
                <a:lnTo>
                  <a:pt x="3190689" y="762519"/>
                </a:lnTo>
                <a:lnTo>
                  <a:pt x="3216954" y="804018"/>
                </a:lnTo>
                <a:lnTo>
                  <a:pt x="3235182" y="848840"/>
                </a:lnTo>
                <a:lnTo>
                  <a:pt x="3245351" y="897031"/>
                </a:lnTo>
                <a:lnTo>
                  <a:pt x="3247644" y="931052"/>
                </a:lnTo>
                <a:lnTo>
                  <a:pt x="3247644" y="3560333"/>
                </a:lnTo>
                <a:lnTo>
                  <a:pt x="3247644" y="3591086"/>
                </a:lnTo>
                <a:lnTo>
                  <a:pt x="3247644" y="3621849"/>
                </a:lnTo>
                <a:lnTo>
                  <a:pt x="3247643" y="3652622"/>
                </a:lnTo>
                <a:lnTo>
                  <a:pt x="3247644" y="3683405"/>
                </a:lnTo>
                <a:lnTo>
                  <a:pt x="3247644" y="3714196"/>
                </a:lnTo>
                <a:lnTo>
                  <a:pt x="3247644" y="3744995"/>
                </a:lnTo>
                <a:lnTo>
                  <a:pt x="3247643" y="3775802"/>
                </a:lnTo>
                <a:lnTo>
                  <a:pt x="3247644" y="3806616"/>
                </a:lnTo>
                <a:lnTo>
                  <a:pt x="3247644" y="3837436"/>
                </a:lnTo>
                <a:lnTo>
                  <a:pt x="3247644" y="3868261"/>
                </a:lnTo>
                <a:lnTo>
                  <a:pt x="3247644" y="3899091"/>
                </a:lnTo>
                <a:lnTo>
                  <a:pt x="3247644" y="4176664"/>
                </a:lnTo>
                <a:lnTo>
                  <a:pt x="3246114" y="4194685"/>
                </a:lnTo>
                <a:lnTo>
                  <a:pt x="3236643" y="4245983"/>
                </a:lnTo>
                <a:lnTo>
                  <a:pt x="3219828" y="4293122"/>
                </a:lnTo>
                <a:lnTo>
                  <a:pt x="3195637" y="4336081"/>
                </a:lnTo>
                <a:lnTo>
                  <a:pt x="3164039" y="4374840"/>
                </a:lnTo>
                <a:lnTo>
                  <a:pt x="3125004" y="4409377"/>
                </a:lnTo>
                <a:lnTo>
                  <a:pt x="3078501" y="4439673"/>
                </a:lnTo>
                <a:lnTo>
                  <a:pt x="2435987" y="4755581"/>
                </a:lnTo>
                <a:lnTo>
                  <a:pt x="2404542" y="4770955"/>
                </a:lnTo>
                <a:lnTo>
                  <a:pt x="2373112" y="4786328"/>
                </a:lnTo>
                <a:lnTo>
                  <a:pt x="2310286" y="4817079"/>
                </a:lnTo>
                <a:lnTo>
                  <a:pt x="2247497" y="4847838"/>
                </a:lnTo>
                <a:lnTo>
                  <a:pt x="2184732" y="4878609"/>
                </a:lnTo>
                <a:lnTo>
                  <a:pt x="2121979" y="4909397"/>
                </a:lnTo>
                <a:lnTo>
                  <a:pt x="2059226" y="4940207"/>
                </a:lnTo>
                <a:lnTo>
                  <a:pt x="1996461" y="4971042"/>
                </a:lnTo>
                <a:lnTo>
                  <a:pt x="1933672" y="5001908"/>
                </a:lnTo>
                <a:lnTo>
                  <a:pt x="1870846" y="5032808"/>
                </a:lnTo>
                <a:lnTo>
                  <a:pt x="1807972" y="5063747"/>
                </a:lnTo>
                <a:lnTo>
                  <a:pt x="1788800" y="5071603"/>
                </a:lnTo>
                <a:lnTo>
                  <a:pt x="1750645" y="5084829"/>
                </a:lnTo>
                <a:lnTo>
                  <a:pt x="1712749" y="5094736"/>
                </a:lnTo>
                <a:lnTo>
                  <a:pt x="1675124" y="5101313"/>
                </a:lnTo>
                <a:lnTo>
                  <a:pt x="1619218" y="5104918"/>
                </a:lnTo>
                <a:lnTo>
                  <a:pt x="1600729" y="5104447"/>
                </a:lnTo>
                <a:lnTo>
                  <a:pt x="1545722" y="5097995"/>
                </a:lnTo>
                <a:lnTo>
                  <a:pt x="1491431" y="5083968"/>
                </a:lnTo>
                <a:lnTo>
                  <a:pt x="1455654" y="5070394"/>
                </a:lnTo>
                <a:lnTo>
                  <a:pt x="811657" y="4755581"/>
                </a:lnTo>
                <a:lnTo>
                  <a:pt x="749029" y="4724815"/>
                </a:lnTo>
                <a:lnTo>
                  <a:pt x="686347" y="4694014"/>
                </a:lnTo>
                <a:lnTo>
                  <a:pt x="654988" y="4678604"/>
                </a:lnTo>
                <a:lnTo>
                  <a:pt x="623618" y="4663188"/>
                </a:lnTo>
                <a:lnTo>
                  <a:pt x="560849" y="4632346"/>
                </a:lnTo>
                <a:lnTo>
                  <a:pt x="498046" y="4601495"/>
                </a:lnTo>
                <a:lnTo>
                  <a:pt x="435216" y="4570646"/>
                </a:lnTo>
                <a:lnTo>
                  <a:pt x="372367" y="4539805"/>
                </a:lnTo>
                <a:lnTo>
                  <a:pt x="309505" y="4508983"/>
                </a:lnTo>
                <a:lnTo>
                  <a:pt x="246636" y="4478188"/>
                </a:lnTo>
                <a:lnTo>
                  <a:pt x="183769" y="4447428"/>
                </a:lnTo>
                <a:lnTo>
                  <a:pt x="166235" y="4437176"/>
                </a:lnTo>
                <a:lnTo>
                  <a:pt x="133762" y="4415620"/>
                </a:lnTo>
                <a:lnTo>
                  <a:pt x="91572" y="4380627"/>
                </a:lnTo>
                <a:lnTo>
                  <a:pt x="57265" y="4342404"/>
                </a:lnTo>
                <a:lnTo>
                  <a:pt x="30908" y="4300905"/>
                </a:lnTo>
                <a:lnTo>
                  <a:pt x="12569" y="4256083"/>
                </a:lnTo>
                <a:lnTo>
                  <a:pt x="2313" y="4207892"/>
                </a:lnTo>
                <a:lnTo>
                  <a:pt x="0" y="4173870"/>
                </a:lnTo>
                <a:lnTo>
                  <a:pt x="0" y="3560333"/>
                </a:lnTo>
                <a:lnTo>
                  <a:pt x="0" y="3514881"/>
                </a:lnTo>
                <a:lnTo>
                  <a:pt x="0" y="3442223"/>
                </a:lnTo>
                <a:lnTo>
                  <a:pt x="0" y="3345382"/>
                </a:lnTo>
                <a:lnTo>
                  <a:pt x="0" y="3227381"/>
                </a:lnTo>
                <a:lnTo>
                  <a:pt x="0" y="3091243"/>
                </a:lnTo>
                <a:lnTo>
                  <a:pt x="0" y="2939991"/>
                </a:lnTo>
                <a:lnTo>
                  <a:pt x="0" y="2776647"/>
                </a:lnTo>
                <a:lnTo>
                  <a:pt x="0" y="2604235"/>
                </a:lnTo>
                <a:lnTo>
                  <a:pt x="0" y="2425777"/>
                </a:lnTo>
                <a:lnTo>
                  <a:pt x="0" y="2244296"/>
                </a:lnTo>
                <a:lnTo>
                  <a:pt x="0" y="2062815"/>
                </a:lnTo>
                <a:lnTo>
                  <a:pt x="0" y="1884357"/>
                </a:lnTo>
                <a:lnTo>
                  <a:pt x="0" y="1711945"/>
                </a:lnTo>
                <a:lnTo>
                  <a:pt x="0" y="1548601"/>
                </a:lnTo>
                <a:lnTo>
                  <a:pt x="0" y="1397349"/>
                </a:lnTo>
                <a:lnTo>
                  <a:pt x="0" y="1261211"/>
                </a:lnTo>
                <a:lnTo>
                  <a:pt x="0" y="1143210"/>
                </a:lnTo>
                <a:lnTo>
                  <a:pt x="0" y="1046369"/>
                </a:lnTo>
                <a:lnTo>
                  <a:pt x="0" y="973711"/>
                </a:lnTo>
                <a:lnTo>
                  <a:pt x="0" y="928258"/>
                </a:lnTo>
                <a:lnTo>
                  <a:pt x="1638" y="910237"/>
                </a:lnTo>
                <a:lnTo>
                  <a:pt x="11365" y="858934"/>
                </a:lnTo>
                <a:lnTo>
                  <a:pt x="28335" y="811803"/>
                </a:lnTo>
                <a:lnTo>
                  <a:pt x="52578" y="768889"/>
                </a:lnTo>
                <a:lnTo>
                  <a:pt x="84124" y="730236"/>
                </a:lnTo>
                <a:lnTo>
                  <a:pt x="123005" y="695887"/>
                </a:lnTo>
                <a:lnTo>
                  <a:pt x="169251" y="665886"/>
                </a:lnTo>
                <a:lnTo>
                  <a:pt x="811657" y="349392"/>
                </a:lnTo>
                <a:lnTo>
                  <a:pt x="843107" y="334019"/>
                </a:lnTo>
                <a:lnTo>
                  <a:pt x="874555" y="318645"/>
                </a:lnTo>
                <a:lnTo>
                  <a:pt x="937441" y="287893"/>
                </a:lnTo>
                <a:lnTo>
                  <a:pt x="1000311" y="257132"/>
                </a:lnTo>
                <a:lnTo>
                  <a:pt x="1063159" y="226357"/>
                </a:lnTo>
                <a:lnTo>
                  <a:pt x="1125982" y="195564"/>
                </a:lnTo>
                <a:lnTo>
                  <a:pt x="1188773" y="164748"/>
                </a:lnTo>
                <a:lnTo>
                  <a:pt x="1251530" y="133904"/>
                </a:lnTo>
                <a:lnTo>
                  <a:pt x="1314247" y="103029"/>
                </a:lnTo>
                <a:lnTo>
                  <a:pt x="1376920" y="72117"/>
                </a:lnTo>
                <a:lnTo>
                  <a:pt x="1439545" y="41163"/>
                </a:lnTo>
                <a:lnTo>
                  <a:pt x="1458855" y="33309"/>
                </a:lnTo>
                <a:lnTo>
                  <a:pt x="1497212" y="20085"/>
                </a:lnTo>
                <a:lnTo>
                  <a:pt x="1535227" y="10181"/>
                </a:lnTo>
                <a:lnTo>
                  <a:pt x="1572911" y="3605"/>
                </a:lnTo>
                <a:lnTo>
                  <a:pt x="1628838" y="0"/>
                </a:lnTo>
                <a:lnTo>
                  <a:pt x="1647326" y="471"/>
                </a:lnTo>
                <a:lnTo>
                  <a:pt x="1702347" y="6918"/>
                </a:lnTo>
                <a:lnTo>
                  <a:pt x="1756730" y="20939"/>
                </a:lnTo>
                <a:lnTo>
                  <a:pt x="1792649" y="34507"/>
                </a:lnTo>
                <a:lnTo>
                  <a:pt x="1810512" y="42560"/>
                </a:lnTo>
                <a:close/>
              </a:path>
            </a:pathLst>
          </a:custGeom>
          <a:ln w="12192">
            <a:solidFill>
              <a:srgbClr val="BBB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442459" y="2159507"/>
            <a:ext cx="3260090" cy="525780"/>
          </a:xfrm>
          <a:prstGeom prst="rect">
            <a:avLst/>
          </a:prstGeom>
          <a:solidFill>
            <a:srgbClr val="C00511"/>
          </a:solidFill>
        </p:spPr>
        <p:txBody>
          <a:bodyPr vert="horz" wrap="square" lIns="0" tIns="0" rIns="0" bIns="0" rtlCol="0">
            <a:spAutoFit/>
          </a:bodyPr>
          <a:lstStyle/>
          <a:p>
            <a:pPr marL="667385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微软雅黑"/>
                <a:cs typeface="微软雅黑"/>
              </a:rPr>
              <a:t>国产化替代急迫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18990" y="2785540"/>
            <a:ext cx="3118485" cy="2566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2000" spc="30" dirty="0">
                <a:solidFill>
                  <a:srgbClr val="30352F"/>
                </a:solidFill>
                <a:latin typeface="微软雅黑"/>
                <a:cs typeface="微软雅黑"/>
              </a:rPr>
              <a:t>中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国</a:t>
            </a:r>
            <a:r>
              <a:rPr sz="2000" spc="30" dirty="0">
                <a:solidFill>
                  <a:srgbClr val="30352F"/>
                </a:solidFill>
                <a:latin typeface="微软雅黑"/>
                <a:cs typeface="微软雅黑"/>
              </a:rPr>
              <a:t>近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几</a:t>
            </a:r>
            <a:r>
              <a:rPr sz="2000" spc="30" dirty="0">
                <a:solidFill>
                  <a:srgbClr val="30352F"/>
                </a:solidFill>
                <a:latin typeface="微软雅黑"/>
                <a:cs typeface="微软雅黑"/>
              </a:rPr>
              <a:t>年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来</a:t>
            </a:r>
            <a:r>
              <a:rPr sz="2000" spc="30" dirty="0">
                <a:solidFill>
                  <a:srgbClr val="30352F"/>
                </a:solidFill>
                <a:latin typeface="微软雅黑"/>
                <a:cs typeface="微软雅黑"/>
              </a:rPr>
              <a:t>半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导</a:t>
            </a:r>
            <a:r>
              <a:rPr sz="2000" spc="30" dirty="0">
                <a:solidFill>
                  <a:srgbClr val="30352F"/>
                </a:solidFill>
                <a:latin typeface="微软雅黑"/>
                <a:cs typeface="微软雅黑"/>
              </a:rPr>
              <a:t>体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产</a:t>
            </a:r>
            <a:r>
              <a:rPr sz="2000" dirty="0">
                <a:solidFill>
                  <a:srgbClr val="30352F"/>
                </a:solidFill>
                <a:latin typeface="微软雅黑"/>
                <a:cs typeface="微软雅黑"/>
              </a:rPr>
              <a:t>业 </a:t>
            </a:r>
            <a:r>
              <a:rPr sz="2000" spc="30" dirty="0">
                <a:solidFill>
                  <a:srgbClr val="30352F"/>
                </a:solidFill>
                <a:latin typeface="微软雅黑"/>
                <a:cs typeface="微软雅黑"/>
              </a:rPr>
              <a:t>有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了</a:t>
            </a:r>
            <a:r>
              <a:rPr sz="2000" spc="30" dirty="0">
                <a:solidFill>
                  <a:srgbClr val="30352F"/>
                </a:solidFill>
                <a:latin typeface="微软雅黑"/>
                <a:cs typeface="微软雅黑"/>
              </a:rPr>
              <a:t>快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速</a:t>
            </a:r>
            <a:r>
              <a:rPr sz="2000" spc="30" dirty="0">
                <a:solidFill>
                  <a:srgbClr val="30352F"/>
                </a:solidFill>
                <a:latin typeface="微软雅黑"/>
                <a:cs typeface="微软雅黑"/>
              </a:rPr>
              <a:t>发</a:t>
            </a:r>
            <a:r>
              <a:rPr sz="2000" spc="35" dirty="0">
                <a:solidFill>
                  <a:srgbClr val="30352F"/>
                </a:solidFill>
                <a:latin typeface="微软雅黑"/>
                <a:cs typeface="微软雅黑"/>
              </a:rPr>
              <a:t>展，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但</a:t>
            </a:r>
            <a:r>
              <a:rPr sz="2000" spc="30" dirty="0">
                <a:solidFill>
                  <a:srgbClr val="30352F"/>
                </a:solidFill>
                <a:latin typeface="微软雅黑"/>
                <a:cs typeface="微软雅黑"/>
              </a:rPr>
              <a:t>并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未</a:t>
            </a:r>
            <a:r>
              <a:rPr sz="2000" dirty="0">
                <a:solidFill>
                  <a:srgbClr val="30352F"/>
                </a:solidFill>
                <a:latin typeface="微软雅黑"/>
                <a:cs typeface="微软雅黑"/>
              </a:rPr>
              <a:t>真 </a:t>
            </a:r>
            <a:r>
              <a:rPr sz="2000" spc="30" dirty="0">
                <a:solidFill>
                  <a:srgbClr val="30352F"/>
                </a:solidFill>
                <a:latin typeface="微软雅黑"/>
                <a:cs typeface="微软雅黑"/>
              </a:rPr>
              <a:t>正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实</a:t>
            </a:r>
            <a:r>
              <a:rPr sz="2000" spc="30" dirty="0">
                <a:solidFill>
                  <a:srgbClr val="30352F"/>
                </a:solidFill>
                <a:latin typeface="微软雅黑"/>
                <a:cs typeface="微软雅黑"/>
              </a:rPr>
              <a:t>现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高</a:t>
            </a:r>
            <a:r>
              <a:rPr sz="2000" spc="30" dirty="0">
                <a:solidFill>
                  <a:srgbClr val="30352F"/>
                </a:solidFill>
                <a:latin typeface="微软雅黑"/>
                <a:cs typeface="微软雅黑"/>
              </a:rPr>
              <a:t>纯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金</a:t>
            </a:r>
            <a:r>
              <a:rPr sz="2000" spc="30" dirty="0">
                <a:solidFill>
                  <a:srgbClr val="30352F"/>
                </a:solidFill>
                <a:latin typeface="微软雅黑"/>
                <a:cs typeface="微软雅黑"/>
              </a:rPr>
              <a:t>属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靶</a:t>
            </a:r>
            <a:r>
              <a:rPr sz="2000" spc="30" dirty="0">
                <a:solidFill>
                  <a:srgbClr val="30352F"/>
                </a:solidFill>
                <a:latin typeface="微软雅黑"/>
                <a:cs typeface="微软雅黑"/>
              </a:rPr>
              <a:t>材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全</a:t>
            </a:r>
            <a:r>
              <a:rPr sz="2000" dirty="0">
                <a:solidFill>
                  <a:srgbClr val="30352F"/>
                </a:solidFill>
                <a:latin typeface="微软雅黑"/>
                <a:cs typeface="微软雅黑"/>
              </a:rPr>
              <a:t>产 </a:t>
            </a:r>
            <a:r>
              <a:rPr sz="2000" spc="30" dirty="0">
                <a:solidFill>
                  <a:srgbClr val="30352F"/>
                </a:solidFill>
                <a:latin typeface="微软雅黑"/>
                <a:cs typeface="微软雅黑"/>
              </a:rPr>
              <a:t>业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国</a:t>
            </a:r>
            <a:r>
              <a:rPr sz="2000" spc="30" dirty="0">
                <a:solidFill>
                  <a:srgbClr val="30352F"/>
                </a:solidFill>
                <a:latin typeface="微软雅黑"/>
                <a:cs typeface="微软雅黑"/>
              </a:rPr>
              <a:t>产</a:t>
            </a:r>
            <a:r>
              <a:rPr sz="2000" spc="25" dirty="0">
                <a:solidFill>
                  <a:srgbClr val="30352F"/>
                </a:solidFill>
                <a:latin typeface="微软雅黑"/>
                <a:cs typeface="微软雅黑"/>
              </a:rPr>
              <a:t>化</a:t>
            </a:r>
            <a:r>
              <a:rPr sz="2000" spc="35" dirty="0">
                <a:solidFill>
                  <a:srgbClr val="30352F"/>
                </a:solidFill>
                <a:latin typeface="微软雅黑"/>
                <a:cs typeface="微软雅黑"/>
              </a:rPr>
              <a:t>，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急</a:t>
            </a:r>
            <a:r>
              <a:rPr sz="2000" spc="35" dirty="0">
                <a:solidFill>
                  <a:srgbClr val="30352F"/>
                </a:solidFill>
                <a:latin typeface="微软雅黑"/>
                <a:cs typeface="微软雅黑"/>
              </a:rPr>
              <a:t>需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提</a:t>
            </a:r>
            <a:r>
              <a:rPr sz="2000" spc="35" dirty="0">
                <a:solidFill>
                  <a:srgbClr val="30352F"/>
                </a:solidFill>
                <a:latin typeface="微软雅黑"/>
                <a:cs typeface="微软雅黑"/>
              </a:rPr>
              <a:t>升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自</a:t>
            </a:r>
            <a:r>
              <a:rPr sz="2000" dirty="0">
                <a:solidFill>
                  <a:srgbClr val="30352F"/>
                </a:solidFill>
                <a:latin typeface="微软雅黑"/>
                <a:cs typeface="微软雅黑"/>
              </a:rPr>
              <a:t>主 </a:t>
            </a:r>
            <a:r>
              <a:rPr sz="2000" spc="25" dirty="0">
                <a:solidFill>
                  <a:srgbClr val="30352F"/>
                </a:solidFill>
                <a:latin typeface="微软雅黑"/>
                <a:cs typeface="微软雅黑"/>
              </a:rPr>
              <a:t>研</a:t>
            </a:r>
            <a:r>
              <a:rPr sz="2000" spc="35" dirty="0">
                <a:solidFill>
                  <a:srgbClr val="30352F"/>
                </a:solidFill>
                <a:latin typeface="微软雅黑"/>
                <a:cs typeface="微软雅黑"/>
              </a:rPr>
              <a:t>发</a:t>
            </a:r>
            <a:r>
              <a:rPr sz="2000" spc="25" dirty="0">
                <a:solidFill>
                  <a:srgbClr val="30352F"/>
                </a:solidFill>
                <a:latin typeface="微软雅黑"/>
                <a:cs typeface="微软雅黑"/>
              </a:rPr>
              <a:t>能</a:t>
            </a:r>
            <a:r>
              <a:rPr sz="2000" spc="30" dirty="0">
                <a:solidFill>
                  <a:srgbClr val="30352F"/>
                </a:solidFill>
                <a:latin typeface="微软雅黑"/>
                <a:cs typeface="微软雅黑"/>
              </a:rPr>
              <a:t>力</a:t>
            </a:r>
            <a:r>
              <a:rPr sz="2000" spc="25" dirty="0">
                <a:solidFill>
                  <a:srgbClr val="30352F"/>
                </a:solidFill>
                <a:latin typeface="微软雅黑"/>
                <a:cs typeface="微软雅黑"/>
              </a:rPr>
              <a:t>，打破</a:t>
            </a:r>
            <a:r>
              <a:rPr sz="2000" spc="35" dirty="0">
                <a:solidFill>
                  <a:srgbClr val="30352F"/>
                </a:solidFill>
                <a:latin typeface="微软雅黑"/>
                <a:cs typeface="微软雅黑"/>
              </a:rPr>
              <a:t>国</a:t>
            </a:r>
            <a:r>
              <a:rPr sz="2000" spc="25" dirty="0">
                <a:solidFill>
                  <a:srgbClr val="30352F"/>
                </a:solidFill>
                <a:latin typeface="微软雅黑"/>
                <a:cs typeface="微软雅黑"/>
              </a:rPr>
              <a:t>外垄</a:t>
            </a:r>
            <a:r>
              <a:rPr sz="2000" spc="35" dirty="0">
                <a:solidFill>
                  <a:srgbClr val="30352F"/>
                </a:solidFill>
                <a:latin typeface="微软雅黑"/>
                <a:cs typeface="微软雅黑"/>
              </a:rPr>
              <a:t>断</a:t>
            </a:r>
            <a:r>
              <a:rPr sz="2000" spc="5" dirty="0">
                <a:solidFill>
                  <a:srgbClr val="30352F"/>
                </a:solidFill>
                <a:latin typeface="微软雅黑"/>
                <a:cs typeface="微软雅黑"/>
              </a:rPr>
              <a:t>，</a:t>
            </a:r>
            <a:r>
              <a:rPr sz="2000" dirty="0">
                <a:solidFill>
                  <a:srgbClr val="30352F"/>
                </a:solidFill>
                <a:latin typeface="微软雅黑"/>
                <a:cs typeface="微软雅黑"/>
              </a:rPr>
              <a:t> 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保</a:t>
            </a:r>
            <a:r>
              <a:rPr sz="2000" spc="30" dirty="0">
                <a:solidFill>
                  <a:srgbClr val="30352F"/>
                </a:solidFill>
                <a:latin typeface="微软雅黑"/>
                <a:cs typeface="微软雅黑"/>
              </a:rPr>
              <a:t>障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我国半导体</a:t>
            </a:r>
            <a:r>
              <a:rPr sz="2000" spc="30" dirty="0">
                <a:solidFill>
                  <a:srgbClr val="30352F"/>
                </a:solidFill>
                <a:latin typeface="微软雅黑"/>
                <a:cs typeface="微软雅黑"/>
              </a:rPr>
              <a:t>产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业安</a:t>
            </a:r>
            <a:r>
              <a:rPr sz="2000" spc="45" dirty="0">
                <a:solidFill>
                  <a:srgbClr val="30352F"/>
                </a:solidFill>
                <a:latin typeface="微软雅黑"/>
                <a:cs typeface="微软雅黑"/>
              </a:rPr>
              <a:t>全</a:t>
            </a:r>
            <a:r>
              <a:rPr sz="2000" dirty="0">
                <a:solidFill>
                  <a:srgbClr val="30352F"/>
                </a:solidFill>
                <a:latin typeface="微软雅黑"/>
                <a:cs typeface="微软雅黑"/>
              </a:rPr>
              <a:t>。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97626" y="1529279"/>
            <a:ext cx="513080" cy="43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C00511"/>
                </a:solidFill>
                <a:latin typeface="Courier New"/>
                <a:cs typeface="Courier New"/>
              </a:rPr>
              <a:t>02</a:t>
            </a:r>
            <a:endParaRPr sz="3200">
              <a:latin typeface="Courier New"/>
              <a:cs typeface="Courier Ne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010143" y="1137142"/>
            <a:ext cx="3249295" cy="5103495"/>
          </a:xfrm>
          <a:custGeom>
            <a:avLst/>
            <a:gdLst/>
            <a:ahLst/>
            <a:cxnLst/>
            <a:rect l="l" t="t" r="r" b="b"/>
            <a:pathLst>
              <a:path w="3249295" h="5103495">
                <a:moveTo>
                  <a:pt x="1629568" y="0"/>
                </a:moveTo>
                <a:lnTo>
                  <a:pt x="1573622" y="3605"/>
                </a:lnTo>
                <a:lnTo>
                  <a:pt x="1535937" y="10181"/>
                </a:lnTo>
                <a:lnTo>
                  <a:pt x="1497933" y="20085"/>
                </a:lnTo>
                <a:lnTo>
                  <a:pt x="1459600" y="33309"/>
                </a:lnTo>
                <a:lnTo>
                  <a:pt x="186435" y="656605"/>
                </a:lnTo>
                <a:lnTo>
                  <a:pt x="153111" y="675181"/>
                </a:lnTo>
                <a:lnTo>
                  <a:pt x="109299" y="706671"/>
                </a:lnTo>
                <a:lnTo>
                  <a:pt x="72859" y="742474"/>
                </a:lnTo>
                <a:lnTo>
                  <a:pt x="43750" y="782542"/>
                </a:lnTo>
                <a:lnTo>
                  <a:pt x="21931" y="826829"/>
                </a:lnTo>
                <a:lnTo>
                  <a:pt x="7362" y="875290"/>
                </a:lnTo>
                <a:lnTo>
                  <a:pt x="0" y="927877"/>
                </a:lnTo>
                <a:lnTo>
                  <a:pt x="119" y="4175521"/>
                </a:lnTo>
                <a:lnTo>
                  <a:pt x="4829" y="4223063"/>
                </a:lnTo>
                <a:lnTo>
                  <a:pt x="17790" y="4270122"/>
                </a:lnTo>
                <a:lnTo>
                  <a:pt x="38818" y="4313823"/>
                </a:lnTo>
                <a:lnTo>
                  <a:pt x="67848" y="4354209"/>
                </a:lnTo>
                <a:lnTo>
                  <a:pt x="104816" y="4391324"/>
                </a:lnTo>
                <a:lnTo>
                  <a:pt x="149658" y="4425211"/>
                </a:lnTo>
                <a:lnTo>
                  <a:pt x="183896" y="4446031"/>
                </a:lnTo>
                <a:lnTo>
                  <a:pt x="1438655" y="5060826"/>
                </a:lnTo>
                <a:lnTo>
                  <a:pt x="1474262" y="5076090"/>
                </a:lnTo>
                <a:lnTo>
                  <a:pt x="1528308" y="5092645"/>
                </a:lnTo>
                <a:lnTo>
                  <a:pt x="1583086" y="5101616"/>
                </a:lnTo>
                <a:lnTo>
                  <a:pt x="1619996" y="5103398"/>
                </a:lnTo>
                <a:lnTo>
                  <a:pt x="1638564" y="5103032"/>
                </a:lnTo>
                <a:lnTo>
                  <a:pt x="1694708" y="5096922"/>
                </a:lnTo>
                <a:lnTo>
                  <a:pt x="1732491" y="5088681"/>
                </a:lnTo>
                <a:lnTo>
                  <a:pt x="1770545" y="5077116"/>
                </a:lnTo>
                <a:lnTo>
                  <a:pt x="1808860" y="5062235"/>
                </a:lnTo>
                <a:lnTo>
                  <a:pt x="3062731" y="4447555"/>
                </a:lnTo>
                <a:lnTo>
                  <a:pt x="3096265" y="4428774"/>
                </a:lnTo>
                <a:lnTo>
                  <a:pt x="3140315" y="4397049"/>
                </a:lnTo>
                <a:lnTo>
                  <a:pt x="3176893" y="4361090"/>
                </a:lnTo>
                <a:lnTo>
                  <a:pt x="3206035" y="4320926"/>
                </a:lnTo>
                <a:lnTo>
                  <a:pt x="3227772" y="4276590"/>
                </a:lnTo>
                <a:lnTo>
                  <a:pt x="3242138" y="4228111"/>
                </a:lnTo>
                <a:lnTo>
                  <a:pt x="3249167" y="4175521"/>
                </a:lnTo>
                <a:lnTo>
                  <a:pt x="3249049" y="927877"/>
                </a:lnTo>
                <a:lnTo>
                  <a:pt x="3244381" y="880336"/>
                </a:lnTo>
                <a:lnTo>
                  <a:pt x="3231521" y="833276"/>
                </a:lnTo>
                <a:lnTo>
                  <a:pt x="3210604" y="789575"/>
                </a:lnTo>
                <a:lnTo>
                  <a:pt x="3181648" y="749189"/>
                </a:lnTo>
                <a:lnTo>
                  <a:pt x="3144672" y="712075"/>
                </a:lnTo>
                <a:lnTo>
                  <a:pt x="3099694" y="678187"/>
                </a:lnTo>
                <a:lnTo>
                  <a:pt x="3065272" y="657367"/>
                </a:lnTo>
                <a:lnTo>
                  <a:pt x="1811401" y="42560"/>
                </a:lnTo>
                <a:lnTo>
                  <a:pt x="1775574" y="27300"/>
                </a:lnTo>
                <a:lnTo>
                  <a:pt x="1721342" y="10749"/>
                </a:lnTo>
                <a:lnTo>
                  <a:pt x="1666492" y="1780"/>
                </a:lnTo>
                <a:lnTo>
                  <a:pt x="16295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10143" y="1137142"/>
            <a:ext cx="3249295" cy="5103495"/>
          </a:xfrm>
          <a:custGeom>
            <a:avLst/>
            <a:gdLst/>
            <a:ahLst/>
            <a:cxnLst/>
            <a:rect l="l" t="t" r="r" b="b"/>
            <a:pathLst>
              <a:path w="3249295" h="5103495">
                <a:moveTo>
                  <a:pt x="1811401" y="42560"/>
                </a:moveTo>
                <a:lnTo>
                  <a:pt x="2437130" y="349265"/>
                </a:lnTo>
                <a:lnTo>
                  <a:pt x="2468575" y="364729"/>
                </a:lnTo>
                <a:lnTo>
                  <a:pt x="2500008" y="380184"/>
                </a:lnTo>
                <a:lnTo>
                  <a:pt x="2562843" y="411069"/>
                </a:lnTo>
                <a:lnTo>
                  <a:pt x="2625647" y="441923"/>
                </a:lnTo>
                <a:lnTo>
                  <a:pt x="2688429" y="472750"/>
                </a:lnTo>
                <a:lnTo>
                  <a:pt x="2751201" y="503555"/>
                </a:lnTo>
                <a:lnTo>
                  <a:pt x="2813972" y="534340"/>
                </a:lnTo>
                <a:lnTo>
                  <a:pt x="2876754" y="565110"/>
                </a:lnTo>
                <a:lnTo>
                  <a:pt x="2939558" y="595869"/>
                </a:lnTo>
                <a:lnTo>
                  <a:pt x="3002393" y="626620"/>
                </a:lnTo>
                <a:lnTo>
                  <a:pt x="3065272" y="657367"/>
                </a:lnTo>
                <a:lnTo>
                  <a:pt x="3082926" y="667601"/>
                </a:lnTo>
                <a:lnTo>
                  <a:pt x="3115575" y="689127"/>
                </a:lnTo>
                <a:lnTo>
                  <a:pt x="3157888" y="724085"/>
                </a:lnTo>
                <a:lnTo>
                  <a:pt x="3192192" y="762286"/>
                </a:lnTo>
                <a:lnTo>
                  <a:pt x="3218470" y="803772"/>
                </a:lnTo>
                <a:lnTo>
                  <a:pt x="3236704" y="848588"/>
                </a:lnTo>
                <a:lnTo>
                  <a:pt x="3246875" y="896777"/>
                </a:lnTo>
                <a:lnTo>
                  <a:pt x="3249168" y="930798"/>
                </a:lnTo>
                <a:lnTo>
                  <a:pt x="3249168" y="3559317"/>
                </a:lnTo>
                <a:lnTo>
                  <a:pt x="3249168" y="3590051"/>
                </a:lnTo>
                <a:lnTo>
                  <a:pt x="3249168" y="3620795"/>
                </a:lnTo>
                <a:lnTo>
                  <a:pt x="3249168" y="3651550"/>
                </a:lnTo>
                <a:lnTo>
                  <a:pt x="3249168" y="3682314"/>
                </a:lnTo>
                <a:lnTo>
                  <a:pt x="3249168" y="3713089"/>
                </a:lnTo>
                <a:lnTo>
                  <a:pt x="3249168" y="3743872"/>
                </a:lnTo>
                <a:lnTo>
                  <a:pt x="3249167" y="3774664"/>
                </a:lnTo>
                <a:lnTo>
                  <a:pt x="3249168" y="3805464"/>
                </a:lnTo>
                <a:lnTo>
                  <a:pt x="3249168" y="3836271"/>
                </a:lnTo>
                <a:lnTo>
                  <a:pt x="3249168" y="3867086"/>
                </a:lnTo>
                <a:lnTo>
                  <a:pt x="3249168" y="3897907"/>
                </a:lnTo>
                <a:lnTo>
                  <a:pt x="3249168" y="3928735"/>
                </a:lnTo>
                <a:lnTo>
                  <a:pt x="3249168" y="3959568"/>
                </a:lnTo>
                <a:lnTo>
                  <a:pt x="3249168" y="3990407"/>
                </a:lnTo>
                <a:lnTo>
                  <a:pt x="3249168" y="4021250"/>
                </a:lnTo>
                <a:lnTo>
                  <a:pt x="3249168" y="4052098"/>
                </a:lnTo>
                <a:lnTo>
                  <a:pt x="3249168" y="4082949"/>
                </a:lnTo>
                <a:lnTo>
                  <a:pt x="3249168" y="4113804"/>
                </a:lnTo>
                <a:lnTo>
                  <a:pt x="3249168" y="4144661"/>
                </a:lnTo>
                <a:lnTo>
                  <a:pt x="3249168" y="4175521"/>
                </a:lnTo>
                <a:lnTo>
                  <a:pt x="3242138" y="4228111"/>
                </a:lnTo>
                <a:lnTo>
                  <a:pt x="3227772" y="4276590"/>
                </a:lnTo>
                <a:lnTo>
                  <a:pt x="3206035" y="4320926"/>
                </a:lnTo>
                <a:lnTo>
                  <a:pt x="3176893" y="4361090"/>
                </a:lnTo>
                <a:lnTo>
                  <a:pt x="3140315" y="4397049"/>
                </a:lnTo>
                <a:lnTo>
                  <a:pt x="3096265" y="4428774"/>
                </a:lnTo>
                <a:lnTo>
                  <a:pt x="3062732" y="4447555"/>
                </a:lnTo>
                <a:lnTo>
                  <a:pt x="2437130" y="4754159"/>
                </a:lnTo>
                <a:lnTo>
                  <a:pt x="2405683" y="4769528"/>
                </a:lnTo>
                <a:lnTo>
                  <a:pt x="2374248" y="4784898"/>
                </a:lnTo>
                <a:lnTo>
                  <a:pt x="2311403" y="4815641"/>
                </a:lnTo>
                <a:lnTo>
                  <a:pt x="2248585" y="4846392"/>
                </a:lnTo>
                <a:lnTo>
                  <a:pt x="2185785" y="4877155"/>
                </a:lnTo>
                <a:lnTo>
                  <a:pt x="2122995" y="4907935"/>
                </a:lnTo>
                <a:lnTo>
                  <a:pt x="2060205" y="4938736"/>
                </a:lnTo>
                <a:lnTo>
                  <a:pt x="1997405" y="4969562"/>
                </a:lnTo>
                <a:lnTo>
                  <a:pt x="1934587" y="5000418"/>
                </a:lnTo>
                <a:lnTo>
                  <a:pt x="1871742" y="5031307"/>
                </a:lnTo>
                <a:lnTo>
                  <a:pt x="1808861" y="5062235"/>
                </a:lnTo>
                <a:lnTo>
                  <a:pt x="1789671" y="5070090"/>
                </a:lnTo>
                <a:lnTo>
                  <a:pt x="1751485" y="5083313"/>
                </a:lnTo>
                <a:lnTo>
                  <a:pt x="1713565" y="5093217"/>
                </a:lnTo>
                <a:lnTo>
                  <a:pt x="1675921" y="5099793"/>
                </a:lnTo>
                <a:lnTo>
                  <a:pt x="1619996" y="5103398"/>
                </a:lnTo>
                <a:lnTo>
                  <a:pt x="1601503" y="5102926"/>
                </a:lnTo>
                <a:lnTo>
                  <a:pt x="1546487" y="5096476"/>
                </a:lnTo>
                <a:lnTo>
                  <a:pt x="1492194" y="5082452"/>
                </a:lnTo>
                <a:lnTo>
                  <a:pt x="1456416" y="5068881"/>
                </a:lnTo>
                <a:lnTo>
                  <a:pt x="812038" y="4754159"/>
                </a:lnTo>
                <a:lnTo>
                  <a:pt x="749375" y="4723404"/>
                </a:lnTo>
                <a:lnTo>
                  <a:pt x="686665" y="4692614"/>
                </a:lnTo>
                <a:lnTo>
                  <a:pt x="623912" y="4661798"/>
                </a:lnTo>
                <a:lnTo>
                  <a:pt x="592522" y="4646382"/>
                </a:lnTo>
                <a:lnTo>
                  <a:pt x="529715" y="4615542"/>
                </a:lnTo>
                <a:lnTo>
                  <a:pt x="466878" y="4584695"/>
                </a:lnTo>
                <a:lnTo>
                  <a:pt x="404018" y="4553851"/>
                </a:lnTo>
                <a:lnTo>
                  <a:pt x="341139" y="4523017"/>
                </a:lnTo>
                <a:lnTo>
                  <a:pt x="278247" y="4492202"/>
                </a:lnTo>
                <a:lnTo>
                  <a:pt x="215347" y="4461413"/>
                </a:lnTo>
                <a:lnTo>
                  <a:pt x="183896" y="4446031"/>
                </a:lnTo>
                <a:lnTo>
                  <a:pt x="166344" y="4435797"/>
                </a:lnTo>
                <a:lnTo>
                  <a:pt x="133840" y="4414272"/>
                </a:lnTo>
                <a:lnTo>
                  <a:pt x="91615" y="4379313"/>
                </a:lnTo>
                <a:lnTo>
                  <a:pt x="57286" y="4341113"/>
                </a:lnTo>
                <a:lnTo>
                  <a:pt x="30916" y="4299627"/>
                </a:lnTo>
                <a:lnTo>
                  <a:pt x="12571" y="4254811"/>
                </a:lnTo>
                <a:lnTo>
                  <a:pt x="2313" y="4206622"/>
                </a:lnTo>
                <a:lnTo>
                  <a:pt x="0" y="4172600"/>
                </a:lnTo>
                <a:lnTo>
                  <a:pt x="0" y="3559317"/>
                </a:lnTo>
                <a:lnTo>
                  <a:pt x="0" y="3513870"/>
                </a:lnTo>
                <a:lnTo>
                  <a:pt x="0" y="3441228"/>
                </a:lnTo>
                <a:lnTo>
                  <a:pt x="0" y="3344412"/>
                </a:lnTo>
                <a:lnTo>
                  <a:pt x="0" y="3226443"/>
                </a:lnTo>
                <a:lnTo>
                  <a:pt x="0" y="3090344"/>
                </a:lnTo>
                <a:lnTo>
                  <a:pt x="0" y="2939136"/>
                </a:lnTo>
                <a:lnTo>
                  <a:pt x="0" y="2775840"/>
                </a:lnTo>
                <a:lnTo>
                  <a:pt x="0" y="2603479"/>
                </a:lnTo>
                <a:lnTo>
                  <a:pt x="0" y="2425073"/>
                </a:lnTo>
                <a:lnTo>
                  <a:pt x="0" y="2243645"/>
                </a:lnTo>
                <a:lnTo>
                  <a:pt x="0" y="2062216"/>
                </a:lnTo>
                <a:lnTo>
                  <a:pt x="0" y="927877"/>
                </a:lnTo>
                <a:lnTo>
                  <a:pt x="1655" y="909893"/>
                </a:lnTo>
                <a:lnTo>
                  <a:pt x="11415" y="858676"/>
                </a:lnTo>
                <a:lnTo>
                  <a:pt x="28397" y="811601"/>
                </a:lnTo>
                <a:lnTo>
                  <a:pt x="52641" y="768715"/>
                </a:lnTo>
                <a:lnTo>
                  <a:pt x="84189" y="730063"/>
                </a:lnTo>
                <a:lnTo>
                  <a:pt x="123082" y="695693"/>
                </a:lnTo>
                <a:lnTo>
                  <a:pt x="169361" y="665650"/>
                </a:lnTo>
                <a:lnTo>
                  <a:pt x="812038" y="349265"/>
                </a:lnTo>
                <a:lnTo>
                  <a:pt x="843489" y="333892"/>
                </a:lnTo>
                <a:lnTo>
                  <a:pt x="874940" y="318518"/>
                </a:lnTo>
                <a:lnTo>
                  <a:pt x="937838" y="287767"/>
                </a:lnTo>
                <a:lnTo>
                  <a:pt x="1000726" y="257008"/>
                </a:lnTo>
                <a:lnTo>
                  <a:pt x="1063601" y="226238"/>
                </a:lnTo>
                <a:lnTo>
                  <a:pt x="1126458" y="195452"/>
                </a:lnTo>
                <a:lnTo>
                  <a:pt x="1189292" y="164648"/>
                </a:lnTo>
                <a:lnTo>
                  <a:pt x="1252098" y="133821"/>
                </a:lnTo>
                <a:lnTo>
                  <a:pt x="1314872" y="102967"/>
                </a:lnTo>
                <a:lnTo>
                  <a:pt x="1377610" y="72082"/>
                </a:lnTo>
                <a:lnTo>
                  <a:pt x="1440307" y="41163"/>
                </a:lnTo>
                <a:lnTo>
                  <a:pt x="1459600" y="33309"/>
                </a:lnTo>
                <a:lnTo>
                  <a:pt x="1497933" y="20085"/>
                </a:lnTo>
                <a:lnTo>
                  <a:pt x="1535938" y="10181"/>
                </a:lnTo>
                <a:lnTo>
                  <a:pt x="1573622" y="3605"/>
                </a:lnTo>
                <a:lnTo>
                  <a:pt x="1629568" y="0"/>
                </a:lnTo>
                <a:lnTo>
                  <a:pt x="1648067" y="471"/>
                </a:lnTo>
                <a:lnTo>
                  <a:pt x="1703129" y="6918"/>
                </a:lnTo>
                <a:lnTo>
                  <a:pt x="1757563" y="20939"/>
                </a:lnTo>
                <a:lnTo>
                  <a:pt x="1793519" y="34507"/>
                </a:lnTo>
                <a:lnTo>
                  <a:pt x="1811401" y="42560"/>
                </a:lnTo>
                <a:close/>
              </a:path>
            </a:pathLst>
          </a:custGeom>
          <a:ln w="12192">
            <a:solidFill>
              <a:srgbClr val="BBB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002523" y="2159507"/>
            <a:ext cx="3260090" cy="525780"/>
          </a:xfrm>
          <a:prstGeom prst="rect">
            <a:avLst/>
          </a:prstGeom>
          <a:solidFill>
            <a:srgbClr val="C00511"/>
          </a:solidFill>
        </p:spPr>
        <p:txBody>
          <a:bodyPr vert="horz" wrap="square" lIns="0" tIns="0" rIns="0" bIns="0" rtlCol="0">
            <a:spAutoFit/>
          </a:bodyPr>
          <a:lstStyle/>
          <a:p>
            <a:pPr marL="780415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微软雅黑"/>
                <a:cs typeface="微软雅黑"/>
              </a:rPr>
              <a:t>拥有尖端技术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94293" y="2809924"/>
            <a:ext cx="3118485" cy="2566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2000" spc="30" dirty="0">
                <a:solidFill>
                  <a:srgbClr val="30352F"/>
                </a:solidFill>
                <a:latin typeface="微软雅黑"/>
                <a:cs typeface="微软雅黑"/>
              </a:rPr>
              <a:t>拥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有</a:t>
            </a:r>
            <a:r>
              <a:rPr sz="2000" spc="30" dirty="0">
                <a:solidFill>
                  <a:srgbClr val="30352F"/>
                </a:solidFill>
                <a:latin typeface="微软雅黑"/>
                <a:cs typeface="微软雅黑"/>
              </a:rPr>
              <a:t>自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主</a:t>
            </a:r>
            <a:r>
              <a:rPr sz="2000" spc="30" dirty="0">
                <a:solidFill>
                  <a:srgbClr val="30352F"/>
                </a:solidFill>
                <a:latin typeface="微软雅黑"/>
                <a:cs typeface="微软雅黑"/>
              </a:rPr>
              <a:t>知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识</a:t>
            </a:r>
            <a:r>
              <a:rPr sz="2000" spc="30" dirty="0">
                <a:solidFill>
                  <a:srgbClr val="30352F"/>
                </a:solidFill>
                <a:latin typeface="微软雅黑"/>
                <a:cs typeface="微软雅黑"/>
              </a:rPr>
              <a:t>产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权</a:t>
            </a:r>
            <a:r>
              <a:rPr sz="2000" spc="30" dirty="0">
                <a:solidFill>
                  <a:srgbClr val="30352F"/>
                </a:solidFill>
                <a:latin typeface="微软雅黑"/>
                <a:cs typeface="微软雅黑"/>
              </a:rPr>
              <a:t>的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高</a:t>
            </a:r>
            <a:r>
              <a:rPr sz="2000" dirty="0">
                <a:solidFill>
                  <a:srgbClr val="30352F"/>
                </a:solidFill>
                <a:latin typeface="微软雅黑"/>
                <a:cs typeface="微软雅黑"/>
              </a:rPr>
              <a:t>纯 </a:t>
            </a:r>
            <a:r>
              <a:rPr sz="2000" spc="30" dirty="0">
                <a:solidFill>
                  <a:srgbClr val="30352F"/>
                </a:solidFill>
                <a:latin typeface="微软雅黑"/>
                <a:cs typeface="微软雅黑"/>
              </a:rPr>
              <a:t>钨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靶</a:t>
            </a:r>
            <a:r>
              <a:rPr sz="2000" spc="30" dirty="0">
                <a:solidFill>
                  <a:srgbClr val="30352F"/>
                </a:solidFill>
                <a:latin typeface="微软雅黑"/>
                <a:cs typeface="微软雅黑"/>
              </a:rPr>
              <a:t>制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备</a:t>
            </a:r>
            <a:r>
              <a:rPr sz="2000" spc="30" dirty="0">
                <a:solidFill>
                  <a:srgbClr val="30352F"/>
                </a:solidFill>
                <a:latin typeface="微软雅黑"/>
                <a:cs typeface="微软雅黑"/>
              </a:rPr>
              <a:t>技</a:t>
            </a:r>
            <a:r>
              <a:rPr sz="2000" spc="35" dirty="0">
                <a:solidFill>
                  <a:srgbClr val="30352F"/>
                </a:solidFill>
                <a:latin typeface="微软雅黑"/>
                <a:cs typeface="微软雅黑"/>
              </a:rPr>
              <a:t>术，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产</a:t>
            </a:r>
            <a:r>
              <a:rPr sz="2000" spc="30" dirty="0">
                <a:solidFill>
                  <a:srgbClr val="30352F"/>
                </a:solidFill>
                <a:latin typeface="微软雅黑"/>
                <a:cs typeface="微软雅黑"/>
              </a:rPr>
              <a:t>品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指</a:t>
            </a:r>
            <a:r>
              <a:rPr sz="2000" dirty="0">
                <a:solidFill>
                  <a:srgbClr val="30352F"/>
                </a:solidFill>
                <a:latin typeface="微软雅黑"/>
                <a:cs typeface="微软雅黑"/>
              </a:rPr>
              <a:t>标 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国</a:t>
            </a:r>
            <a:r>
              <a:rPr sz="2000" spc="30" dirty="0">
                <a:solidFill>
                  <a:srgbClr val="30352F"/>
                </a:solidFill>
                <a:latin typeface="微软雅黑"/>
                <a:cs typeface="微软雅黑"/>
              </a:rPr>
              <a:t>际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领</a:t>
            </a:r>
            <a:r>
              <a:rPr sz="2000" spc="25" dirty="0">
                <a:solidFill>
                  <a:srgbClr val="30352F"/>
                </a:solidFill>
                <a:latin typeface="微软雅黑"/>
                <a:cs typeface="微软雅黑"/>
              </a:rPr>
              <a:t>先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，并极</a:t>
            </a:r>
            <a:r>
              <a:rPr sz="2000" spc="35" dirty="0">
                <a:solidFill>
                  <a:srgbClr val="30352F"/>
                </a:solidFill>
                <a:latin typeface="微软雅黑"/>
                <a:cs typeface="微软雅黑"/>
              </a:rPr>
              <a:t>具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前瞻</a:t>
            </a:r>
            <a:r>
              <a:rPr sz="2000" spc="35" dirty="0">
                <a:solidFill>
                  <a:srgbClr val="30352F"/>
                </a:solidFill>
                <a:latin typeface="微软雅黑"/>
                <a:cs typeface="微软雅黑"/>
              </a:rPr>
              <a:t>性</a:t>
            </a:r>
            <a:r>
              <a:rPr sz="2000" dirty="0">
                <a:solidFill>
                  <a:srgbClr val="30352F"/>
                </a:solidFill>
                <a:latin typeface="微软雅黑"/>
                <a:cs typeface="微软雅黑"/>
              </a:rPr>
              <a:t>， </a:t>
            </a:r>
            <a:r>
              <a:rPr sz="2000" spc="30" dirty="0">
                <a:solidFill>
                  <a:srgbClr val="30352F"/>
                </a:solidFill>
                <a:latin typeface="微软雅黑"/>
                <a:cs typeface="微软雅黑"/>
              </a:rPr>
              <a:t>可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满</a:t>
            </a:r>
            <a:r>
              <a:rPr sz="2000" spc="30" dirty="0">
                <a:solidFill>
                  <a:srgbClr val="30352F"/>
                </a:solidFill>
                <a:latin typeface="微软雅黑"/>
                <a:cs typeface="微软雅黑"/>
              </a:rPr>
              <a:t>足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更</a:t>
            </a:r>
            <a:r>
              <a:rPr sz="2000" spc="30" dirty="0">
                <a:solidFill>
                  <a:srgbClr val="30352F"/>
                </a:solidFill>
                <a:latin typeface="微软雅黑"/>
                <a:cs typeface="微软雅黑"/>
              </a:rPr>
              <a:t>高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指</a:t>
            </a:r>
            <a:r>
              <a:rPr sz="2000" spc="30" dirty="0">
                <a:solidFill>
                  <a:srgbClr val="30352F"/>
                </a:solidFill>
                <a:latin typeface="微软雅黑"/>
                <a:cs typeface="微软雅黑"/>
              </a:rPr>
              <a:t>标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半</a:t>
            </a:r>
            <a:r>
              <a:rPr sz="2000" spc="30" dirty="0">
                <a:solidFill>
                  <a:srgbClr val="30352F"/>
                </a:solidFill>
                <a:latin typeface="微软雅黑"/>
                <a:cs typeface="微软雅黑"/>
              </a:rPr>
              <a:t>导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体</a:t>
            </a:r>
            <a:r>
              <a:rPr sz="2000" dirty="0">
                <a:solidFill>
                  <a:srgbClr val="30352F"/>
                </a:solidFill>
                <a:latin typeface="微软雅黑"/>
                <a:cs typeface="微软雅黑"/>
              </a:rPr>
              <a:t>制 </a:t>
            </a:r>
            <a:r>
              <a:rPr sz="2000" spc="30" dirty="0">
                <a:solidFill>
                  <a:srgbClr val="30352F"/>
                </a:solidFill>
                <a:latin typeface="微软雅黑"/>
                <a:cs typeface="微软雅黑"/>
              </a:rPr>
              <a:t>备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需</a:t>
            </a:r>
            <a:r>
              <a:rPr sz="2000" spc="35" dirty="0">
                <a:solidFill>
                  <a:srgbClr val="30352F"/>
                </a:solidFill>
                <a:latin typeface="微软雅黑"/>
                <a:cs typeface="微软雅黑"/>
              </a:rPr>
              <a:t>求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。</a:t>
            </a:r>
            <a:r>
              <a:rPr sz="2000" spc="30" dirty="0">
                <a:solidFill>
                  <a:srgbClr val="30352F"/>
                </a:solidFill>
                <a:latin typeface="微软雅黑"/>
                <a:cs typeface="微软雅黑"/>
              </a:rPr>
              <a:t>相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关</a:t>
            </a:r>
            <a:r>
              <a:rPr sz="2000" spc="30" dirty="0">
                <a:solidFill>
                  <a:srgbClr val="30352F"/>
                </a:solidFill>
                <a:latin typeface="微软雅黑"/>
                <a:cs typeface="微软雅黑"/>
              </a:rPr>
              <a:t>技</a:t>
            </a:r>
            <a:r>
              <a:rPr sz="2000" spc="20" dirty="0">
                <a:solidFill>
                  <a:srgbClr val="30352F"/>
                </a:solidFill>
                <a:latin typeface="微软雅黑"/>
                <a:cs typeface="微软雅黑"/>
              </a:rPr>
              <a:t>术</a:t>
            </a:r>
            <a:r>
              <a:rPr sz="2000" spc="30" dirty="0">
                <a:solidFill>
                  <a:srgbClr val="30352F"/>
                </a:solidFill>
                <a:latin typeface="微软雅黑"/>
                <a:cs typeface="微软雅黑"/>
              </a:rPr>
              <a:t>成</a:t>
            </a:r>
            <a:r>
              <a:rPr sz="2000" spc="35" dirty="0">
                <a:solidFill>
                  <a:srgbClr val="30352F"/>
                </a:solidFill>
                <a:latin typeface="微软雅黑"/>
                <a:cs typeface="微软雅黑"/>
              </a:rPr>
              <a:t>熟</a:t>
            </a:r>
            <a:r>
              <a:rPr sz="2000" dirty="0">
                <a:solidFill>
                  <a:srgbClr val="30352F"/>
                </a:solidFill>
                <a:latin typeface="微软雅黑"/>
                <a:cs typeface="微软雅黑"/>
              </a:rPr>
              <a:t>， 具备产业化条件。</a:t>
            </a:r>
            <a:endParaRPr sz="2000">
              <a:latin typeface="微软雅黑"/>
              <a:cs typeface="微软雅黑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458706" y="1529279"/>
            <a:ext cx="513080" cy="43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C00511"/>
                </a:solidFill>
                <a:latin typeface="Courier New"/>
                <a:cs typeface="Courier New"/>
              </a:rPr>
              <a:t>03</a:t>
            </a:r>
            <a:endParaRPr sz="3200">
              <a:latin typeface="Courier New"/>
              <a:cs typeface="Courier New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 idx="4294967295"/>
          </p:nvPr>
        </p:nvSpPr>
        <p:spPr>
          <a:xfrm>
            <a:off x="274624" y="194405"/>
            <a:ext cx="1098138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CN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3.4</a:t>
            </a:r>
            <a:r>
              <a:rPr lang="zh-CN" altLang="en-US" spc="5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机遇和优势</a:t>
            </a:r>
            <a:endParaRPr spc="-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430"/>
            <a:ext cx="10267188" cy="6830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76300"/>
            <a:ext cx="2229612" cy="4674108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67800" y="3634740"/>
            <a:ext cx="3128771" cy="32232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61604" y="0"/>
            <a:ext cx="3934967" cy="25008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0862" y="2060811"/>
            <a:ext cx="755650" cy="148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115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 idx="4294967295"/>
          </p:nvPr>
        </p:nvSpPr>
        <p:spPr>
          <a:xfrm>
            <a:off x="2406523" y="2253724"/>
            <a:ext cx="3073400" cy="788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spc="-5" dirty="0"/>
              <a:t>项目团队</a:t>
            </a:r>
            <a:endParaRPr sz="60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380572" y="1718934"/>
            <a:ext cx="6911340" cy="1241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61975" algn="ctr">
              <a:lnSpc>
                <a:spcPct val="100000"/>
              </a:lnSpc>
            </a:pPr>
            <a:r>
              <a:rPr sz="2400" b="1" dirty="0">
                <a:solidFill>
                  <a:srgbClr val="C005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团队带头人</a:t>
            </a:r>
            <a:endParaRPr sz="2400"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  <a:p>
            <a:pPr marL="12700" marR="5080" indent="441959">
              <a:lnSpc>
                <a:spcPct val="150000"/>
              </a:lnSpc>
              <a:spcBef>
                <a:spcPts val="675"/>
              </a:spcBef>
            </a:pPr>
            <a:r>
              <a:rPr sz="1800" b="1" spc="1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北京理工大学教授，博士生导师。中国有色金属学会难熔金属专 业委员会委员</a:t>
            </a:r>
            <a:r>
              <a:rPr sz="1800" b="1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xxxxxxxxxxxxx</a:t>
            </a:r>
            <a:r>
              <a:rPr sz="1800" b="1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。</a:t>
            </a:r>
            <a:endParaRPr sz="1800">
              <a:latin typeface="微软雅黑" panose="020B0503020204020204" pitchFamily="34" charset="-122"/>
              <a:ea typeface="微软雅黑" panose="020B0503020204020204" pitchFamily="34" charset="-122"/>
              <a:cs typeface="Microsoft JhengHe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11761" y="6608227"/>
            <a:ext cx="23622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31</a:t>
            </a:r>
            <a:endParaRPr sz="1400"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62073" y="4994010"/>
            <a:ext cx="108204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C005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xx</a:t>
            </a:r>
            <a:r>
              <a:rPr sz="2400" b="1" spc="-10" dirty="0">
                <a:solidFill>
                  <a:srgbClr val="C005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 </a:t>
            </a:r>
            <a:r>
              <a:rPr sz="2400" b="1" dirty="0">
                <a:solidFill>
                  <a:srgbClr val="C005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教授</a:t>
            </a:r>
            <a:endParaRPr sz="2400"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77309" y="3925712"/>
            <a:ext cx="6929120" cy="2028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45134" algn="just">
              <a:lnSpc>
                <a:spcPct val="150000"/>
              </a:lnSpc>
            </a:pPr>
            <a:r>
              <a:rPr sz="1800" b="1" spc="1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主要研究领域包括：难熔金属气相沉积与二次资源利用、高强韧 金属高速冲击条件下微观组织结构演化及其应用、金属生物材料的服 </a:t>
            </a:r>
            <a:r>
              <a:rPr sz="1800" b="1" spc="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役行为等。先后获国防科技进步一等奖一项、二等奖两项，是毁伤与 </a:t>
            </a:r>
            <a:r>
              <a:rPr sz="1800" b="1" spc="1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防护材料国防科技创新团队奖核心成员，并获得中国产学研成果奖二 等奖一项。</a:t>
            </a:r>
            <a:endParaRPr sz="1800" dirty="0">
              <a:latin typeface="微软雅黑" panose="020B0503020204020204" pitchFamily="34" charset="-122"/>
              <a:ea typeface="微软雅黑" panose="020B0503020204020204" pitchFamily="34" charset="-122"/>
              <a:cs typeface="Microsoft JhengHei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695DC58C-95BC-4D7C-99C1-7119DFA79880}"/>
              </a:ext>
            </a:extLst>
          </p:cNvPr>
          <p:cNvSpPr txBox="1">
            <a:spLocks/>
          </p:cNvSpPr>
          <p:nvPr/>
        </p:nvSpPr>
        <p:spPr>
          <a:xfrm>
            <a:off x="304800" y="146503"/>
            <a:ext cx="10981385" cy="4308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800" b="1" i="0">
                <a:solidFill>
                  <a:srgbClr val="30352F"/>
                </a:solidFill>
                <a:latin typeface="微软雅黑"/>
                <a:ea typeface="+mj-ea"/>
                <a:cs typeface="微软雅黑"/>
              </a:defRPr>
            </a:lvl1pPr>
          </a:lstStyle>
          <a:p>
            <a:pPr marL="12700"/>
            <a:r>
              <a:rPr lang="en-US" altLang="zh-CN" kern="0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4.1</a:t>
            </a:r>
            <a:r>
              <a:rPr lang="zh-CN" altLang="en-US" kern="0" spc="5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kern="0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技术团队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856994" y="3845043"/>
            <a:ext cx="329819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20" dirty="0">
                <a:solidFill>
                  <a:srgbClr val="C005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xx</a:t>
            </a:r>
            <a:r>
              <a:rPr sz="1800" b="1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（</a:t>
            </a:r>
            <a:r>
              <a:rPr sz="1800" spc="2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生产工艺总负责</a:t>
            </a:r>
            <a:r>
              <a:rPr sz="1800" b="1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）</a:t>
            </a:r>
            <a:r>
              <a:rPr sz="180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，</a:t>
            </a:r>
            <a:r>
              <a:rPr sz="1800" spc="2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博士</a:t>
            </a:r>
            <a:r>
              <a:rPr sz="1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，</a:t>
            </a:r>
            <a:endParaRPr sz="1800"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11799061" y="6608227"/>
            <a:ext cx="26098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>
                <a:latin typeface="微软雅黑" panose="020B0503020204020204" pitchFamily="34" charset="-122"/>
                <a:ea typeface="微软雅黑" panose="020B0503020204020204" pitchFamily="34" charset="-122"/>
              </a:rPr>
              <a:t>35</a:t>
            </a:fld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18579" y="3537080"/>
            <a:ext cx="3683635" cy="2878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51200"/>
              </a:lnSpc>
            </a:pPr>
            <a:r>
              <a:rPr sz="1800" b="1" dirty="0">
                <a:solidFill>
                  <a:srgbClr val="C005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xxx</a:t>
            </a:r>
            <a:r>
              <a:rPr sz="180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（设备设计总负责</a:t>
            </a:r>
            <a:r>
              <a:rPr sz="1800" spc="-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）</a:t>
            </a:r>
            <a:r>
              <a:rPr sz="180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，</a:t>
            </a:r>
            <a:r>
              <a:rPr sz="1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博士，设 </a:t>
            </a:r>
            <a:r>
              <a:rPr sz="1800" spc="-5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备设计总负责。副研究员。曾长期</a:t>
            </a:r>
            <a:r>
              <a:rPr sz="1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在 某国防研究所从事工程力学、新材料 制备及其应用技术研究，近年来从事 </a:t>
            </a:r>
            <a:r>
              <a:rPr sz="1800" spc="-5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特种机电设备、非标自动化等方面</a:t>
            </a:r>
            <a:r>
              <a:rPr sz="1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的 技术研究和工程实施，有丰富的研发 与工程管理经验。</a:t>
            </a:r>
            <a:endParaRPr sz="1800">
              <a:latin typeface="微软雅黑" panose="020B0503020204020204" pitchFamily="34" charset="-122"/>
              <a:ea typeface="微软雅黑" panose="020B0503020204020204" pitchFamily="34" charset="-122"/>
              <a:cs typeface="微软雅黑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86216DF6-2834-468D-B815-37872F56343B}"/>
              </a:ext>
            </a:extLst>
          </p:cNvPr>
          <p:cNvSpPr txBox="1">
            <a:spLocks/>
          </p:cNvSpPr>
          <p:nvPr/>
        </p:nvSpPr>
        <p:spPr>
          <a:xfrm>
            <a:off x="304800" y="146503"/>
            <a:ext cx="10981385" cy="4308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800" b="1" i="0">
                <a:solidFill>
                  <a:srgbClr val="30352F"/>
                </a:solidFill>
                <a:latin typeface="微软雅黑"/>
                <a:ea typeface="+mj-ea"/>
                <a:cs typeface="微软雅黑"/>
              </a:defRPr>
            </a:lvl1pPr>
          </a:lstStyle>
          <a:p>
            <a:pPr marL="12700"/>
            <a:r>
              <a:rPr lang="en-US" altLang="zh-CN" kern="0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4.1</a:t>
            </a:r>
            <a:r>
              <a:rPr lang="zh-CN" altLang="en-US" kern="0" spc="5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kern="0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技术团队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304800" y="146503"/>
            <a:ext cx="1098138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CN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4.1</a:t>
            </a:r>
            <a:r>
              <a:rPr lang="zh-CN" altLang="en-US" spc="5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技术团队</a:t>
            </a:r>
            <a:endParaRPr spc="-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63034" y="3753337"/>
            <a:ext cx="3570604" cy="18376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33333"/>
                </a:solidFill>
                <a:latin typeface="微软雅黑"/>
                <a:cs typeface="微软雅黑"/>
              </a:rPr>
              <a:t>xxx主要研究领域包</a:t>
            </a:r>
            <a:r>
              <a:rPr sz="1800" spc="70" dirty="0">
                <a:solidFill>
                  <a:srgbClr val="333333"/>
                </a:solidFill>
                <a:latin typeface="微软雅黑"/>
                <a:cs typeface="微软雅黑"/>
              </a:rPr>
              <a:t>括：热喷涂</a:t>
            </a:r>
            <a:endParaRPr sz="1800">
              <a:latin typeface="微软雅黑"/>
              <a:cs typeface="微软雅黑"/>
            </a:endParaRPr>
          </a:p>
          <a:p>
            <a:pPr marL="12700" marR="5080">
              <a:lnSpc>
                <a:spcPct val="122200"/>
              </a:lnSpc>
              <a:spcBef>
                <a:spcPts val="700"/>
              </a:spcBef>
            </a:pPr>
            <a:r>
              <a:rPr sz="1800" spc="70" dirty="0">
                <a:solidFill>
                  <a:srgbClr val="333333"/>
                </a:solidFill>
                <a:latin typeface="微软雅黑"/>
                <a:cs typeface="微软雅黑"/>
              </a:rPr>
              <a:t>涂层开发与应用</a:t>
            </a:r>
            <a:r>
              <a:rPr sz="1800" dirty="0">
                <a:solidFill>
                  <a:srgbClr val="333333"/>
                </a:solidFill>
                <a:latin typeface="微软雅黑"/>
                <a:cs typeface="微软雅黑"/>
              </a:rPr>
              <a:t>，动 </a:t>
            </a:r>
            <a:r>
              <a:rPr sz="1800" spc="70" dirty="0">
                <a:solidFill>
                  <a:srgbClr val="333333"/>
                </a:solidFill>
                <a:latin typeface="微软雅黑"/>
                <a:cs typeface="微软雅黑"/>
              </a:rPr>
              <a:t>力喷</a:t>
            </a:r>
            <a:r>
              <a:rPr sz="1800" spc="55" dirty="0">
                <a:solidFill>
                  <a:srgbClr val="333333"/>
                </a:solidFill>
                <a:latin typeface="微软雅黑"/>
                <a:cs typeface="微软雅黑"/>
              </a:rPr>
              <a:t>涂涂层</a:t>
            </a:r>
            <a:r>
              <a:rPr sz="1800" spc="70" dirty="0">
                <a:solidFill>
                  <a:srgbClr val="333333"/>
                </a:solidFill>
                <a:latin typeface="微软雅黑"/>
                <a:cs typeface="微软雅黑"/>
              </a:rPr>
              <a:t>设计</a:t>
            </a:r>
            <a:r>
              <a:rPr sz="1800" spc="60" dirty="0">
                <a:solidFill>
                  <a:srgbClr val="333333"/>
                </a:solidFill>
                <a:latin typeface="微软雅黑"/>
                <a:cs typeface="微软雅黑"/>
              </a:rPr>
              <a:t>、</a:t>
            </a:r>
            <a:r>
              <a:rPr sz="1800" spc="70" dirty="0">
                <a:solidFill>
                  <a:srgbClr val="333333"/>
                </a:solidFill>
                <a:latin typeface="微软雅黑"/>
                <a:cs typeface="微软雅黑"/>
              </a:rPr>
              <a:t>开</a:t>
            </a:r>
            <a:r>
              <a:rPr sz="1800" spc="60" dirty="0">
                <a:solidFill>
                  <a:srgbClr val="333333"/>
                </a:solidFill>
                <a:latin typeface="微软雅黑"/>
                <a:cs typeface="微软雅黑"/>
              </a:rPr>
              <a:t>发</a:t>
            </a:r>
            <a:r>
              <a:rPr sz="1800" spc="70" dirty="0">
                <a:solidFill>
                  <a:srgbClr val="333333"/>
                </a:solidFill>
                <a:latin typeface="微软雅黑"/>
                <a:cs typeface="微软雅黑"/>
              </a:rPr>
              <a:t>与应</a:t>
            </a:r>
            <a:r>
              <a:rPr sz="1800" spc="60" dirty="0">
                <a:solidFill>
                  <a:srgbClr val="333333"/>
                </a:solidFill>
                <a:latin typeface="微软雅黑"/>
                <a:cs typeface="微软雅黑"/>
              </a:rPr>
              <a:t>用</a:t>
            </a:r>
            <a:r>
              <a:rPr sz="1800" spc="55" dirty="0">
                <a:solidFill>
                  <a:srgbClr val="333333"/>
                </a:solidFill>
                <a:latin typeface="微软雅黑"/>
                <a:cs typeface="微软雅黑"/>
              </a:rPr>
              <a:t>等</a:t>
            </a:r>
            <a:r>
              <a:rPr sz="1800" dirty="0">
                <a:solidFill>
                  <a:srgbClr val="333333"/>
                </a:solidFill>
                <a:latin typeface="微软雅黑"/>
                <a:cs typeface="微软雅黑"/>
              </a:rPr>
              <a:t>。</a:t>
            </a:r>
            <a:endParaRPr sz="1800">
              <a:latin typeface="微软雅黑"/>
              <a:cs typeface="微软雅黑"/>
            </a:endParaRPr>
          </a:p>
          <a:p>
            <a:pPr marL="12700" marR="222885">
              <a:lnSpc>
                <a:spcPts val="3240"/>
              </a:lnSpc>
              <a:spcBef>
                <a:spcPts val="285"/>
              </a:spcBef>
            </a:pPr>
            <a:r>
              <a:rPr sz="1800" spc="70" dirty="0">
                <a:solidFill>
                  <a:srgbClr val="333333"/>
                </a:solidFill>
                <a:latin typeface="微软雅黑"/>
                <a:cs typeface="微软雅黑"/>
              </a:rPr>
              <a:t>曾在韩国浦项工业科学与</a:t>
            </a:r>
            <a:r>
              <a:rPr sz="1800" spc="55" dirty="0">
                <a:solidFill>
                  <a:srgbClr val="333333"/>
                </a:solidFill>
                <a:latin typeface="微软雅黑"/>
                <a:cs typeface="微软雅黑"/>
              </a:rPr>
              <a:t>技</a:t>
            </a:r>
            <a:r>
              <a:rPr sz="1800" spc="70" dirty="0">
                <a:solidFill>
                  <a:srgbClr val="333333"/>
                </a:solidFill>
                <a:latin typeface="微软雅黑"/>
                <a:cs typeface="微软雅黑"/>
              </a:rPr>
              <a:t>术研 </a:t>
            </a:r>
            <a:r>
              <a:rPr sz="1800" dirty="0">
                <a:solidFill>
                  <a:srgbClr val="333333"/>
                </a:solidFill>
                <a:latin typeface="微软雅黑"/>
                <a:cs typeface="微软雅黑"/>
              </a:rPr>
              <a:t>究院开展博士后研究工作。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4294967295"/>
          </p:nvPr>
        </p:nvSpPr>
        <p:spPr>
          <a:xfrm>
            <a:off x="11799061" y="6608227"/>
            <a:ext cx="260984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36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80009" y="3765691"/>
            <a:ext cx="3683000" cy="1508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2300"/>
              </a:lnSpc>
            </a:pPr>
            <a:r>
              <a:rPr sz="1800" spc="-5" dirty="0">
                <a:solidFill>
                  <a:srgbClr val="333333"/>
                </a:solidFill>
                <a:latin typeface="微软雅黑"/>
                <a:cs typeface="微软雅黑"/>
              </a:rPr>
              <a:t>xxx</a:t>
            </a:r>
            <a:r>
              <a:rPr sz="1800" dirty="0">
                <a:solidFill>
                  <a:srgbClr val="333333"/>
                </a:solidFill>
                <a:latin typeface="微软雅黑"/>
                <a:cs typeface="微软雅黑"/>
              </a:rPr>
              <a:t>曾在美国英特尔公司从事芯片封 装可靠性研发工作，在三维集成电路 封装技术和可靠性等多学科交叉、高 新前沿技术领域取得了重要研究</a:t>
            </a:r>
            <a:endParaRPr sz="1800" dirty="0">
              <a:latin typeface="微软雅黑"/>
              <a:cs typeface="微软雅黑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0628" y="6258475"/>
            <a:ext cx="7112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33333"/>
                </a:solidFill>
                <a:latin typeface="微软雅黑"/>
                <a:cs typeface="微软雅黑"/>
              </a:rPr>
              <a:t>成果。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10447" y="3740153"/>
            <a:ext cx="3683000" cy="275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51200"/>
              </a:lnSpc>
            </a:pPr>
            <a:r>
              <a:rPr sz="1800" b="1" dirty="0">
                <a:solidFill>
                  <a:srgbClr val="C00511"/>
                </a:solidFill>
                <a:latin typeface="微软雅黑"/>
                <a:cs typeface="微软雅黑"/>
              </a:rPr>
              <a:t>xxx</a:t>
            </a:r>
            <a:r>
              <a:rPr sz="1800" dirty="0">
                <a:solidFill>
                  <a:srgbClr val="30352F"/>
                </a:solidFill>
                <a:latin typeface="微软雅黑"/>
                <a:cs typeface="微软雅黑"/>
              </a:rPr>
              <a:t>（材料结构分析）</a:t>
            </a:r>
            <a:r>
              <a:rPr sz="1800" dirty="0">
                <a:solidFill>
                  <a:srgbClr val="30352F"/>
                </a:solidFill>
                <a:latin typeface="宋体"/>
                <a:cs typeface="宋体"/>
              </a:rPr>
              <a:t>，</a:t>
            </a:r>
            <a:r>
              <a:rPr sz="1800" dirty="0">
                <a:solidFill>
                  <a:srgbClr val="333333"/>
                </a:solidFill>
                <a:latin typeface="微软雅黑"/>
                <a:cs typeface="微软雅黑"/>
              </a:rPr>
              <a:t>博士，北京 xxx大学教授，博士生导师，中国有 色金属学会铜合金加工学术委员会委 员。主要研究领域包括：高性能金属 结构材料微观力学行为；磁性相变合 金组织调控及功能行为；难熔金属微 结构演化及服役行为。</a:t>
            </a:r>
            <a:endParaRPr sz="18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304800" y="228600"/>
            <a:ext cx="219900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65810" algn="l"/>
              </a:tabLst>
            </a:pPr>
            <a:r>
              <a:rPr spc="-5" dirty="0">
                <a:latin typeface="微软雅黑"/>
                <a:cs typeface="微软雅黑"/>
              </a:rPr>
              <a:t>4.2	</a:t>
            </a:r>
            <a:r>
              <a:rPr spc="-5" dirty="0"/>
              <a:t>顾问团队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994405" y="1072252"/>
            <a:ext cx="9544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83870" algn="l"/>
              </a:tabLst>
            </a:pPr>
            <a:r>
              <a:rPr sz="1800" b="1" dirty="0">
                <a:solidFill>
                  <a:srgbClr val="C00511"/>
                </a:solidFill>
                <a:latin typeface="微软雅黑"/>
                <a:cs typeface="微软雅黑"/>
              </a:rPr>
              <a:t>xx	</a:t>
            </a:r>
            <a:r>
              <a:rPr sz="1800" b="1" dirty="0">
                <a:solidFill>
                  <a:srgbClr val="30352F"/>
                </a:solidFill>
                <a:latin typeface="微软雅黑"/>
                <a:cs typeface="微软雅黑"/>
              </a:rPr>
              <a:t>院士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11799061" y="6608227"/>
            <a:ext cx="260984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37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2994405" y="4276716"/>
            <a:ext cx="9398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30352F"/>
                </a:solidFill>
                <a:latin typeface="微软雅黑"/>
                <a:cs typeface="微软雅黑"/>
              </a:rPr>
              <a:t>外国专家</a:t>
            </a:r>
            <a:endParaRPr sz="18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338887" y="259089"/>
            <a:ext cx="10981385" cy="25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latin typeface="微软雅黑"/>
                <a:cs typeface="微软雅黑"/>
              </a:rPr>
              <a:t>4.2</a:t>
            </a:r>
            <a:r>
              <a:rPr spc="5" dirty="0">
                <a:latin typeface="微软雅黑"/>
                <a:cs typeface="微软雅黑"/>
              </a:rPr>
              <a:t> </a:t>
            </a:r>
            <a:r>
              <a:rPr spc="-5" dirty="0"/>
              <a:t>顾问团队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65247" y="1208104"/>
            <a:ext cx="8483600" cy="231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800" b="1" dirty="0">
                <a:solidFill>
                  <a:srgbClr val="C00511"/>
                </a:solidFill>
                <a:latin typeface="微软雅黑"/>
                <a:cs typeface="微软雅黑"/>
              </a:rPr>
              <a:t>xx</a:t>
            </a:r>
            <a:r>
              <a:rPr sz="1800" dirty="0">
                <a:solidFill>
                  <a:srgbClr val="333333"/>
                </a:solidFill>
                <a:latin typeface="微软雅黑"/>
                <a:cs typeface="微软雅黑"/>
              </a:rPr>
              <a:t>博士，</a:t>
            </a:r>
            <a:endParaRPr sz="1800" dirty="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000"/>
              </a:lnSpc>
              <a:spcBef>
                <a:spcPts val="1205"/>
              </a:spcBef>
            </a:pPr>
            <a:r>
              <a:rPr sz="1800" dirty="0">
                <a:solidFill>
                  <a:srgbClr val="333333"/>
                </a:solidFill>
                <a:latin typeface="微软雅黑"/>
                <a:cs typeface="微软雅黑"/>
              </a:rPr>
              <a:t>和其他领域的应用。中科院物理所固体物理博士，为薄膜材料、半导体工艺和设备专 家。主要研究领域：研发新材料、新工艺，并制定工艺制度，发现并解决器件工艺制 备过程中各种问题，精通微纳器件制造各种工艺流程、设备特性、研发和制造技术。 并且具有长期的企业技术、企业战略规划实施和企业运营的丰富经验。</a:t>
            </a:r>
            <a:endParaRPr sz="1800" dirty="0">
              <a:latin typeface="微软雅黑"/>
              <a:cs typeface="微软雅黑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11799061" y="6608227"/>
            <a:ext cx="260984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38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2865247" y="4233244"/>
            <a:ext cx="102108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50545" algn="l"/>
              </a:tabLst>
            </a:pPr>
            <a:r>
              <a:rPr sz="1800" b="1" dirty="0">
                <a:solidFill>
                  <a:srgbClr val="C00511"/>
                </a:solidFill>
                <a:latin typeface="微软雅黑"/>
                <a:cs typeface="微软雅黑"/>
              </a:rPr>
              <a:t>xxx	</a:t>
            </a:r>
            <a:r>
              <a:rPr sz="1800" dirty="0">
                <a:solidFill>
                  <a:srgbClr val="333333"/>
                </a:solidFill>
                <a:latin typeface="微软雅黑"/>
                <a:cs typeface="微软雅黑"/>
              </a:rPr>
              <a:t>教授</a:t>
            </a:r>
            <a:endParaRPr sz="18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304800" y="152400"/>
            <a:ext cx="10981385" cy="462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latin typeface="微软雅黑"/>
                <a:cs typeface="微软雅黑"/>
              </a:rPr>
              <a:t>4.3</a:t>
            </a:r>
            <a:r>
              <a:rPr spc="5" dirty="0">
                <a:latin typeface="微软雅黑"/>
                <a:cs typeface="微软雅黑"/>
              </a:rPr>
              <a:t> </a:t>
            </a:r>
            <a:r>
              <a:rPr spc="-5" dirty="0"/>
              <a:t>经营管理团队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68982" y="1562091"/>
            <a:ext cx="8963660" cy="665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31520" algn="l"/>
              </a:tabLst>
            </a:pPr>
            <a:r>
              <a:rPr sz="1800" b="1" spc="-5" dirty="0">
                <a:solidFill>
                  <a:srgbClr val="C00511"/>
                </a:solidFill>
                <a:latin typeface="微软雅黑"/>
                <a:cs typeface="微软雅黑"/>
              </a:rPr>
              <a:t>Chen	</a:t>
            </a:r>
            <a:r>
              <a:rPr sz="1800" spc="-5" dirty="0">
                <a:solidFill>
                  <a:srgbClr val="333333"/>
                </a:solidFill>
                <a:latin typeface="微软雅黑"/>
                <a:cs typeface="微软雅黑"/>
              </a:rPr>
              <a:t>博士</a:t>
            </a:r>
            <a:endParaRPr sz="1800" dirty="0">
              <a:latin typeface="微软雅黑"/>
              <a:cs typeface="微软雅黑"/>
            </a:endParaRPr>
          </a:p>
          <a:p>
            <a:pPr marL="490855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solidFill>
                  <a:srgbClr val="333333"/>
                </a:solidFill>
                <a:latin typeface="微软雅黑"/>
                <a:cs typeface="微软雅黑"/>
              </a:rPr>
              <a:t>国际某知名半导体靶材公司市场部经理，掌握各种金属靶材的销售渠道和客户资</a:t>
            </a:r>
            <a:r>
              <a:rPr sz="1800" spc="5" dirty="0">
                <a:solidFill>
                  <a:srgbClr val="333333"/>
                </a:solidFill>
                <a:latin typeface="微软雅黑"/>
                <a:cs typeface="微软雅黑"/>
              </a:rPr>
              <a:t>源</a:t>
            </a:r>
            <a:r>
              <a:rPr sz="1800" dirty="0">
                <a:solidFill>
                  <a:srgbClr val="333333"/>
                </a:solidFill>
                <a:latin typeface="微软雅黑"/>
                <a:cs typeface="微软雅黑"/>
              </a:rPr>
              <a:t>。</a:t>
            </a:r>
            <a:endParaRPr sz="1800" dirty="0">
              <a:latin typeface="微软雅黑"/>
              <a:cs typeface="微软雅黑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16911" y="4429993"/>
            <a:ext cx="8950325" cy="675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3500"/>
              </a:lnSpc>
            </a:pPr>
            <a:r>
              <a:rPr sz="1800" spc="10" dirty="0">
                <a:solidFill>
                  <a:srgbClr val="333333"/>
                </a:solidFill>
                <a:latin typeface="微软雅黑"/>
                <a:cs typeface="微软雅黑"/>
              </a:rPr>
              <a:t>xx博士</a:t>
            </a:r>
            <a:r>
              <a:rPr sz="1800" dirty="0">
                <a:solidFill>
                  <a:srgbClr val="333333"/>
                </a:solidFill>
                <a:latin typeface="微软雅黑"/>
                <a:cs typeface="微软雅黑"/>
              </a:rPr>
              <a:t>，先后在安永华明会计师事务所、利安达会计师事务所、中关村兴业投资管理有限 公司任职；对企业财务会计、</a:t>
            </a:r>
            <a:r>
              <a:rPr sz="1800" spc="35" dirty="0">
                <a:solidFill>
                  <a:srgbClr val="333333"/>
                </a:solidFill>
                <a:latin typeface="微软雅黑"/>
                <a:cs typeface="微软雅黑"/>
              </a:rPr>
              <a:t>投融资</a:t>
            </a:r>
            <a:r>
              <a:rPr sz="1800" dirty="0">
                <a:solidFill>
                  <a:srgbClr val="333333"/>
                </a:solidFill>
                <a:latin typeface="微软雅黑"/>
                <a:cs typeface="微软雅黑"/>
              </a:rPr>
              <a:t>、资本运作等有较深入的了解。</a:t>
            </a:r>
            <a:endParaRPr sz="18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A07518E-0F4F-4E82-8F20-F411A3C0468F}"/>
              </a:ext>
            </a:extLst>
          </p:cNvPr>
          <p:cNvGraphicFramePr>
            <a:graphicFrameLocks noGrp="1"/>
          </p:cNvGraphicFramePr>
          <p:nvPr/>
        </p:nvGraphicFramePr>
        <p:xfrm>
          <a:off x="567559" y="531941"/>
          <a:ext cx="11056881" cy="6046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999">
                  <a:extLst>
                    <a:ext uri="{9D8B030D-6E8A-4147-A177-3AD203B41FA5}">
                      <a16:colId xmlns:a16="http://schemas.microsoft.com/office/drawing/2014/main" val="166199153"/>
                    </a:ext>
                  </a:extLst>
                </a:gridCol>
                <a:gridCol w="2478795">
                  <a:extLst>
                    <a:ext uri="{9D8B030D-6E8A-4147-A177-3AD203B41FA5}">
                      <a16:colId xmlns:a16="http://schemas.microsoft.com/office/drawing/2014/main" val="4108122837"/>
                    </a:ext>
                  </a:extLst>
                </a:gridCol>
                <a:gridCol w="6821087">
                  <a:extLst>
                    <a:ext uri="{9D8B030D-6E8A-4147-A177-3AD203B41FA5}">
                      <a16:colId xmlns:a16="http://schemas.microsoft.com/office/drawing/2014/main" val="2349471200"/>
                    </a:ext>
                  </a:extLst>
                </a:gridCol>
              </a:tblGrid>
              <a:tr h="56771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模块</a:t>
                      </a:r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子模块</a:t>
                      </a:r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内容要求</a:t>
                      </a:r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8816031"/>
                  </a:ext>
                </a:extLst>
              </a:tr>
              <a:tr h="794049">
                <a:tc rowSpan="4"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3. </a:t>
                      </a:r>
                      <a:r>
                        <a:rPr lang="zh-CN" altLang="en-US" sz="1800" b="1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市场分析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3.1 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市场现状</a:t>
                      </a:r>
                      <a:endParaRPr 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本项目相关产业、行业、细分领域的全球及国内市场需求现状及预测</a:t>
                      </a:r>
                      <a:endParaRPr lang="en-US" altLang="zh-CN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本项目核心技术</a:t>
                      </a:r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产品的全球及国内市场需求现状及预测</a:t>
                      </a:r>
                      <a:endParaRPr lang="en-US" altLang="zh-CN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需要提供数据，包括单价、市场规模及增长幅度</a:t>
                      </a:r>
                      <a:endParaRPr lang="en-US" altLang="zh-CN" sz="1400" b="1" kern="12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7728187"/>
                  </a:ext>
                </a:extLst>
              </a:tr>
              <a:tr h="1137835">
                <a:tc vMerge="1">
                  <a:txBody>
                    <a:bodyPr/>
                    <a:lstStyle/>
                    <a:p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3.2 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竞争力分析</a:t>
                      </a:r>
                      <a:endParaRPr 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行业垄断态势分析</a:t>
                      </a:r>
                      <a:endParaRPr lang="en-US" altLang="zh-CN" sz="1400" b="1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列举</a:t>
                      </a:r>
                      <a:r>
                        <a:rPr lang="en-US" altLang="zh-CN" sz="14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5-10</a:t>
                      </a:r>
                      <a:r>
                        <a:rPr lang="zh-CN" altLang="en-US" sz="14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本项目的国内和</a:t>
                      </a:r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或国际竞争对手，</a:t>
                      </a:r>
                      <a:r>
                        <a:rPr lang="zh-CN" altLang="en-US" sz="14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说明其市场份额等基本情况</a:t>
                      </a:r>
                      <a:endParaRPr lang="en-US" altLang="zh-CN" sz="1400" b="1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竞争对手的技术路线、性能指标、成本和销售价格等，分析优缺点</a:t>
                      </a:r>
                      <a:endParaRPr lang="en-US" altLang="zh-CN" sz="1400" b="1" kern="12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分析本项目核心技术</a:t>
                      </a:r>
                      <a:r>
                        <a:rPr lang="en-US" altLang="zh-CN" sz="14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lang="zh-CN" altLang="en-US" sz="1400" b="1" kern="1200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产品的竞争优、劣势（成本、价格、性能、技术指标等）</a:t>
                      </a:r>
                      <a:endParaRPr lang="en-US" sz="1400" b="1" kern="12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1026104"/>
                  </a:ext>
                </a:extLst>
              </a:tr>
              <a:tr h="617681">
                <a:tc vMerge="1">
                  <a:txBody>
                    <a:bodyPr/>
                    <a:lstStyle/>
                    <a:p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3.3 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目标客户</a:t>
                      </a:r>
                      <a:endParaRPr 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列举</a:t>
                      </a:r>
                      <a:r>
                        <a:rPr lang="en-US" altLang="zh-CN" sz="14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5-10</a:t>
                      </a:r>
                      <a:r>
                        <a:rPr lang="zh-CN" altLang="en-US" sz="14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国内和</a:t>
                      </a:r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或</a:t>
                      </a:r>
                      <a:r>
                        <a:rPr lang="en-US" altLang="zh-CN" sz="14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5-10</a:t>
                      </a:r>
                      <a:r>
                        <a:rPr lang="zh-CN" altLang="en-US" sz="14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国外目标客户，</a:t>
                      </a:r>
                      <a:r>
                        <a:rPr lang="zh-CN" altLang="en-US" sz="14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并简要说明选择该目标客户的原因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1257692"/>
                  </a:ext>
                </a:extLst>
              </a:tr>
              <a:tr h="617681">
                <a:tc vMerge="1">
                  <a:txBody>
                    <a:bodyPr/>
                    <a:lstStyle/>
                    <a:p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3.4 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机遇和优势</a:t>
                      </a:r>
                      <a:endParaRPr 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简明阐述本项目核心技术</a:t>
                      </a:r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产品的机遇和优势。可从市场需求、技术</a:t>
                      </a:r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产品的先进性和前瞻性、国产化替代等方面阐述</a:t>
                      </a:r>
                      <a:endParaRPr 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8003236"/>
                  </a:ext>
                </a:extLst>
              </a:tr>
              <a:tr h="630182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4. </a:t>
                      </a:r>
                      <a:r>
                        <a:rPr lang="zh-CN" altLang="en-US" sz="1800" b="1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项目团队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4.1 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技术团队</a:t>
                      </a:r>
                      <a:endParaRPr 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团队带头人基本信息、研究领域、专业特长等</a:t>
                      </a:r>
                      <a:endParaRPr lang="en-US" altLang="zh-CN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团队其他成员的基本信息、研究领域、专业特长等，以及其在本项目中的角色</a:t>
                      </a:r>
                      <a:endParaRPr 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37026388"/>
                  </a:ext>
                </a:extLst>
              </a:tr>
              <a:tr h="445640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4.2 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顾问团队（如有）</a:t>
                      </a:r>
                      <a:endParaRPr 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相关国内外专家顾问的基本信息、研究领域、从业经历、专业特长等 </a:t>
                      </a:r>
                      <a:endParaRPr lang="en-US" altLang="zh-CN" sz="1400" b="1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7808012"/>
                  </a:ext>
                </a:extLst>
              </a:tr>
              <a:tr h="617681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4.3 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经营管理团队</a:t>
                      </a:r>
                      <a:endParaRPr 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市场销售、财务、法务等负责人的基本信息、从业经历、专业特长等，以及其在本项目中的角色</a:t>
                      </a:r>
                      <a:endParaRPr 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2609114"/>
                  </a:ext>
                </a:extLst>
              </a:tr>
              <a:tr h="617681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4.4 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人员分工</a:t>
                      </a:r>
                      <a:endParaRPr 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项目团队各成员的现阶段工作分工、全职与否及年投入时间、项目落地后拟担任职务</a:t>
                      </a:r>
                      <a:endParaRPr lang="en-US" altLang="zh-CN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3809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6908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283072" y="119309"/>
            <a:ext cx="10981385" cy="609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latin typeface="微软雅黑"/>
                <a:cs typeface="微软雅黑"/>
              </a:rPr>
              <a:t>4.4</a:t>
            </a:r>
            <a:r>
              <a:rPr spc="5" dirty="0">
                <a:latin typeface="微软雅黑"/>
                <a:cs typeface="微软雅黑"/>
              </a:rPr>
              <a:t> </a:t>
            </a:r>
            <a:r>
              <a:rPr spc="-5" dirty="0"/>
              <a:t>人员分工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4294967295"/>
          </p:nvPr>
        </p:nvSpPr>
        <p:spPr>
          <a:xfrm>
            <a:off x="11799061" y="6608227"/>
            <a:ext cx="260984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40</a:t>
            </a:fld>
            <a:endParaRPr dirty="0"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475697"/>
              </p:ext>
            </p:extLst>
          </p:nvPr>
        </p:nvGraphicFramePr>
        <p:xfrm>
          <a:off x="523405" y="1017269"/>
          <a:ext cx="11041213" cy="50927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6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8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63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7770">
                <a:tc>
                  <a:txBody>
                    <a:bodyPr/>
                    <a:lstStyle/>
                    <a:p>
                      <a:pPr marL="47307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姓 </a:t>
                      </a:r>
                      <a:r>
                        <a:rPr sz="1400" b="1" spc="-60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 </a:t>
                      </a:r>
                      <a:r>
                        <a:rPr sz="1400" b="1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名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381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127000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工作分工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381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331470" algn="ctr">
                        <a:lnSpc>
                          <a:spcPts val="1675"/>
                        </a:lnSpc>
                      </a:pPr>
                      <a:r>
                        <a:rPr sz="1400" b="1" spc="-5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全职与否及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  <a:p>
                      <a:pPr marL="331470" algn="ctr">
                        <a:lnSpc>
                          <a:spcPts val="1675"/>
                        </a:lnSpc>
                      </a:pPr>
                      <a:r>
                        <a:rPr sz="1400" b="1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年投入时间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381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980440" algn="ctr">
                        <a:lnSpc>
                          <a:spcPts val="1675"/>
                        </a:lnSpc>
                      </a:pPr>
                      <a:r>
                        <a:rPr sz="1400" b="1" spc="-5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项目落地后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  <a:p>
                      <a:pPr marL="980440" algn="ctr">
                        <a:lnSpc>
                          <a:spcPts val="1675"/>
                        </a:lnSpc>
                      </a:pPr>
                      <a:r>
                        <a:rPr sz="1400" b="1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拟担任职务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381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172">
                <a:tc>
                  <a:txBody>
                    <a:bodyPr/>
                    <a:lstStyle/>
                    <a:p>
                      <a:pPr algn="ctr"/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381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17399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负责项目落地及公司发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展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战略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规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划、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章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程制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定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等，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前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期兼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任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总经理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381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257175" algn="l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非全职</a:t>
                      </a:r>
                      <a:r>
                        <a:rPr sz="1400" spc="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400" spc="-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个月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381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381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299">
                <a:tc>
                  <a:txBody>
                    <a:bodyPr/>
                    <a:lstStyle/>
                    <a:p>
                      <a:pPr algn="ctr"/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17399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负责自动化生产线建设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、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调试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及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维护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598170" algn="l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全职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172">
                <a:tc>
                  <a:txBody>
                    <a:bodyPr/>
                    <a:lstStyle/>
                    <a:p>
                      <a:pPr algn="ctr"/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17399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负责现场生产管理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598170" algn="l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全职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171">
                <a:tc>
                  <a:txBody>
                    <a:bodyPr/>
                    <a:lstStyle/>
                    <a:p>
                      <a:pPr algn="ctr"/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17399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负责市场开发和维护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257175" algn="l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非全职</a:t>
                      </a:r>
                      <a:r>
                        <a:rPr sz="1400" spc="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400" spc="-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个月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299">
                <a:tc>
                  <a:txBody>
                    <a:bodyPr/>
                    <a:lstStyle/>
                    <a:p>
                      <a:pPr algn="ctr"/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17399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负责研发中心和安全质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量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部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598170" algn="l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全职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171">
                <a:tc>
                  <a:txBody>
                    <a:bodyPr/>
                    <a:lstStyle/>
                    <a:p>
                      <a:pPr algn="ctr"/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17399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负责财务、融资及上市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规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划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257175" algn="l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非全职</a:t>
                      </a:r>
                      <a:r>
                        <a:rPr sz="1400" spc="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400" spc="-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个月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299">
                <a:tc>
                  <a:txBody>
                    <a:bodyPr/>
                    <a:lstStyle/>
                    <a:p>
                      <a:pPr algn="ctr"/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17399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负责联系各级地方政府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和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各部委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257175" algn="l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非全职</a:t>
                      </a:r>
                      <a:r>
                        <a:rPr sz="1400" spc="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400" spc="-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个月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7184">
                <a:tc>
                  <a:txBody>
                    <a:bodyPr/>
                    <a:lstStyle/>
                    <a:p>
                      <a:pPr algn="ctr"/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17399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负责人才招聘、落实相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关</a:t>
                      </a:r>
                      <a:r>
                        <a:rPr sz="1400" spc="-5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人才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政</a:t>
                      </a:r>
                      <a:r>
                        <a:rPr sz="1400" spc="-5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策及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申</a:t>
                      </a:r>
                      <a:r>
                        <a:rPr sz="1400" spc="-5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报各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种</a:t>
                      </a:r>
                      <a:r>
                        <a:rPr sz="1400" spc="-5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资质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598170" algn="l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全职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7235">
                <a:tc>
                  <a:txBody>
                    <a:bodyPr/>
                    <a:lstStyle/>
                    <a:p>
                      <a:pPr algn="ctr"/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17399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负责执行总经理交办的</a:t>
                      </a:r>
                      <a:r>
                        <a:rPr sz="1400" spc="-15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日</a:t>
                      </a: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常事物</a:t>
                      </a:r>
                      <a:endParaRPr sz="14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598170" algn="l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全职</a:t>
                      </a:r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4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267188" cy="666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76300"/>
            <a:ext cx="2229612" cy="4674108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67800" y="3634740"/>
            <a:ext cx="3128771" cy="32232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61604" y="0"/>
            <a:ext cx="3934967" cy="25008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0862" y="2060811"/>
            <a:ext cx="755650" cy="148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sz="115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 idx="4294967295"/>
          </p:nvPr>
        </p:nvSpPr>
        <p:spPr>
          <a:xfrm>
            <a:off x="2406523" y="2253724"/>
            <a:ext cx="3073400" cy="788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spc="-5" dirty="0"/>
              <a:t>实施计划</a:t>
            </a:r>
            <a:endParaRPr sz="60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275742" y="261892"/>
            <a:ext cx="10981385" cy="25364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latin typeface="微软雅黑"/>
                <a:cs typeface="微软雅黑"/>
              </a:rPr>
              <a:t>5.1</a:t>
            </a:r>
            <a:r>
              <a:rPr spc="5" dirty="0">
                <a:latin typeface="微软雅黑"/>
                <a:cs typeface="微软雅黑"/>
              </a:rPr>
              <a:t> </a:t>
            </a:r>
            <a:r>
              <a:rPr spc="-5" dirty="0"/>
              <a:t>组建方案</a:t>
            </a:r>
          </a:p>
        </p:txBody>
      </p:sp>
      <p:sp>
        <p:nvSpPr>
          <p:cNvPr id="5" name="object 5"/>
          <p:cNvSpPr/>
          <p:nvPr/>
        </p:nvSpPr>
        <p:spPr>
          <a:xfrm>
            <a:off x="1504187" y="3521297"/>
            <a:ext cx="1131341" cy="568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14435" y="3672321"/>
            <a:ext cx="709930" cy="253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spc="-5" dirty="0">
                <a:latin typeface="宋体"/>
                <a:cs typeface="宋体"/>
              </a:rPr>
              <a:t>董事长</a:t>
            </a:r>
            <a:endParaRPr sz="1800">
              <a:latin typeface="宋体"/>
              <a:cs typeface="宋体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86085" y="3521297"/>
            <a:ext cx="1138457" cy="568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6651" y="3805482"/>
            <a:ext cx="332740" cy="635"/>
          </a:xfrm>
          <a:custGeom>
            <a:avLst/>
            <a:gdLst/>
            <a:ahLst/>
            <a:cxnLst/>
            <a:rect l="l" t="t" r="r" b="b"/>
            <a:pathLst>
              <a:path w="332739" h="635">
                <a:moveTo>
                  <a:pt x="332125" y="568"/>
                </a:moveTo>
                <a:lnTo>
                  <a:pt x="0" y="0"/>
                </a:lnTo>
              </a:path>
            </a:pathLst>
          </a:custGeom>
          <a:ln w="189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75310" y="2822685"/>
            <a:ext cx="1465763" cy="5687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75311" y="4434896"/>
            <a:ext cx="1465763" cy="5687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75311" y="5805257"/>
            <a:ext cx="1465763" cy="5687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23351" y="4724408"/>
            <a:ext cx="526536" cy="11659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59350" y="4737186"/>
            <a:ext cx="526536" cy="14218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47528" y="4724408"/>
            <a:ext cx="526536" cy="11659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6651" y="4508075"/>
            <a:ext cx="1871980" cy="1905"/>
          </a:xfrm>
          <a:custGeom>
            <a:avLst/>
            <a:gdLst/>
            <a:ahLst/>
            <a:cxnLst/>
            <a:rect l="l" t="t" r="r" b="b"/>
            <a:pathLst>
              <a:path w="1871979" h="1904">
                <a:moveTo>
                  <a:pt x="0" y="0"/>
                </a:moveTo>
                <a:lnTo>
                  <a:pt x="1871699" y="1895"/>
                </a:lnTo>
              </a:path>
            </a:pathLst>
          </a:custGeom>
          <a:ln w="189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84154" y="4047389"/>
            <a:ext cx="5715" cy="457200"/>
          </a:xfrm>
          <a:custGeom>
            <a:avLst/>
            <a:gdLst/>
            <a:ahLst/>
            <a:cxnLst/>
            <a:rect l="l" t="t" r="r" b="b"/>
            <a:pathLst>
              <a:path w="5714" h="457200">
                <a:moveTo>
                  <a:pt x="0" y="0"/>
                </a:moveTo>
                <a:lnTo>
                  <a:pt x="5312" y="456894"/>
                </a:lnTo>
              </a:path>
            </a:pathLst>
          </a:custGeom>
          <a:ln w="189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68350" y="4509592"/>
            <a:ext cx="3175" cy="263525"/>
          </a:xfrm>
          <a:custGeom>
            <a:avLst/>
            <a:gdLst/>
            <a:ahLst/>
            <a:cxnLst/>
            <a:rect l="l" t="t" r="r" b="b"/>
            <a:pathLst>
              <a:path w="3175" h="263525">
                <a:moveTo>
                  <a:pt x="2846" y="263330"/>
                </a:moveTo>
                <a:lnTo>
                  <a:pt x="0" y="0"/>
                </a:lnTo>
              </a:path>
            </a:pathLst>
          </a:custGeom>
          <a:ln w="189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96651" y="4508075"/>
            <a:ext cx="0" cy="265430"/>
          </a:xfrm>
          <a:custGeom>
            <a:avLst/>
            <a:gdLst/>
            <a:ahLst/>
            <a:cxnLst/>
            <a:rect l="l" t="t" r="r" b="b"/>
            <a:pathLst>
              <a:path h="265429">
                <a:moveTo>
                  <a:pt x="0" y="0"/>
                </a:moveTo>
                <a:lnTo>
                  <a:pt x="0" y="264847"/>
                </a:lnTo>
              </a:path>
            </a:pathLst>
          </a:custGeom>
          <a:ln w="189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23738" y="4509592"/>
            <a:ext cx="0" cy="263525"/>
          </a:xfrm>
          <a:custGeom>
            <a:avLst/>
            <a:gdLst/>
            <a:ahLst/>
            <a:cxnLst/>
            <a:rect l="l" t="t" r="r" b="b"/>
            <a:pathLst>
              <a:path h="263525">
                <a:moveTo>
                  <a:pt x="0" y="0"/>
                </a:moveTo>
                <a:lnTo>
                  <a:pt x="0" y="263330"/>
                </a:lnTo>
              </a:path>
            </a:pathLst>
          </a:custGeom>
          <a:ln w="189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75310" y="1183553"/>
            <a:ext cx="1465763" cy="5687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19787" y="4724408"/>
            <a:ext cx="526536" cy="11659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74821" y="2231566"/>
            <a:ext cx="1465763" cy="5687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74821" y="2822685"/>
            <a:ext cx="1465763" cy="5687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74821" y="3392381"/>
            <a:ext cx="1465763" cy="5687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74821" y="4058764"/>
            <a:ext cx="1465763" cy="5687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74821" y="4676728"/>
            <a:ext cx="1465763" cy="5687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74821" y="5509698"/>
            <a:ext cx="1465763" cy="5687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74821" y="6047089"/>
            <a:ext cx="1465763" cy="5687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05389" y="4509213"/>
            <a:ext cx="1905" cy="250825"/>
          </a:xfrm>
          <a:custGeom>
            <a:avLst/>
            <a:gdLst/>
            <a:ahLst/>
            <a:cxnLst/>
            <a:rect l="l" t="t" r="r" b="b"/>
            <a:pathLst>
              <a:path w="1904" h="250825">
                <a:moveTo>
                  <a:pt x="1517" y="250249"/>
                </a:moveTo>
                <a:lnTo>
                  <a:pt x="0" y="0"/>
                </a:lnTo>
              </a:path>
            </a:pathLst>
          </a:custGeom>
          <a:ln w="189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574821" y="908278"/>
            <a:ext cx="1465763" cy="5619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574821" y="1465841"/>
            <a:ext cx="1465763" cy="5687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85645" y="3187631"/>
            <a:ext cx="977900" cy="617855"/>
          </a:xfrm>
          <a:custGeom>
            <a:avLst/>
            <a:gdLst/>
            <a:ahLst/>
            <a:cxnLst/>
            <a:rect l="l" t="t" r="r" b="b"/>
            <a:pathLst>
              <a:path w="977900" h="617854">
                <a:moveTo>
                  <a:pt x="0" y="617850"/>
                </a:moveTo>
                <a:lnTo>
                  <a:pt x="977555" y="617850"/>
                </a:lnTo>
                <a:lnTo>
                  <a:pt x="977555" y="0"/>
                </a:lnTo>
              </a:path>
            </a:pathLst>
          </a:custGeom>
          <a:ln w="18962">
            <a:solidFill>
              <a:srgbClr val="0C0C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63200" y="3133790"/>
            <a:ext cx="655320" cy="0"/>
          </a:xfrm>
          <a:custGeom>
            <a:avLst/>
            <a:gdLst/>
            <a:ahLst/>
            <a:cxnLst/>
            <a:rect l="l" t="t" r="r" b="b"/>
            <a:pathLst>
              <a:path w="655320">
                <a:moveTo>
                  <a:pt x="0" y="0"/>
                </a:moveTo>
                <a:lnTo>
                  <a:pt x="654802" y="0"/>
                </a:lnTo>
              </a:path>
            </a:pathLst>
          </a:custGeom>
          <a:ln w="18958">
            <a:solidFill>
              <a:srgbClr val="0C0C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963200" y="1467927"/>
            <a:ext cx="655320" cy="4643120"/>
          </a:xfrm>
          <a:custGeom>
            <a:avLst/>
            <a:gdLst/>
            <a:ahLst/>
            <a:cxnLst/>
            <a:rect l="l" t="t" r="r" b="b"/>
            <a:pathLst>
              <a:path w="655320" h="4643120">
                <a:moveTo>
                  <a:pt x="654802" y="0"/>
                </a:moveTo>
                <a:lnTo>
                  <a:pt x="0" y="0"/>
                </a:lnTo>
                <a:lnTo>
                  <a:pt x="0" y="4643089"/>
                </a:lnTo>
                <a:lnTo>
                  <a:pt x="654802" y="4643089"/>
                </a:lnTo>
              </a:path>
            </a:pathLst>
          </a:custGeom>
          <a:ln w="18973">
            <a:solidFill>
              <a:srgbClr val="0C0C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963200" y="4719081"/>
            <a:ext cx="655320" cy="0"/>
          </a:xfrm>
          <a:custGeom>
            <a:avLst/>
            <a:gdLst/>
            <a:ahLst/>
            <a:cxnLst/>
            <a:rect l="l" t="t" r="r" b="b"/>
            <a:pathLst>
              <a:path w="655320">
                <a:moveTo>
                  <a:pt x="0" y="0"/>
                </a:moveTo>
                <a:lnTo>
                  <a:pt x="654802" y="0"/>
                </a:lnTo>
              </a:path>
            </a:pathLst>
          </a:custGeom>
          <a:ln w="18958">
            <a:solidFill>
              <a:srgbClr val="0C0C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22279" y="1185828"/>
            <a:ext cx="395605" cy="282575"/>
          </a:xfrm>
          <a:custGeom>
            <a:avLst/>
            <a:gdLst/>
            <a:ahLst/>
            <a:cxnLst/>
            <a:rect l="l" t="t" r="r" b="b"/>
            <a:pathLst>
              <a:path w="395604" h="282575">
                <a:moveTo>
                  <a:pt x="395234" y="0"/>
                </a:moveTo>
                <a:lnTo>
                  <a:pt x="0" y="0"/>
                </a:lnTo>
                <a:lnTo>
                  <a:pt x="0" y="282099"/>
                </a:lnTo>
              </a:path>
            </a:pathLst>
          </a:custGeom>
          <a:ln w="18963">
            <a:solidFill>
              <a:srgbClr val="0C0C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997623" y="1467927"/>
            <a:ext cx="620395" cy="282575"/>
          </a:xfrm>
          <a:custGeom>
            <a:avLst/>
            <a:gdLst/>
            <a:ahLst/>
            <a:cxnLst/>
            <a:rect l="l" t="t" r="r" b="b"/>
            <a:pathLst>
              <a:path w="620395" h="282575">
                <a:moveTo>
                  <a:pt x="0" y="0"/>
                </a:moveTo>
                <a:lnTo>
                  <a:pt x="224655" y="0"/>
                </a:lnTo>
                <a:lnTo>
                  <a:pt x="224655" y="282099"/>
                </a:lnTo>
                <a:lnTo>
                  <a:pt x="619889" y="282099"/>
                </a:lnTo>
              </a:path>
            </a:pathLst>
          </a:custGeom>
          <a:ln w="18961">
            <a:solidFill>
              <a:srgbClr val="0C0C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75976" y="2515750"/>
            <a:ext cx="341630" cy="241935"/>
          </a:xfrm>
          <a:custGeom>
            <a:avLst/>
            <a:gdLst/>
            <a:ahLst/>
            <a:cxnLst/>
            <a:rect l="l" t="t" r="r" b="b"/>
            <a:pathLst>
              <a:path w="341629" h="241935">
                <a:moveTo>
                  <a:pt x="341537" y="0"/>
                </a:moveTo>
                <a:lnTo>
                  <a:pt x="0" y="0"/>
                </a:lnTo>
                <a:lnTo>
                  <a:pt x="0" y="241907"/>
                </a:lnTo>
              </a:path>
            </a:pathLst>
          </a:custGeom>
          <a:ln w="18963">
            <a:solidFill>
              <a:srgbClr val="0C0C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997623" y="2757658"/>
            <a:ext cx="278765" cy="349250"/>
          </a:xfrm>
          <a:custGeom>
            <a:avLst/>
            <a:gdLst/>
            <a:ahLst/>
            <a:cxnLst/>
            <a:rect l="l" t="t" r="r" b="b"/>
            <a:pathLst>
              <a:path w="278765" h="349250">
                <a:moveTo>
                  <a:pt x="0" y="349211"/>
                </a:moveTo>
                <a:lnTo>
                  <a:pt x="278352" y="349211"/>
                </a:lnTo>
                <a:lnTo>
                  <a:pt x="278352" y="0"/>
                </a:lnTo>
              </a:path>
            </a:pathLst>
          </a:custGeom>
          <a:ln w="18968">
            <a:solidFill>
              <a:srgbClr val="0C0C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75976" y="3106869"/>
            <a:ext cx="341630" cy="0"/>
          </a:xfrm>
          <a:custGeom>
            <a:avLst/>
            <a:gdLst/>
            <a:ahLst/>
            <a:cxnLst/>
            <a:rect l="l" t="t" r="r" b="b"/>
            <a:pathLst>
              <a:path w="341629">
                <a:moveTo>
                  <a:pt x="0" y="0"/>
                </a:moveTo>
                <a:lnTo>
                  <a:pt x="341537" y="0"/>
                </a:lnTo>
              </a:path>
            </a:pathLst>
          </a:custGeom>
          <a:ln w="18958">
            <a:solidFill>
              <a:srgbClr val="0C0C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75976" y="3106869"/>
            <a:ext cx="341630" cy="570230"/>
          </a:xfrm>
          <a:custGeom>
            <a:avLst/>
            <a:gdLst/>
            <a:ahLst/>
            <a:cxnLst/>
            <a:rect l="l" t="t" r="r" b="b"/>
            <a:pathLst>
              <a:path w="341629" h="570229">
                <a:moveTo>
                  <a:pt x="0" y="0"/>
                </a:moveTo>
                <a:lnTo>
                  <a:pt x="0" y="569696"/>
                </a:lnTo>
                <a:lnTo>
                  <a:pt x="341537" y="569696"/>
                </a:lnTo>
              </a:path>
            </a:pathLst>
          </a:custGeom>
          <a:ln w="18970">
            <a:solidFill>
              <a:srgbClr val="0C0C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75976" y="4493477"/>
            <a:ext cx="341630" cy="0"/>
          </a:xfrm>
          <a:custGeom>
            <a:avLst/>
            <a:gdLst/>
            <a:ahLst/>
            <a:cxnLst/>
            <a:rect l="l" t="t" r="r" b="b"/>
            <a:pathLst>
              <a:path w="341629">
                <a:moveTo>
                  <a:pt x="341537" y="0"/>
                </a:moveTo>
                <a:lnTo>
                  <a:pt x="0" y="0"/>
                </a:lnTo>
              </a:path>
            </a:pathLst>
          </a:custGeom>
          <a:ln w="18958">
            <a:solidFill>
              <a:srgbClr val="0C0C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97623" y="4692350"/>
            <a:ext cx="620395" cy="269240"/>
          </a:xfrm>
          <a:custGeom>
            <a:avLst/>
            <a:gdLst/>
            <a:ahLst/>
            <a:cxnLst/>
            <a:rect l="l" t="t" r="r" b="b"/>
            <a:pathLst>
              <a:path w="620395" h="269239">
                <a:moveTo>
                  <a:pt x="0" y="0"/>
                </a:moveTo>
                <a:lnTo>
                  <a:pt x="278352" y="0"/>
                </a:lnTo>
                <a:lnTo>
                  <a:pt x="278352" y="268638"/>
                </a:lnTo>
                <a:lnTo>
                  <a:pt x="619889" y="268638"/>
                </a:lnTo>
              </a:path>
            </a:pathLst>
          </a:custGeom>
          <a:ln w="18960">
            <a:solidFill>
              <a:srgbClr val="0C0C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75976" y="4493477"/>
            <a:ext cx="0" cy="199390"/>
          </a:xfrm>
          <a:custGeom>
            <a:avLst/>
            <a:gdLst/>
            <a:ahLst/>
            <a:cxnLst/>
            <a:rect l="l" t="t" r="r" b="b"/>
            <a:pathLst>
              <a:path h="199389">
                <a:moveTo>
                  <a:pt x="0" y="0"/>
                </a:moveTo>
                <a:lnTo>
                  <a:pt x="0" y="198872"/>
                </a:lnTo>
              </a:path>
            </a:pathLst>
          </a:custGeom>
          <a:ln w="18974">
            <a:solidFill>
              <a:srgbClr val="0C0C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86791" y="5793958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4">
                <a:moveTo>
                  <a:pt x="330721" y="0"/>
                </a:moveTo>
                <a:lnTo>
                  <a:pt x="0" y="0"/>
                </a:lnTo>
              </a:path>
            </a:pathLst>
          </a:custGeom>
          <a:ln w="18958">
            <a:solidFill>
              <a:srgbClr val="0C0C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97623" y="5793958"/>
            <a:ext cx="289560" cy="295910"/>
          </a:xfrm>
          <a:custGeom>
            <a:avLst/>
            <a:gdLst/>
            <a:ahLst/>
            <a:cxnLst/>
            <a:rect l="l" t="t" r="r" b="b"/>
            <a:pathLst>
              <a:path w="289559" h="295910">
                <a:moveTo>
                  <a:pt x="0" y="295559"/>
                </a:moveTo>
                <a:lnTo>
                  <a:pt x="289168" y="295559"/>
                </a:lnTo>
                <a:lnTo>
                  <a:pt x="289168" y="0"/>
                </a:lnTo>
              </a:path>
            </a:pathLst>
          </a:custGeom>
          <a:ln w="18966">
            <a:solidFill>
              <a:srgbClr val="0C0C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286791" y="6089517"/>
            <a:ext cx="330835" cy="241935"/>
          </a:xfrm>
          <a:custGeom>
            <a:avLst/>
            <a:gdLst/>
            <a:ahLst/>
            <a:cxnLst/>
            <a:rect l="l" t="t" r="r" b="b"/>
            <a:pathLst>
              <a:path w="330834" h="241935">
                <a:moveTo>
                  <a:pt x="0" y="0"/>
                </a:moveTo>
                <a:lnTo>
                  <a:pt x="0" y="241831"/>
                </a:lnTo>
                <a:lnTo>
                  <a:pt x="330721" y="241831"/>
                </a:lnTo>
              </a:path>
            </a:pathLst>
          </a:custGeom>
          <a:ln w="18963">
            <a:solidFill>
              <a:srgbClr val="0C0C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3105725" y="3168031"/>
            <a:ext cx="709930" cy="758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340" algn="ctr">
              <a:lnSpc>
                <a:spcPct val="100000"/>
              </a:lnSpc>
            </a:pPr>
            <a:r>
              <a:rPr sz="1800" spc="-10" dirty="0">
                <a:solidFill>
                  <a:srgbClr val="7E5F00"/>
                </a:solidFill>
                <a:latin typeface="Calibri"/>
                <a:cs typeface="Calibri"/>
              </a:rPr>
              <a:t>1</a:t>
            </a:r>
            <a:r>
              <a:rPr sz="1800" spc="-5" dirty="0">
                <a:solidFill>
                  <a:srgbClr val="7E5F00"/>
                </a:solidFill>
                <a:latin typeface="宋体"/>
                <a:cs typeface="宋体"/>
              </a:rPr>
              <a:t>人</a:t>
            </a:r>
            <a:endParaRPr sz="1800">
              <a:latin typeface="宋体"/>
              <a:cs typeface="宋体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1550">
              <a:latin typeface="Times New Roman"/>
              <a:cs typeface="Times New Roman"/>
            </a:endParaRPr>
          </a:p>
          <a:p>
            <a:pPr algn="ctr">
              <a:lnSpc>
                <a:spcPts val="2150"/>
              </a:lnSpc>
            </a:pPr>
            <a:r>
              <a:rPr sz="1800" spc="-5" dirty="0">
                <a:latin typeface="宋体"/>
                <a:cs typeface="宋体"/>
              </a:rPr>
              <a:t>总经理</a:t>
            </a:r>
            <a:endParaRPr sz="1800">
              <a:latin typeface="宋体"/>
              <a:cs typeface="宋体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1811761" y="6608227"/>
            <a:ext cx="236220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微软雅黑"/>
                <a:cs typeface="微软雅黑"/>
              </a:rPr>
              <a:t>39</a:t>
            </a:r>
            <a:endParaRPr sz="1400">
              <a:latin typeface="微软雅黑"/>
              <a:cs typeface="微软雅黑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733189" y="2971813"/>
            <a:ext cx="1166495" cy="663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spc="-5" dirty="0">
                <a:latin typeface="宋体"/>
                <a:cs typeface="宋体"/>
              </a:rPr>
              <a:t>生产运营部</a:t>
            </a:r>
            <a:endParaRPr sz="1800">
              <a:latin typeface="宋体"/>
              <a:cs typeface="宋体"/>
            </a:endParaRPr>
          </a:p>
          <a:p>
            <a:pPr algn="ctr">
              <a:lnSpc>
                <a:spcPct val="100000"/>
              </a:lnSpc>
              <a:spcBef>
                <a:spcPts val="869"/>
              </a:spcBef>
            </a:pPr>
            <a:r>
              <a:rPr sz="1800" spc="-5" dirty="0">
                <a:solidFill>
                  <a:srgbClr val="7E5F00"/>
                </a:solidFill>
                <a:latin typeface="Calibri"/>
                <a:cs typeface="Calibri"/>
              </a:rPr>
              <a:t>1</a:t>
            </a:r>
            <a:r>
              <a:rPr sz="1800" spc="-5" dirty="0">
                <a:solidFill>
                  <a:srgbClr val="7E5F00"/>
                </a:solidFill>
                <a:latin typeface="宋体"/>
                <a:cs typeface="宋体"/>
              </a:rPr>
              <a:t>人</a:t>
            </a:r>
            <a:endParaRPr sz="1800">
              <a:latin typeface="宋体"/>
              <a:cs typeface="宋体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733189" y="4588005"/>
            <a:ext cx="1166495" cy="662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spc="-5" dirty="0">
                <a:latin typeface="宋体"/>
                <a:cs typeface="宋体"/>
              </a:rPr>
              <a:t>市场营销部</a:t>
            </a:r>
            <a:endParaRPr sz="1800">
              <a:latin typeface="宋体"/>
              <a:cs typeface="宋体"/>
            </a:endParaRPr>
          </a:p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sz="1800" spc="-10" dirty="0">
                <a:solidFill>
                  <a:srgbClr val="7E5F00"/>
                </a:solidFill>
                <a:latin typeface="Calibri"/>
                <a:cs typeface="Calibri"/>
              </a:rPr>
              <a:t>1</a:t>
            </a:r>
            <a:r>
              <a:rPr sz="1800" dirty="0">
                <a:solidFill>
                  <a:srgbClr val="7E5F00"/>
                </a:solidFill>
                <a:latin typeface="宋体"/>
                <a:cs typeface="宋体"/>
              </a:rPr>
              <a:t>人</a:t>
            </a:r>
            <a:endParaRPr sz="1800">
              <a:latin typeface="宋体"/>
              <a:cs typeface="宋体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733189" y="5961627"/>
            <a:ext cx="1166495" cy="663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spc="-5" dirty="0">
                <a:latin typeface="宋体"/>
                <a:cs typeface="宋体"/>
              </a:rPr>
              <a:t>科技质量部</a:t>
            </a:r>
            <a:endParaRPr sz="1800">
              <a:latin typeface="宋体"/>
              <a:cs typeface="宋体"/>
            </a:endParaRPr>
          </a:p>
          <a:p>
            <a:pPr algn="ctr">
              <a:lnSpc>
                <a:spcPct val="100000"/>
              </a:lnSpc>
              <a:spcBef>
                <a:spcPts val="869"/>
              </a:spcBef>
            </a:pPr>
            <a:r>
              <a:rPr sz="1800" spc="-5" dirty="0">
                <a:solidFill>
                  <a:srgbClr val="7E5F00"/>
                </a:solidFill>
                <a:latin typeface="Calibri"/>
                <a:cs typeface="Calibri"/>
              </a:rPr>
              <a:t>1</a:t>
            </a:r>
            <a:r>
              <a:rPr sz="1800" spc="-5" dirty="0">
                <a:solidFill>
                  <a:srgbClr val="7E5F00"/>
                </a:solidFill>
                <a:latin typeface="宋体"/>
                <a:cs typeface="宋体"/>
              </a:rPr>
              <a:t>人</a:t>
            </a:r>
            <a:endParaRPr sz="1800">
              <a:latin typeface="宋体"/>
              <a:cs typeface="宋体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360586" y="4965920"/>
            <a:ext cx="254000" cy="709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800"/>
              </a:lnSpc>
            </a:pPr>
            <a:r>
              <a:rPr sz="1800" spc="-5" dirty="0">
                <a:latin typeface="宋体"/>
                <a:cs typeface="宋体"/>
              </a:rPr>
              <a:t>外 联 部</a:t>
            </a:r>
            <a:endParaRPr sz="1800">
              <a:latin typeface="宋体"/>
              <a:cs typeface="宋体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997647" y="4872550"/>
            <a:ext cx="254000" cy="1165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800"/>
              </a:lnSpc>
            </a:pPr>
            <a:r>
              <a:rPr sz="1800" spc="-5" dirty="0">
                <a:latin typeface="宋体"/>
                <a:cs typeface="宋体"/>
              </a:rPr>
              <a:t>人 力 资 源 部</a:t>
            </a:r>
            <a:endParaRPr sz="1800">
              <a:latin typeface="宋体"/>
              <a:cs typeface="宋体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687002" y="4965929"/>
            <a:ext cx="253365" cy="709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800"/>
              </a:lnSpc>
            </a:pPr>
            <a:r>
              <a:rPr sz="1800" spc="-10" dirty="0">
                <a:latin typeface="宋体"/>
                <a:cs typeface="宋体"/>
              </a:rPr>
              <a:t>行 政 部</a:t>
            </a:r>
            <a:endParaRPr sz="1800">
              <a:latin typeface="宋体"/>
              <a:cs typeface="宋体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733189" y="1329079"/>
            <a:ext cx="1166495" cy="662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spc="-5" dirty="0">
                <a:latin typeface="宋体"/>
                <a:cs typeface="宋体"/>
              </a:rPr>
              <a:t>工程技术部</a:t>
            </a:r>
            <a:endParaRPr sz="1800">
              <a:latin typeface="宋体"/>
              <a:cs typeface="宋体"/>
            </a:endParaRPr>
          </a:p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sz="1800" spc="-5" dirty="0">
                <a:solidFill>
                  <a:srgbClr val="7E5F00"/>
                </a:solidFill>
                <a:latin typeface="Calibri"/>
                <a:cs typeface="Calibri"/>
              </a:rPr>
              <a:t>1</a:t>
            </a:r>
            <a:r>
              <a:rPr sz="1800" spc="-5" dirty="0">
                <a:solidFill>
                  <a:srgbClr val="7E5F00"/>
                </a:solidFill>
                <a:latin typeface="宋体"/>
                <a:cs typeface="宋体"/>
              </a:rPr>
              <a:t>人</a:t>
            </a:r>
            <a:endParaRPr sz="1800">
              <a:latin typeface="宋体"/>
              <a:cs typeface="宋体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360400" y="4965920"/>
            <a:ext cx="254000" cy="709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800"/>
              </a:lnSpc>
            </a:pPr>
            <a:r>
              <a:rPr sz="1800" spc="-5" dirty="0">
                <a:latin typeface="宋体"/>
                <a:cs typeface="宋体"/>
              </a:rPr>
              <a:t>财 务 部</a:t>
            </a:r>
            <a:endParaRPr sz="1800">
              <a:latin typeface="宋体"/>
              <a:cs typeface="宋体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964186" y="2379367"/>
            <a:ext cx="709930" cy="253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spc="-5" dirty="0">
                <a:latin typeface="宋体"/>
                <a:cs typeface="宋体"/>
              </a:rPr>
              <a:t>生产部</a:t>
            </a:r>
            <a:endParaRPr sz="1800">
              <a:latin typeface="宋体"/>
              <a:cs typeface="宋体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964186" y="2971813"/>
            <a:ext cx="709930" cy="253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spc="-5" dirty="0">
                <a:latin typeface="宋体"/>
                <a:cs typeface="宋体"/>
              </a:rPr>
              <a:t>采购部</a:t>
            </a:r>
            <a:endParaRPr sz="1800">
              <a:latin typeface="宋体"/>
              <a:cs typeface="宋体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964186" y="3543025"/>
            <a:ext cx="709930" cy="253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spc="-5" dirty="0">
                <a:latin typeface="宋体"/>
                <a:cs typeface="宋体"/>
              </a:rPr>
              <a:t>仓储部</a:t>
            </a:r>
            <a:endParaRPr sz="1800">
              <a:latin typeface="宋体"/>
              <a:cs typeface="宋体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964186" y="4210329"/>
            <a:ext cx="7099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5"/>
              </a:lnSpc>
            </a:pPr>
            <a:r>
              <a:rPr sz="1800" spc="-5" dirty="0">
                <a:latin typeface="宋体"/>
                <a:cs typeface="宋体"/>
              </a:rPr>
              <a:t>销售部</a:t>
            </a:r>
            <a:endParaRPr sz="1800">
              <a:latin typeface="宋体"/>
              <a:cs typeface="宋体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964186" y="4829885"/>
            <a:ext cx="7099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5"/>
              </a:lnSpc>
            </a:pPr>
            <a:r>
              <a:rPr sz="1800" spc="-5" dirty="0">
                <a:latin typeface="宋体"/>
                <a:cs typeface="宋体"/>
              </a:rPr>
              <a:t>客服部</a:t>
            </a:r>
            <a:endParaRPr sz="1800">
              <a:latin typeface="宋体"/>
              <a:cs typeface="宋体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849772" y="5665404"/>
            <a:ext cx="938530" cy="253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spc="-5" dirty="0">
                <a:latin typeface="宋体"/>
                <a:cs typeface="宋体"/>
              </a:rPr>
              <a:t>研发中心</a:t>
            </a:r>
            <a:endParaRPr sz="1800">
              <a:latin typeface="宋体"/>
              <a:cs typeface="宋体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735926" y="6204293"/>
            <a:ext cx="1166495" cy="253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spc="-5" dirty="0">
                <a:latin typeface="宋体"/>
                <a:cs typeface="宋体"/>
              </a:rPr>
              <a:t>安全质量部</a:t>
            </a:r>
            <a:endParaRPr sz="1800">
              <a:latin typeface="宋体"/>
              <a:cs typeface="宋体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735925" y="1046221"/>
            <a:ext cx="1166495" cy="253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spc="-5" dirty="0">
                <a:latin typeface="宋体"/>
                <a:cs typeface="宋体"/>
              </a:rPr>
              <a:t>生产保障部</a:t>
            </a:r>
            <a:endParaRPr sz="1800">
              <a:latin typeface="宋体"/>
              <a:cs typeface="宋体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964186" y="1611150"/>
            <a:ext cx="7099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5"/>
              </a:lnSpc>
            </a:pPr>
            <a:r>
              <a:rPr sz="1800" spc="-5" dirty="0">
                <a:latin typeface="宋体"/>
                <a:cs typeface="宋体"/>
              </a:rPr>
              <a:t>设备部</a:t>
            </a:r>
            <a:endParaRPr sz="1800">
              <a:latin typeface="宋体"/>
              <a:cs typeface="宋体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9229202" y="1053805"/>
            <a:ext cx="36957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7E5F00"/>
                </a:solidFill>
                <a:latin typeface="Calibri"/>
                <a:cs typeface="Calibri"/>
              </a:rPr>
              <a:t>1</a:t>
            </a:r>
            <a:r>
              <a:rPr sz="1800" spc="-5" dirty="0">
                <a:solidFill>
                  <a:srgbClr val="7E5F00"/>
                </a:solidFill>
                <a:latin typeface="宋体"/>
                <a:cs typeface="宋体"/>
              </a:rPr>
              <a:t>人</a:t>
            </a:r>
            <a:endParaRPr sz="1800">
              <a:latin typeface="宋体"/>
              <a:cs typeface="宋体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342959" y="6294515"/>
            <a:ext cx="253365" cy="14097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7E5F00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363906" y="6410066"/>
            <a:ext cx="892175" cy="253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  <a:tabLst>
                <a:tab pos="650875" algn="l"/>
              </a:tabLst>
            </a:pPr>
            <a:r>
              <a:rPr sz="1800" spc="-5" dirty="0">
                <a:solidFill>
                  <a:srgbClr val="7E5F00"/>
                </a:solidFill>
                <a:latin typeface="宋体"/>
                <a:cs typeface="宋体"/>
              </a:rPr>
              <a:t>人	人</a:t>
            </a:r>
            <a:endParaRPr sz="1800">
              <a:latin typeface="宋体"/>
              <a:cs typeface="宋体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981799" y="6294515"/>
            <a:ext cx="254000" cy="14097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7E5F00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635843" y="6294515"/>
            <a:ext cx="254000" cy="14097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7E5F00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657023" y="6410066"/>
            <a:ext cx="254000" cy="253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spc="-5" dirty="0">
                <a:solidFill>
                  <a:srgbClr val="7E5F00"/>
                </a:solidFill>
                <a:latin typeface="宋体"/>
                <a:cs typeface="宋体"/>
              </a:rPr>
              <a:t>人</a:t>
            </a:r>
            <a:endParaRPr sz="1800">
              <a:latin typeface="宋体"/>
              <a:cs typeface="宋体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336563" y="6294515"/>
            <a:ext cx="254000" cy="14097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7E5F00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357174" y="6410075"/>
            <a:ext cx="253365" cy="253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spc="-10" dirty="0">
                <a:solidFill>
                  <a:srgbClr val="7E5F00"/>
                </a:solidFill>
                <a:latin typeface="宋体"/>
                <a:cs typeface="宋体"/>
              </a:rPr>
              <a:t>人</a:t>
            </a:r>
            <a:endParaRPr sz="1800">
              <a:latin typeface="宋体"/>
              <a:cs typeface="宋体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9229202" y="1578949"/>
            <a:ext cx="36957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7E5F00"/>
                </a:solidFill>
                <a:latin typeface="Calibri"/>
                <a:cs typeface="Calibri"/>
              </a:rPr>
              <a:t>1</a:t>
            </a:r>
            <a:r>
              <a:rPr sz="1800" spc="-5" dirty="0">
                <a:solidFill>
                  <a:srgbClr val="7E5F00"/>
                </a:solidFill>
                <a:latin typeface="宋体"/>
                <a:cs typeface="宋体"/>
              </a:rPr>
              <a:t>人</a:t>
            </a:r>
            <a:endParaRPr sz="1800">
              <a:latin typeface="宋体"/>
              <a:cs typeface="宋体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9229202" y="2360029"/>
            <a:ext cx="36957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7E5F00"/>
                </a:solidFill>
                <a:latin typeface="Calibri"/>
                <a:cs typeface="Calibri"/>
              </a:rPr>
              <a:t>8</a:t>
            </a:r>
            <a:r>
              <a:rPr sz="1800" spc="-5" dirty="0">
                <a:solidFill>
                  <a:srgbClr val="7E5F00"/>
                </a:solidFill>
                <a:latin typeface="宋体"/>
                <a:cs typeface="宋体"/>
              </a:rPr>
              <a:t>人</a:t>
            </a:r>
            <a:endParaRPr sz="1800">
              <a:latin typeface="宋体"/>
              <a:cs typeface="宋体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9229202" y="2979396"/>
            <a:ext cx="36957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7E5F00"/>
                </a:solidFill>
                <a:latin typeface="Calibri"/>
                <a:cs typeface="Calibri"/>
              </a:rPr>
              <a:t>1</a:t>
            </a:r>
            <a:r>
              <a:rPr sz="1800" spc="-5" dirty="0">
                <a:solidFill>
                  <a:srgbClr val="7E5F00"/>
                </a:solidFill>
                <a:latin typeface="宋体"/>
                <a:cs typeface="宋体"/>
              </a:rPr>
              <a:t>人</a:t>
            </a:r>
            <a:endParaRPr sz="1800">
              <a:latin typeface="宋体"/>
              <a:cs typeface="宋体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9247227" y="3550609"/>
            <a:ext cx="368935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7E5F00"/>
                </a:solidFill>
                <a:latin typeface="Calibri"/>
                <a:cs typeface="Calibri"/>
              </a:rPr>
              <a:t>1</a:t>
            </a:r>
            <a:r>
              <a:rPr sz="1800" spc="-5" dirty="0">
                <a:solidFill>
                  <a:srgbClr val="7E5F00"/>
                </a:solidFill>
                <a:latin typeface="宋体"/>
                <a:cs typeface="宋体"/>
              </a:rPr>
              <a:t>人</a:t>
            </a:r>
            <a:endParaRPr sz="1800">
              <a:latin typeface="宋体"/>
              <a:cs typeface="宋体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9238120" y="4182867"/>
            <a:ext cx="36957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7E5F00"/>
                </a:solidFill>
                <a:latin typeface="Calibri"/>
                <a:cs typeface="Calibri"/>
              </a:rPr>
              <a:t>1</a:t>
            </a:r>
            <a:r>
              <a:rPr sz="1800" spc="-5" dirty="0">
                <a:solidFill>
                  <a:srgbClr val="7E5F00"/>
                </a:solidFill>
                <a:latin typeface="宋体"/>
                <a:cs typeface="宋体"/>
              </a:rPr>
              <a:t>人</a:t>
            </a:r>
            <a:endParaRPr sz="1800">
              <a:latin typeface="宋体"/>
              <a:cs typeface="宋体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9229202" y="4837876"/>
            <a:ext cx="36957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7E5F00"/>
                </a:solidFill>
                <a:latin typeface="Calibri"/>
                <a:cs typeface="Calibri"/>
              </a:rPr>
              <a:t>1</a:t>
            </a:r>
            <a:r>
              <a:rPr sz="1800" spc="-5" dirty="0">
                <a:solidFill>
                  <a:srgbClr val="7E5F00"/>
                </a:solidFill>
                <a:latin typeface="宋体"/>
                <a:cs typeface="宋体"/>
              </a:rPr>
              <a:t>人</a:t>
            </a:r>
            <a:endParaRPr sz="1800">
              <a:latin typeface="宋体"/>
              <a:cs typeface="宋体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9240207" y="5672987"/>
            <a:ext cx="36957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7E5F00"/>
                </a:solidFill>
                <a:latin typeface="Calibri"/>
                <a:cs typeface="Calibri"/>
              </a:rPr>
              <a:t>4</a:t>
            </a:r>
            <a:r>
              <a:rPr sz="1800" spc="-5" dirty="0">
                <a:solidFill>
                  <a:srgbClr val="7E5F00"/>
                </a:solidFill>
                <a:latin typeface="宋体"/>
                <a:cs typeface="宋体"/>
              </a:rPr>
              <a:t>人</a:t>
            </a:r>
            <a:endParaRPr sz="1800">
              <a:latin typeface="宋体"/>
              <a:cs typeface="宋体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9240207" y="6231783"/>
            <a:ext cx="36957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7E5F00"/>
                </a:solidFill>
                <a:latin typeface="Calibri"/>
                <a:cs typeface="Calibri"/>
              </a:rPr>
              <a:t>2</a:t>
            </a:r>
            <a:r>
              <a:rPr sz="1800" spc="-5" dirty="0">
                <a:solidFill>
                  <a:srgbClr val="7E5F00"/>
                </a:solidFill>
                <a:latin typeface="宋体"/>
                <a:cs typeface="宋体"/>
              </a:rPr>
              <a:t>人</a:t>
            </a:r>
            <a:endParaRPr sz="18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605307" y="1005749"/>
            <a:ext cx="10981385" cy="731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2775" marR="5080" indent="534670">
              <a:lnSpc>
                <a:spcPct val="140000"/>
              </a:lnSpc>
              <a:spcBef>
                <a:spcPts val="655"/>
              </a:spcBef>
            </a:pPr>
            <a:r>
              <a:rPr sz="1800" spc="4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项</a:t>
            </a:r>
            <a:r>
              <a:rPr sz="1800" spc="5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目</a:t>
            </a:r>
            <a:r>
              <a:rPr sz="1800" spc="4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两</a:t>
            </a:r>
            <a:r>
              <a:rPr sz="1800" spc="5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年</a:t>
            </a:r>
            <a:r>
              <a:rPr sz="1800" spc="4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维</a:t>
            </a:r>
            <a:r>
              <a:rPr sz="1800" spc="5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持运</a:t>
            </a:r>
            <a:r>
              <a:rPr sz="1800" spc="4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行</a:t>
            </a:r>
            <a:r>
              <a:rPr sz="1800" spc="5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共计</a:t>
            </a:r>
            <a:r>
              <a:rPr sz="1800" spc="4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预</a:t>
            </a:r>
            <a:r>
              <a:rPr sz="1800" spc="5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算</a:t>
            </a:r>
            <a:r>
              <a:rPr sz="1800" spc="8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约</a:t>
            </a:r>
            <a:r>
              <a:rPr sz="1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355</a:t>
            </a:r>
            <a:r>
              <a:rPr sz="1800" spc="3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0</a:t>
            </a:r>
            <a:r>
              <a:rPr sz="1800" spc="5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万</a:t>
            </a:r>
            <a:r>
              <a:rPr sz="1800" spc="4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元</a:t>
            </a:r>
            <a:r>
              <a:rPr sz="1800" spc="5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人民币</a:t>
            </a:r>
            <a:r>
              <a:rPr sz="1800" spc="60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，</a:t>
            </a:r>
            <a:r>
              <a:rPr sz="1800" spc="5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其</a:t>
            </a:r>
            <a:r>
              <a:rPr sz="1800" spc="4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中</a:t>
            </a:r>
            <a:r>
              <a:rPr sz="1800" spc="5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工程</a:t>
            </a:r>
            <a:r>
              <a:rPr sz="1800" spc="4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费</a:t>
            </a:r>
            <a:r>
              <a:rPr sz="1800" spc="70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用</a:t>
            </a:r>
            <a:r>
              <a:rPr sz="1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224</a:t>
            </a:r>
            <a:r>
              <a:rPr sz="1800" spc="35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4</a:t>
            </a:r>
            <a:r>
              <a:rPr sz="1800" spc="60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万元</a:t>
            </a:r>
            <a:r>
              <a:rPr sz="1800" spc="4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，</a:t>
            </a:r>
            <a:r>
              <a:rPr sz="1800" spc="5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研</a:t>
            </a:r>
            <a:r>
              <a:rPr sz="1800" spc="4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发及</a:t>
            </a:r>
            <a:r>
              <a:rPr sz="1800" spc="55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运营</a:t>
            </a:r>
            <a:r>
              <a:rPr sz="18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费 </a:t>
            </a:r>
            <a:r>
              <a:rPr sz="1800" spc="10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用</a:t>
            </a:r>
            <a:r>
              <a:rPr sz="1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1306</a:t>
            </a:r>
            <a:r>
              <a:rPr sz="1800" spc="10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万元</a:t>
            </a:r>
            <a:r>
              <a:rPr sz="1800" dirty="0"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811761" y="6608227"/>
            <a:ext cx="236220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微软雅黑"/>
                <a:cs typeface="微软雅黑"/>
              </a:rPr>
              <a:t>40</a:t>
            </a:r>
            <a:endParaRPr sz="1400">
              <a:latin typeface="微软雅黑"/>
              <a:cs typeface="微软雅黑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652728"/>
              </p:ext>
            </p:extLst>
          </p:nvPr>
        </p:nvGraphicFramePr>
        <p:xfrm>
          <a:off x="1333499" y="2005934"/>
          <a:ext cx="9525000" cy="44787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7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7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7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75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74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74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6330">
                <a:tc gridSpan="6">
                  <a:txBody>
                    <a:bodyPr/>
                    <a:lstStyle/>
                    <a:p>
                      <a:pPr marL="2538095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项目两年分年度资金使用计划（单</a:t>
                      </a:r>
                      <a:r>
                        <a:rPr sz="1600" b="1" spc="10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位</a:t>
                      </a:r>
                      <a:r>
                        <a:rPr sz="1600" b="1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：万</a:t>
                      </a:r>
                      <a:r>
                        <a:rPr sz="1600" b="1" spc="10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元</a:t>
                      </a:r>
                      <a:r>
                        <a:rPr sz="1600" b="1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）</a:t>
                      </a:r>
                      <a:endParaRPr sz="16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381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33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序号</a:t>
                      </a:r>
                      <a:endParaRPr sz="16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381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项目</a:t>
                      </a:r>
                      <a:endParaRPr sz="16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381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451484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第一年</a:t>
                      </a:r>
                      <a:endParaRPr sz="16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381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45212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第二年</a:t>
                      </a:r>
                      <a:endParaRPr sz="16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381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合计</a:t>
                      </a:r>
                      <a:endParaRPr sz="16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381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比例</a:t>
                      </a:r>
                      <a:endParaRPr sz="16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381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3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一</a:t>
                      </a:r>
                      <a:endParaRPr sz="16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A829"/>
                    </a:solidFill>
                  </a:tcPr>
                </a:tc>
                <a:tc>
                  <a:txBody>
                    <a:bodyPr/>
                    <a:lstStyle/>
                    <a:p>
                      <a:pPr marL="35052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工程费用</a:t>
                      </a:r>
                      <a:endParaRPr sz="16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A82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1774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A82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470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A82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2244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A829"/>
                    </a:solidFill>
                  </a:tcPr>
                </a:tc>
                <a:tc>
                  <a:txBody>
                    <a:bodyPr/>
                    <a:lstStyle/>
                    <a:p>
                      <a:pPr marL="41275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63.21%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A8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33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35052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设备购置</a:t>
                      </a:r>
                      <a:endParaRPr sz="16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1424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470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1894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41275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44.34%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33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147955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厂房改造装修</a:t>
                      </a:r>
                      <a:endParaRPr sz="16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150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150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46863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6.60%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33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248285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实验室建设</a:t>
                      </a:r>
                      <a:endParaRPr sz="16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200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200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46863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6.60%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4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二</a:t>
                      </a:r>
                      <a:endParaRPr sz="16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研发及运营费用</a:t>
                      </a:r>
                      <a:endParaRPr sz="16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526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780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1306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41275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43.40%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33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35052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研发实验</a:t>
                      </a:r>
                      <a:endParaRPr sz="16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200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300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500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41275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15.09%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33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35052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人员成本</a:t>
                      </a:r>
                      <a:endParaRPr sz="16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180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280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460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41275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15.66%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33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35052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运营费用</a:t>
                      </a:r>
                      <a:endParaRPr sz="16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146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200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346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46863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1.70%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6317">
                <a:tc>
                  <a:txBody>
                    <a:bodyPr/>
                    <a:lstStyle/>
                    <a:p>
                      <a:pPr algn="ctr"/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总计</a:t>
                      </a:r>
                      <a:endParaRPr sz="16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2300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1250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3550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356235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100.00%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A328C39C-2EFE-4AA4-B975-16D323377D37}"/>
              </a:ext>
            </a:extLst>
          </p:cNvPr>
          <p:cNvSpPr/>
          <p:nvPr/>
        </p:nvSpPr>
        <p:spPr>
          <a:xfrm>
            <a:off x="304800" y="152400"/>
            <a:ext cx="25676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spc="-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5.2</a:t>
            </a:r>
            <a:r>
              <a:rPr lang="zh-CN" altLang="en-US" sz="3200" b="1" spc="5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/>
              </a:rPr>
              <a:t> </a:t>
            </a:r>
            <a:r>
              <a:rPr lang="zh-CN" altLang="en-US" sz="3200" b="1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资金需求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304800" y="228600"/>
            <a:ext cx="1098138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CN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5.3</a:t>
            </a:r>
            <a:r>
              <a:rPr lang="zh-CN" altLang="en-US" spc="5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其他配套</a:t>
            </a:r>
            <a:endParaRPr spc="-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4294967295"/>
          </p:nvPr>
        </p:nvSpPr>
        <p:spPr>
          <a:xfrm>
            <a:off x="11799061" y="6608227"/>
            <a:ext cx="260984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44</a:t>
            </a:fld>
            <a:endParaRPr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AF70BF7-BDED-8A69-D98D-7427E5BE4D7D}"/>
              </a:ext>
            </a:extLst>
          </p:cNvPr>
          <p:cNvSpPr txBox="1"/>
          <p:nvPr/>
        </p:nvSpPr>
        <p:spPr>
          <a:xfrm>
            <a:off x="501269" y="1192025"/>
            <a:ext cx="11189461" cy="5127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）厂房需求</a:t>
            </a: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单层钢结构厂房，总面积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3000 —5000m2 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左右（可配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 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吨行吊，起吊高度大于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7m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）、 万级超净间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400m2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，供电容量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400-800kW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。厂房租金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免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减半，由落地政府协调当地设计院进行厂房改造设计，并承担厂房适应 性改造工作。</a:t>
            </a: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）办公用房</a:t>
            </a: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办公用房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500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平米，并提供必要的办公用品。办公区域与厂房可在一栋厂房上分隔，也可两栋，但尽量临近。租金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免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减半。</a:t>
            </a: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）生活保障性用房</a:t>
            </a: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人才公寓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套，职工宿舍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4~6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间，租金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免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减半。</a:t>
            </a:r>
          </a:p>
          <a:p>
            <a:pPr>
              <a:lnSpc>
                <a:spcPct val="125000"/>
              </a:lnSpc>
              <a:spcAft>
                <a:spcPts val="600"/>
              </a:spcAft>
            </a:pPr>
            <a:endParaRPr lang="zh-CN" altLang="en-US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266801" y="-143209"/>
            <a:ext cx="10981385" cy="1231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latin typeface="微软雅黑"/>
                <a:cs typeface="微软雅黑"/>
              </a:rPr>
              <a:t>5.4</a:t>
            </a:r>
            <a:r>
              <a:rPr spc="5" dirty="0">
                <a:latin typeface="微软雅黑"/>
                <a:cs typeface="微软雅黑"/>
              </a:rPr>
              <a:t> </a:t>
            </a:r>
            <a:r>
              <a:rPr spc="-5" dirty="0"/>
              <a:t>实施计划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3439667"/>
            <a:ext cx="10533889" cy="702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3" y="3459479"/>
            <a:ext cx="10490200" cy="617220"/>
          </a:xfrm>
          <a:custGeom>
            <a:avLst/>
            <a:gdLst/>
            <a:ahLst/>
            <a:cxnLst/>
            <a:rect l="l" t="t" r="r" b="b"/>
            <a:pathLst>
              <a:path w="10490200" h="617220">
                <a:moveTo>
                  <a:pt x="10489692" y="462915"/>
                </a:moveTo>
                <a:lnTo>
                  <a:pt x="10181082" y="462915"/>
                </a:lnTo>
                <a:lnTo>
                  <a:pt x="10335387" y="617220"/>
                </a:lnTo>
                <a:lnTo>
                  <a:pt x="10489692" y="462915"/>
                </a:lnTo>
                <a:close/>
              </a:path>
              <a:path w="10490200" h="617220">
                <a:moveTo>
                  <a:pt x="10145014" y="0"/>
                </a:moveTo>
                <a:lnTo>
                  <a:pt x="0" y="0"/>
                </a:lnTo>
                <a:lnTo>
                  <a:pt x="0" y="159385"/>
                </a:lnTo>
                <a:lnTo>
                  <a:pt x="10149820" y="159487"/>
                </a:lnTo>
                <a:lnTo>
                  <a:pt x="10164270" y="161054"/>
                </a:lnTo>
                <a:lnTo>
                  <a:pt x="10203448" y="176040"/>
                </a:lnTo>
                <a:lnTo>
                  <a:pt x="10233793" y="203897"/>
                </a:lnTo>
                <a:lnTo>
                  <a:pt x="10251999" y="241338"/>
                </a:lnTo>
                <a:lnTo>
                  <a:pt x="10255758" y="270002"/>
                </a:lnTo>
                <a:lnTo>
                  <a:pt x="10255758" y="462915"/>
                </a:lnTo>
                <a:lnTo>
                  <a:pt x="10415016" y="462915"/>
                </a:lnTo>
                <a:lnTo>
                  <a:pt x="10415016" y="270002"/>
                </a:lnTo>
                <a:lnTo>
                  <a:pt x="10414121" y="247860"/>
                </a:lnTo>
                <a:lnTo>
                  <a:pt x="10407168" y="205123"/>
                </a:lnTo>
                <a:lnTo>
                  <a:pt x="10393795" y="164913"/>
                </a:lnTo>
                <a:lnTo>
                  <a:pt x="10374559" y="127785"/>
                </a:lnTo>
                <a:lnTo>
                  <a:pt x="10350015" y="94295"/>
                </a:lnTo>
                <a:lnTo>
                  <a:pt x="10320721" y="65000"/>
                </a:lnTo>
                <a:lnTo>
                  <a:pt x="10287231" y="40457"/>
                </a:lnTo>
                <a:lnTo>
                  <a:pt x="10250103" y="21220"/>
                </a:lnTo>
                <a:lnTo>
                  <a:pt x="10209892" y="7848"/>
                </a:lnTo>
                <a:lnTo>
                  <a:pt x="10167156" y="895"/>
                </a:lnTo>
                <a:lnTo>
                  <a:pt x="10145014" y="0"/>
                </a:lnTo>
                <a:close/>
              </a:path>
            </a:pathLst>
          </a:custGeom>
          <a:solidFill>
            <a:srgbClr val="6B68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833116"/>
            <a:ext cx="10533889" cy="874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3" y="2852927"/>
            <a:ext cx="10490200" cy="789940"/>
          </a:xfrm>
          <a:custGeom>
            <a:avLst/>
            <a:gdLst/>
            <a:ahLst/>
            <a:cxnLst/>
            <a:rect l="l" t="t" r="r" b="b"/>
            <a:pathLst>
              <a:path w="10490200" h="789939">
                <a:moveTo>
                  <a:pt x="10394188" y="197358"/>
                </a:moveTo>
                <a:lnTo>
                  <a:pt x="10190480" y="197358"/>
                </a:lnTo>
                <a:lnTo>
                  <a:pt x="10190480" y="443992"/>
                </a:lnTo>
                <a:lnTo>
                  <a:pt x="10189728" y="458684"/>
                </a:lnTo>
                <a:lnTo>
                  <a:pt x="10179038" y="499867"/>
                </a:lnTo>
                <a:lnTo>
                  <a:pt x="10157258" y="535150"/>
                </a:lnTo>
                <a:lnTo>
                  <a:pt x="10126392" y="562529"/>
                </a:lnTo>
                <a:lnTo>
                  <a:pt x="10088444" y="579999"/>
                </a:lnTo>
                <a:lnTo>
                  <a:pt x="0" y="585597"/>
                </a:lnTo>
                <a:lnTo>
                  <a:pt x="0" y="789432"/>
                </a:lnTo>
                <a:lnTo>
                  <a:pt x="10048875" y="789432"/>
                </a:lnTo>
                <a:lnTo>
                  <a:pt x="10077203" y="788286"/>
                </a:lnTo>
                <a:lnTo>
                  <a:pt x="10131880" y="779391"/>
                </a:lnTo>
                <a:lnTo>
                  <a:pt x="10183325" y="762281"/>
                </a:lnTo>
                <a:lnTo>
                  <a:pt x="10230826" y="737670"/>
                </a:lnTo>
                <a:lnTo>
                  <a:pt x="10273673" y="706269"/>
                </a:lnTo>
                <a:lnTo>
                  <a:pt x="10311153" y="668789"/>
                </a:lnTo>
                <a:lnTo>
                  <a:pt x="10342554" y="625942"/>
                </a:lnTo>
                <a:lnTo>
                  <a:pt x="10367165" y="578441"/>
                </a:lnTo>
                <a:lnTo>
                  <a:pt x="10384274" y="526996"/>
                </a:lnTo>
                <a:lnTo>
                  <a:pt x="10393170" y="472319"/>
                </a:lnTo>
                <a:lnTo>
                  <a:pt x="10394315" y="443992"/>
                </a:lnTo>
                <a:lnTo>
                  <a:pt x="10394188" y="197358"/>
                </a:lnTo>
                <a:close/>
              </a:path>
              <a:path w="10490200" h="789939">
                <a:moveTo>
                  <a:pt x="10292334" y="0"/>
                </a:moveTo>
                <a:lnTo>
                  <a:pt x="10094976" y="197358"/>
                </a:lnTo>
                <a:lnTo>
                  <a:pt x="10489692" y="197358"/>
                </a:lnTo>
                <a:lnTo>
                  <a:pt x="10292334" y="0"/>
                </a:lnTo>
                <a:close/>
              </a:path>
            </a:pathLst>
          </a:custGeom>
          <a:solidFill>
            <a:srgbClr val="4360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416808"/>
            <a:ext cx="7869937" cy="7955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436620"/>
            <a:ext cx="7827645" cy="710565"/>
          </a:xfrm>
          <a:custGeom>
            <a:avLst/>
            <a:gdLst/>
            <a:ahLst/>
            <a:cxnLst/>
            <a:rect l="l" t="t" r="r" b="b"/>
            <a:pathLst>
              <a:path w="7827645" h="710564">
                <a:moveTo>
                  <a:pt x="7827263" y="532637"/>
                </a:moveTo>
                <a:lnTo>
                  <a:pt x="7472171" y="532637"/>
                </a:lnTo>
                <a:lnTo>
                  <a:pt x="7649717" y="710183"/>
                </a:lnTo>
                <a:lnTo>
                  <a:pt x="7827263" y="532637"/>
                </a:lnTo>
                <a:close/>
              </a:path>
              <a:path w="7827645" h="710564">
                <a:moveTo>
                  <a:pt x="7430642" y="0"/>
                </a:moveTo>
                <a:lnTo>
                  <a:pt x="0" y="0"/>
                </a:lnTo>
                <a:lnTo>
                  <a:pt x="0" y="183388"/>
                </a:lnTo>
                <a:lnTo>
                  <a:pt x="7433382" y="183416"/>
                </a:lnTo>
                <a:lnTo>
                  <a:pt x="7447965" y="184555"/>
                </a:lnTo>
                <a:lnTo>
                  <a:pt x="7488307" y="197154"/>
                </a:lnTo>
                <a:lnTo>
                  <a:pt x="7521612" y="221598"/>
                </a:lnTo>
                <a:lnTo>
                  <a:pt x="7545399" y="255407"/>
                </a:lnTo>
                <a:lnTo>
                  <a:pt x="7557188" y="296102"/>
                </a:lnTo>
                <a:lnTo>
                  <a:pt x="7558023" y="310768"/>
                </a:lnTo>
                <a:lnTo>
                  <a:pt x="7558023" y="532637"/>
                </a:lnTo>
                <a:lnTo>
                  <a:pt x="7741411" y="532637"/>
                </a:lnTo>
                <a:lnTo>
                  <a:pt x="7741411" y="310768"/>
                </a:lnTo>
                <a:lnTo>
                  <a:pt x="7740381" y="285271"/>
                </a:lnTo>
                <a:lnTo>
                  <a:pt x="7732383" y="236064"/>
                </a:lnTo>
                <a:lnTo>
                  <a:pt x="7716999" y="189773"/>
                </a:lnTo>
                <a:lnTo>
                  <a:pt x="7694868" y="147037"/>
                </a:lnTo>
                <a:lnTo>
                  <a:pt x="7666627" y="108494"/>
                </a:lnTo>
                <a:lnTo>
                  <a:pt x="7632916" y="74783"/>
                </a:lnTo>
                <a:lnTo>
                  <a:pt x="7594373" y="46543"/>
                </a:lnTo>
                <a:lnTo>
                  <a:pt x="7551637" y="24411"/>
                </a:lnTo>
                <a:lnTo>
                  <a:pt x="7505347" y="9027"/>
                </a:lnTo>
                <a:lnTo>
                  <a:pt x="7456140" y="1029"/>
                </a:lnTo>
                <a:lnTo>
                  <a:pt x="7430642" y="0"/>
                </a:lnTo>
                <a:close/>
              </a:path>
            </a:pathLst>
          </a:custGeom>
          <a:solidFill>
            <a:srgbClr val="F76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2833116"/>
            <a:ext cx="7869937" cy="8503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2852927"/>
            <a:ext cx="7827645" cy="765175"/>
          </a:xfrm>
          <a:custGeom>
            <a:avLst/>
            <a:gdLst/>
            <a:ahLst/>
            <a:cxnLst/>
            <a:rect l="l" t="t" r="r" b="b"/>
            <a:pathLst>
              <a:path w="7827645" h="765175">
                <a:moveTo>
                  <a:pt x="7734808" y="191262"/>
                </a:moveTo>
                <a:lnTo>
                  <a:pt x="7537196" y="191262"/>
                </a:lnTo>
                <a:lnTo>
                  <a:pt x="7537196" y="430402"/>
                </a:lnTo>
                <a:lnTo>
                  <a:pt x="7536420" y="445074"/>
                </a:lnTo>
                <a:lnTo>
                  <a:pt x="7525416" y="486096"/>
                </a:lnTo>
                <a:lnTo>
                  <a:pt x="7503053" y="520962"/>
                </a:lnTo>
                <a:lnTo>
                  <a:pt x="7471463" y="547524"/>
                </a:lnTo>
                <a:lnTo>
                  <a:pt x="7432776" y="563632"/>
                </a:lnTo>
                <a:lnTo>
                  <a:pt x="0" y="567562"/>
                </a:lnTo>
                <a:lnTo>
                  <a:pt x="0" y="765048"/>
                </a:lnTo>
                <a:lnTo>
                  <a:pt x="7400035" y="765048"/>
                </a:lnTo>
                <a:lnTo>
                  <a:pt x="7427495" y="763938"/>
                </a:lnTo>
                <a:lnTo>
                  <a:pt x="7480492" y="755320"/>
                </a:lnTo>
                <a:lnTo>
                  <a:pt x="7530353" y="738745"/>
                </a:lnTo>
                <a:lnTo>
                  <a:pt x="7576389" y="714902"/>
                </a:lnTo>
                <a:lnTo>
                  <a:pt x="7617911" y="684481"/>
                </a:lnTo>
                <a:lnTo>
                  <a:pt x="7654229" y="648172"/>
                </a:lnTo>
                <a:lnTo>
                  <a:pt x="7684656" y="606664"/>
                </a:lnTo>
                <a:lnTo>
                  <a:pt x="7708503" y="560647"/>
                </a:lnTo>
                <a:lnTo>
                  <a:pt x="7725079" y="510810"/>
                </a:lnTo>
                <a:lnTo>
                  <a:pt x="7733698" y="457844"/>
                </a:lnTo>
                <a:lnTo>
                  <a:pt x="7734808" y="430402"/>
                </a:lnTo>
                <a:lnTo>
                  <a:pt x="7734808" y="191262"/>
                </a:lnTo>
                <a:close/>
              </a:path>
              <a:path w="7827645" h="765175">
                <a:moveTo>
                  <a:pt x="7636002" y="0"/>
                </a:moveTo>
                <a:lnTo>
                  <a:pt x="7444740" y="191262"/>
                </a:lnTo>
                <a:lnTo>
                  <a:pt x="7827264" y="191262"/>
                </a:lnTo>
                <a:lnTo>
                  <a:pt x="7636002" y="0"/>
                </a:lnTo>
                <a:close/>
              </a:path>
            </a:pathLst>
          </a:custGeom>
          <a:solidFill>
            <a:srgbClr val="FCC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288" y="3409188"/>
            <a:ext cx="5186172" cy="7985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960" y="3429000"/>
            <a:ext cx="5100955" cy="713740"/>
          </a:xfrm>
          <a:custGeom>
            <a:avLst/>
            <a:gdLst/>
            <a:ahLst/>
            <a:cxnLst/>
            <a:rect l="l" t="t" r="r" b="b"/>
            <a:pathLst>
              <a:path w="5100955" h="713739">
                <a:moveTo>
                  <a:pt x="5100828" y="534924"/>
                </a:moveTo>
                <a:lnTo>
                  <a:pt x="4744212" y="534924"/>
                </a:lnTo>
                <a:lnTo>
                  <a:pt x="4922520" y="713232"/>
                </a:lnTo>
                <a:lnTo>
                  <a:pt x="5100828" y="534924"/>
                </a:lnTo>
                <a:close/>
              </a:path>
              <a:path w="5100955" h="713739">
                <a:moveTo>
                  <a:pt x="4702556" y="0"/>
                </a:moveTo>
                <a:lnTo>
                  <a:pt x="0" y="0"/>
                </a:lnTo>
                <a:lnTo>
                  <a:pt x="0" y="184150"/>
                </a:lnTo>
                <a:lnTo>
                  <a:pt x="4706131" y="184199"/>
                </a:lnTo>
                <a:lnTo>
                  <a:pt x="4720684" y="185426"/>
                </a:lnTo>
                <a:lnTo>
                  <a:pt x="4760933" y="198229"/>
                </a:lnTo>
                <a:lnTo>
                  <a:pt x="4794148" y="222798"/>
                </a:lnTo>
                <a:lnTo>
                  <a:pt x="4817862" y="256668"/>
                </a:lnTo>
                <a:lnTo>
                  <a:pt x="4829612" y="297376"/>
                </a:lnTo>
                <a:lnTo>
                  <a:pt x="4830445" y="312038"/>
                </a:lnTo>
                <a:lnTo>
                  <a:pt x="4830445" y="534924"/>
                </a:lnTo>
                <a:lnTo>
                  <a:pt x="5014595" y="534924"/>
                </a:lnTo>
                <a:lnTo>
                  <a:pt x="5014595" y="312038"/>
                </a:lnTo>
                <a:lnTo>
                  <a:pt x="5013560" y="286446"/>
                </a:lnTo>
                <a:lnTo>
                  <a:pt x="5005526" y="237050"/>
                </a:lnTo>
                <a:lnTo>
                  <a:pt x="4990074" y="190577"/>
                </a:lnTo>
                <a:lnTo>
                  <a:pt x="4967845" y="147668"/>
                </a:lnTo>
                <a:lnTo>
                  <a:pt x="4939483" y="108965"/>
                </a:lnTo>
                <a:lnTo>
                  <a:pt x="4905629" y="75111"/>
                </a:lnTo>
                <a:lnTo>
                  <a:pt x="4866926" y="46749"/>
                </a:lnTo>
                <a:lnTo>
                  <a:pt x="4824017" y="24520"/>
                </a:lnTo>
                <a:lnTo>
                  <a:pt x="4777544" y="9068"/>
                </a:lnTo>
                <a:lnTo>
                  <a:pt x="4728148" y="1034"/>
                </a:lnTo>
                <a:lnTo>
                  <a:pt x="4702556" y="0"/>
                </a:lnTo>
                <a:close/>
              </a:path>
            </a:pathLst>
          </a:custGeom>
          <a:solidFill>
            <a:srgbClr val="84C7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2833116"/>
            <a:ext cx="5204460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23" y="2852927"/>
            <a:ext cx="5160645" cy="765175"/>
          </a:xfrm>
          <a:custGeom>
            <a:avLst/>
            <a:gdLst/>
            <a:ahLst/>
            <a:cxnLst/>
            <a:rect l="l" t="t" r="r" b="b"/>
            <a:pathLst>
              <a:path w="5160645" h="765175">
                <a:moveTo>
                  <a:pt x="5067808" y="191262"/>
                </a:moveTo>
                <a:lnTo>
                  <a:pt x="4870196" y="191262"/>
                </a:lnTo>
                <a:lnTo>
                  <a:pt x="4870196" y="430402"/>
                </a:lnTo>
                <a:lnTo>
                  <a:pt x="4869420" y="445074"/>
                </a:lnTo>
                <a:lnTo>
                  <a:pt x="4858416" y="486096"/>
                </a:lnTo>
                <a:lnTo>
                  <a:pt x="4836054" y="520962"/>
                </a:lnTo>
                <a:lnTo>
                  <a:pt x="4804464" y="547524"/>
                </a:lnTo>
                <a:lnTo>
                  <a:pt x="4765777" y="563632"/>
                </a:lnTo>
                <a:lnTo>
                  <a:pt x="0" y="567563"/>
                </a:lnTo>
                <a:lnTo>
                  <a:pt x="0" y="765048"/>
                </a:lnTo>
                <a:lnTo>
                  <a:pt x="4733036" y="765048"/>
                </a:lnTo>
                <a:lnTo>
                  <a:pt x="4760496" y="763938"/>
                </a:lnTo>
                <a:lnTo>
                  <a:pt x="4813493" y="755320"/>
                </a:lnTo>
                <a:lnTo>
                  <a:pt x="4863354" y="738745"/>
                </a:lnTo>
                <a:lnTo>
                  <a:pt x="4909390" y="714902"/>
                </a:lnTo>
                <a:lnTo>
                  <a:pt x="4950911" y="684481"/>
                </a:lnTo>
                <a:lnTo>
                  <a:pt x="4987230" y="648172"/>
                </a:lnTo>
                <a:lnTo>
                  <a:pt x="5017657" y="606664"/>
                </a:lnTo>
                <a:lnTo>
                  <a:pt x="5041503" y="560647"/>
                </a:lnTo>
                <a:lnTo>
                  <a:pt x="5058080" y="510810"/>
                </a:lnTo>
                <a:lnTo>
                  <a:pt x="5066698" y="457844"/>
                </a:lnTo>
                <a:lnTo>
                  <a:pt x="5067808" y="430402"/>
                </a:lnTo>
                <a:lnTo>
                  <a:pt x="5067808" y="191262"/>
                </a:lnTo>
                <a:close/>
              </a:path>
              <a:path w="5160645" h="765175">
                <a:moveTo>
                  <a:pt x="4969002" y="0"/>
                </a:moveTo>
                <a:lnTo>
                  <a:pt x="4777740" y="191262"/>
                </a:lnTo>
                <a:lnTo>
                  <a:pt x="5160264" y="191262"/>
                </a:lnTo>
                <a:lnTo>
                  <a:pt x="4969002" y="0"/>
                </a:lnTo>
                <a:close/>
              </a:path>
            </a:pathLst>
          </a:custGeom>
          <a:solidFill>
            <a:srgbClr val="504E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3427476"/>
            <a:ext cx="2612135" cy="8244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23" y="3447288"/>
            <a:ext cx="2567940" cy="739140"/>
          </a:xfrm>
          <a:custGeom>
            <a:avLst/>
            <a:gdLst/>
            <a:ahLst/>
            <a:cxnLst/>
            <a:rect l="l" t="t" r="r" b="b"/>
            <a:pathLst>
              <a:path w="2567940" h="739139">
                <a:moveTo>
                  <a:pt x="2567940" y="554355"/>
                </a:moveTo>
                <a:lnTo>
                  <a:pt x="2198370" y="554355"/>
                </a:lnTo>
                <a:lnTo>
                  <a:pt x="2383155" y="739139"/>
                </a:lnTo>
                <a:lnTo>
                  <a:pt x="2567940" y="554355"/>
                </a:lnTo>
                <a:close/>
              </a:path>
              <a:path w="2567940" h="739139">
                <a:moveTo>
                  <a:pt x="2138553" y="0"/>
                </a:moveTo>
                <a:lnTo>
                  <a:pt x="0" y="0"/>
                </a:lnTo>
                <a:lnTo>
                  <a:pt x="0" y="157607"/>
                </a:lnTo>
                <a:lnTo>
                  <a:pt x="2145401" y="157745"/>
                </a:lnTo>
                <a:lnTo>
                  <a:pt x="2159960" y="158975"/>
                </a:lnTo>
                <a:lnTo>
                  <a:pt x="2201118" y="169804"/>
                </a:lnTo>
                <a:lnTo>
                  <a:pt x="2237355" y="190210"/>
                </a:lnTo>
                <a:lnTo>
                  <a:pt x="2267205" y="218730"/>
                </a:lnTo>
                <a:lnTo>
                  <a:pt x="2289200" y="253903"/>
                </a:lnTo>
                <a:lnTo>
                  <a:pt x="2301871" y="294269"/>
                </a:lnTo>
                <a:lnTo>
                  <a:pt x="2304415" y="323342"/>
                </a:lnTo>
                <a:lnTo>
                  <a:pt x="2304415" y="554355"/>
                </a:lnTo>
                <a:lnTo>
                  <a:pt x="2461895" y="554355"/>
                </a:lnTo>
                <a:lnTo>
                  <a:pt x="2461895" y="323342"/>
                </a:lnTo>
                <a:lnTo>
                  <a:pt x="2460823" y="296824"/>
                </a:lnTo>
                <a:lnTo>
                  <a:pt x="2452496" y="245644"/>
                </a:lnTo>
                <a:lnTo>
                  <a:pt x="2436483" y="197488"/>
                </a:lnTo>
                <a:lnTo>
                  <a:pt x="2413447" y="153025"/>
                </a:lnTo>
                <a:lnTo>
                  <a:pt x="2384055" y="112920"/>
                </a:lnTo>
                <a:lnTo>
                  <a:pt x="2348974" y="77839"/>
                </a:lnTo>
                <a:lnTo>
                  <a:pt x="2308869" y="48447"/>
                </a:lnTo>
                <a:lnTo>
                  <a:pt x="2264406" y="25411"/>
                </a:lnTo>
                <a:lnTo>
                  <a:pt x="2216250" y="9398"/>
                </a:lnTo>
                <a:lnTo>
                  <a:pt x="2165070" y="1071"/>
                </a:lnTo>
                <a:lnTo>
                  <a:pt x="2138553" y="0"/>
                </a:lnTo>
                <a:close/>
              </a:path>
            </a:pathLst>
          </a:custGeom>
          <a:solidFill>
            <a:srgbClr val="F9A7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2833116"/>
            <a:ext cx="261213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23" y="2852927"/>
            <a:ext cx="2567940" cy="765175"/>
          </a:xfrm>
          <a:custGeom>
            <a:avLst/>
            <a:gdLst/>
            <a:ahLst/>
            <a:cxnLst/>
            <a:rect l="l" t="t" r="r" b="b"/>
            <a:pathLst>
              <a:path w="2567940" h="765175">
                <a:moveTo>
                  <a:pt x="2433828" y="191262"/>
                </a:moveTo>
                <a:lnTo>
                  <a:pt x="2236343" y="191262"/>
                </a:lnTo>
                <a:lnTo>
                  <a:pt x="2236343" y="430275"/>
                </a:lnTo>
                <a:lnTo>
                  <a:pt x="2235566" y="444963"/>
                </a:lnTo>
                <a:lnTo>
                  <a:pt x="2224554" y="486022"/>
                </a:lnTo>
                <a:lnTo>
                  <a:pt x="2202186" y="520909"/>
                </a:lnTo>
                <a:lnTo>
                  <a:pt x="2170609" y="547485"/>
                </a:lnTo>
                <a:lnTo>
                  <a:pt x="2131965" y="563612"/>
                </a:lnTo>
                <a:lnTo>
                  <a:pt x="0" y="567563"/>
                </a:lnTo>
                <a:lnTo>
                  <a:pt x="0" y="765048"/>
                </a:lnTo>
                <a:lnTo>
                  <a:pt x="2099183" y="765048"/>
                </a:lnTo>
                <a:lnTo>
                  <a:pt x="2126624" y="763938"/>
                </a:lnTo>
                <a:lnTo>
                  <a:pt x="2179590" y="755319"/>
                </a:lnTo>
                <a:lnTo>
                  <a:pt x="2229427" y="738743"/>
                </a:lnTo>
                <a:lnTo>
                  <a:pt x="2275444" y="714896"/>
                </a:lnTo>
                <a:lnTo>
                  <a:pt x="2316952" y="684469"/>
                </a:lnTo>
                <a:lnTo>
                  <a:pt x="2353261" y="648151"/>
                </a:lnTo>
                <a:lnTo>
                  <a:pt x="2383682" y="606629"/>
                </a:lnTo>
                <a:lnTo>
                  <a:pt x="2407525" y="560593"/>
                </a:lnTo>
                <a:lnTo>
                  <a:pt x="2424100" y="510732"/>
                </a:lnTo>
                <a:lnTo>
                  <a:pt x="2432718" y="457735"/>
                </a:lnTo>
                <a:lnTo>
                  <a:pt x="2433828" y="430275"/>
                </a:lnTo>
                <a:lnTo>
                  <a:pt x="2433828" y="191262"/>
                </a:lnTo>
                <a:close/>
              </a:path>
              <a:path w="2567940" h="765175">
                <a:moveTo>
                  <a:pt x="2335149" y="0"/>
                </a:moveTo>
                <a:lnTo>
                  <a:pt x="2102231" y="191262"/>
                </a:lnTo>
                <a:lnTo>
                  <a:pt x="2567940" y="191262"/>
                </a:lnTo>
                <a:lnTo>
                  <a:pt x="2335149" y="0"/>
                </a:lnTo>
                <a:close/>
              </a:path>
            </a:pathLst>
          </a:custGeom>
          <a:solidFill>
            <a:srgbClr val="4DAC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293622" y="1859589"/>
            <a:ext cx="2179320" cy="884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4DAC87"/>
                </a:solidFill>
                <a:latin typeface="Wingdings 2"/>
                <a:cs typeface="Wingdings 2"/>
              </a:rPr>
              <a:t></a:t>
            </a:r>
            <a:r>
              <a:rPr sz="1600" spc="-40" dirty="0">
                <a:solidFill>
                  <a:srgbClr val="4DAC87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DAC87"/>
                </a:solidFill>
                <a:latin typeface="宋体"/>
                <a:cs typeface="宋体"/>
              </a:rPr>
              <a:t>完成公司选址、注册</a:t>
            </a:r>
            <a:endParaRPr sz="16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600" spc="-5" dirty="0">
                <a:solidFill>
                  <a:srgbClr val="4DAC87"/>
                </a:solidFill>
                <a:latin typeface="Wingdings 2"/>
                <a:cs typeface="Wingdings 2"/>
              </a:rPr>
              <a:t></a:t>
            </a:r>
            <a:r>
              <a:rPr sz="1600" spc="-40" dirty="0">
                <a:solidFill>
                  <a:srgbClr val="4DAC87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DAC87"/>
                </a:solidFill>
                <a:latin typeface="宋体"/>
                <a:cs typeface="宋体"/>
              </a:rPr>
              <a:t>完成公司制度建设</a:t>
            </a:r>
            <a:endParaRPr sz="16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600" spc="-5" dirty="0">
                <a:solidFill>
                  <a:srgbClr val="4DAC87"/>
                </a:solidFill>
                <a:latin typeface="Wingdings 2"/>
                <a:cs typeface="Wingdings 2"/>
              </a:rPr>
              <a:t></a:t>
            </a:r>
            <a:r>
              <a:rPr sz="1600" spc="-40" dirty="0">
                <a:solidFill>
                  <a:srgbClr val="4DAC87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DAC87"/>
                </a:solidFill>
                <a:latin typeface="Calibri"/>
                <a:cs typeface="Calibri"/>
              </a:rPr>
              <a:t>8</a:t>
            </a:r>
            <a:r>
              <a:rPr sz="1600" spc="-5" dirty="0">
                <a:solidFill>
                  <a:srgbClr val="4DAC87"/>
                </a:solidFill>
                <a:latin typeface="宋体"/>
                <a:cs typeface="宋体"/>
              </a:rPr>
              <a:t>位核心团队成员到岗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93622" y="4227504"/>
            <a:ext cx="223393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89694"/>
                </a:solidFill>
                <a:latin typeface="Wingdings 2"/>
                <a:cs typeface="Wingdings 2"/>
              </a:rPr>
              <a:t></a:t>
            </a:r>
            <a:r>
              <a:rPr sz="1600" spc="-5" dirty="0">
                <a:solidFill>
                  <a:srgbClr val="F89694"/>
                </a:solidFill>
                <a:latin typeface="宋体"/>
                <a:cs typeface="宋体"/>
              </a:rPr>
              <a:t>厂房改造、装修</a:t>
            </a:r>
            <a:endParaRPr sz="1600">
              <a:latin typeface="宋体"/>
              <a:cs typeface="宋体"/>
            </a:endParaRPr>
          </a:p>
          <a:p>
            <a:pPr marL="12700" marR="5080">
              <a:lnSpc>
                <a:spcPts val="2500"/>
              </a:lnSpc>
              <a:spcBef>
                <a:spcPts val="175"/>
              </a:spcBef>
            </a:pPr>
            <a:r>
              <a:rPr sz="1600" spc="-5" dirty="0">
                <a:solidFill>
                  <a:srgbClr val="F89694"/>
                </a:solidFill>
                <a:latin typeface="Wingdings 2"/>
                <a:cs typeface="Wingdings 2"/>
              </a:rPr>
              <a:t></a:t>
            </a:r>
            <a:r>
              <a:rPr sz="1600" spc="-5" dirty="0">
                <a:solidFill>
                  <a:srgbClr val="F89694"/>
                </a:solidFill>
                <a:latin typeface="宋体"/>
                <a:cs typeface="宋体"/>
              </a:rPr>
              <a:t>完成核心设备设计、签 订制作合同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93622" y="5178861"/>
            <a:ext cx="2233930" cy="862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89694"/>
                </a:solidFill>
                <a:latin typeface="Wingdings 2"/>
                <a:cs typeface="Wingdings 2"/>
              </a:rPr>
              <a:t></a:t>
            </a:r>
            <a:r>
              <a:rPr sz="1600" spc="-5" dirty="0">
                <a:solidFill>
                  <a:srgbClr val="F89694"/>
                </a:solidFill>
                <a:latin typeface="宋体"/>
                <a:cs typeface="宋体"/>
              </a:rPr>
              <a:t>配套设备采购</a:t>
            </a:r>
            <a:endParaRPr sz="1600">
              <a:latin typeface="宋体"/>
              <a:cs typeface="宋体"/>
            </a:endParaRPr>
          </a:p>
          <a:p>
            <a:pPr marL="12700" marR="5080">
              <a:lnSpc>
                <a:spcPct val="130000"/>
              </a:lnSpc>
            </a:pPr>
            <a:r>
              <a:rPr sz="1600" spc="-5" dirty="0">
                <a:solidFill>
                  <a:srgbClr val="F89694"/>
                </a:solidFill>
                <a:latin typeface="Wingdings 2"/>
                <a:cs typeface="Wingdings 2"/>
              </a:rPr>
              <a:t></a:t>
            </a:r>
            <a:r>
              <a:rPr sz="1600" spc="-5" dirty="0">
                <a:solidFill>
                  <a:srgbClr val="F89694"/>
                </a:solidFill>
                <a:latin typeface="宋体"/>
                <a:cs typeface="宋体"/>
              </a:rPr>
              <a:t>钨靶生产线设计、施工 合同签订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86021" y="943284"/>
            <a:ext cx="2639060" cy="1835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504E67"/>
                </a:solidFill>
                <a:latin typeface="Wingdings 2"/>
                <a:cs typeface="Wingdings 2"/>
              </a:rPr>
              <a:t></a:t>
            </a:r>
            <a:r>
              <a:rPr sz="1600" spc="-5" dirty="0">
                <a:solidFill>
                  <a:srgbClr val="504E67"/>
                </a:solidFill>
                <a:latin typeface="宋体"/>
                <a:cs typeface="宋体"/>
              </a:rPr>
              <a:t>首批</a:t>
            </a:r>
            <a:r>
              <a:rPr sz="1600" spc="-10" dirty="0">
                <a:solidFill>
                  <a:srgbClr val="504E67"/>
                </a:solidFill>
                <a:latin typeface="Calibri"/>
                <a:cs typeface="Calibri"/>
              </a:rPr>
              <a:t>12</a:t>
            </a:r>
            <a:r>
              <a:rPr sz="1600" spc="-5" dirty="0">
                <a:solidFill>
                  <a:srgbClr val="504E67"/>
                </a:solidFill>
                <a:latin typeface="宋体"/>
                <a:cs typeface="宋体"/>
              </a:rPr>
              <a:t>位团队成员到岗</a:t>
            </a:r>
            <a:endParaRPr sz="16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600" spc="-5" dirty="0">
                <a:solidFill>
                  <a:srgbClr val="504E67"/>
                </a:solidFill>
                <a:latin typeface="Wingdings 2"/>
                <a:cs typeface="Wingdings 2"/>
              </a:rPr>
              <a:t></a:t>
            </a:r>
            <a:r>
              <a:rPr sz="1600" spc="-5" dirty="0">
                <a:solidFill>
                  <a:srgbClr val="504E67"/>
                </a:solidFill>
                <a:latin typeface="宋体"/>
                <a:cs typeface="宋体"/>
              </a:rPr>
              <a:t>完成主要专利的购买，初步</a:t>
            </a:r>
            <a:endParaRPr sz="16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600" spc="-10" dirty="0">
                <a:solidFill>
                  <a:srgbClr val="504E67"/>
                </a:solidFill>
                <a:latin typeface="宋体"/>
                <a:cs typeface="宋体"/>
              </a:rPr>
              <a:t>形成专利布局</a:t>
            </a:r>
            <a:endParaRPr sz="16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600" spc="-5" dirty="0">
                <a:solidFill>
                  <a:srgbClr val="504E67"/>
                </a:solidFill>
                <a:latin typeface="Wingdings 2"/>
                <a:cs typeface="Wingdings 2"/>
              </a:rPr>
              <a:t></a:t>
            </a:r>
            <a:r>
              <a:rPr sz="1600" spc="-5" dirty="0">
                <a:solidFill>
                  <a:srgbClr val="504E67"/>
                </a:solidFill>
                <a:latin typeface="宋体"/>
                <a:cs typeface="宋体"/>
              </a:rPr>
              <a:t>着手</a:t>
            </a:r>
            <a:r>
              <a:rPr sz="1600" spc="-5" dirty="0">
                <a:solidFill>
                  <a:srgbClr val="504E67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504E67"/>
                </a:solidFill>
                <a:latin typeface="Calibri"/>
                <a:cs typeface="Calibri"/>
              </a:rPr>
              <a:t>SO</a:t>
            </a:r>
            <a:r>
              <a:rPr sz="1600" spc="-15" dirty="0">
                <a:solidFill>
                  <a:srgbClr val="504E67"/>
                </a:solidFill>
                <a:latin typeface="Calibri"/>
                <a:cs typeface="Calibri"/>
              </a:rPr>
              <a:t>9</a:t>
            </a:r>
            <a:r>
              <a:rPr sz="1600" spc="-10" dirty="0">
                <a:solidFill>
                  <a:srgbClr val="504E67"/>
                </a:solidFill>
                <a:latin typeface="Calibri"/>
                <a:cs typeface="Calibri"/>
              </a:rPr>
              <a:t>001</a:t>
            </a:r>
            <a:r>
              <a:rPr sz="1600" spc="-5" dirty="0">
                <a:solidFill>
                  <a:srgbClr val="504E67"/>
                </a:solidFill>
                <a:latin typeface="宋体"/>
                <a:cs typeface="宋体"/>
              </a:rPr>
              <a:t>、</a:t>
            </a:r>
            <a:r>
              <a:rPr sz="1600" spc="-5" dirty="0">
                <a:solidFill>
                  <a:srgbClr val="504E67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504E67"/>
                </a:solidFill>
                <a:latin typeface="Calibri"/>
                <a:cs typeface="Calibri"/>
              </a:rPr>
              <a:t>SO</a:t>
            </a:r>
            <a:r>
              <a:rPr sz="1600" dirty="0">
                <a:solidFill>
                  <a:srgbClr val="504E67"/>
                </a:solidFill>
                <a:latin typeface="Calibri"/>
                <a:cs typeface="Calibri"/>
              </a:rPr>
              <a:t>1</a:t>
            </a:r>
            <a:r>
              <a:rPr sz="1600" spc="-10" dirty="0">
                <a:solidFill>
                  <a:srgbClr val="504E67"/>
                </a:solidFill>
                <a:latin typeface="Calibri"/>
                <a:cs typeface="Calibri"/>
              </a:rPr>
              <a:t>4</a:t>
            </a:r>
            <a:r>
              <a:rPr sz="1600" dirty="0">
                <a:solidFill>
                  <a:srgbClr val="504E67"/>
                </a:solidFill>
                <a:latin typeface="Calibri"/>
                <a:cs typeface="Calibri"/>
              </a:rPr>
              <a:t>00</a:t>
            </a:r>
            <a:r>
              <a:rPr sz="1600" spc="-5" dirty="0">
                <a:solidFill>
                  <a:srgbClr val="504E67"/>
                </a:solidFill>
                <a:latin typeface="Calibri"/>
                <a:cs typeface="Calibri"/>
              </a:rPr>
              <a:t>1</a:t>
            </a:r>
            <a:r>
              <a:rPr sz="1600" spc="-5" dirty="0">
                <a:solidFill>
                  <a:srgbClr val="504E67"/>
                </a:solidFill>
                <a:latin typeface="宋体"/>
                <a:cs typeface="宋体"/>
              </a:rPr>
              <a:t>、</a:t>
            </a:r>
            <a:endParaRPr sz="16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600" spc="-10" dirty="0">
                <a:solidFill>
                  <a:srgbClr val="504E67"/>
                </a:solidFill>
                <a:latin typeface="Calibri"/>
                <a:cs typeface="Calibri"/>
              </a:rPr>
              <a:t>OH</a:t>
            </a:r>
            <a:r>
              <a:rPr sz="1600" spc="-20" dirty="0">
                <a:solidFill>
                  <a:srgbClr val="504E67"/>
                </a:solidFill>
                <a:latin typeface="Calibri"/>
                <a:cs typeface="Calibri"/>
              </a:rPr>
              <a:t>S</a:t>
            </a:r>
            <a:r>
              <a:rPr sz="1600" spc="-5" dirty="0">
                <a:solidFill>
                  <a:srgbClr val="504E67"/>
                </a:solidFill>
                <a:latin typeface="Calibri"/>
                <a:cs typeface="Calibri"/>
              </a:rPr>
              <a:t>AS</a:t>
            </a:r>
            <a:r>
              <a:rPr sz="1600" spc="-15" dirty="0">
                <a:solidFill>
                  <a:srgbClr val="504E67"/>
                </a:solidFill>
                <a:latin typeface="Calibri"/>
                <a:cs typeface="Calibri"/>
              </a:rPr>
              <a:t>1</a:t>
            </a:r>
            <a:r>
              <a:rPr sz="1600" spc="-10" dirty="0">
                <a:solidFill>
                  <a:srgbClr val="504E67"/>
                </a:solidFill>
                <a:latin typeface="Calibri"/>
                <a:cs typeface="Calibri"/>
              </a:rPr>
              <a:t>800</a:t>
            </a:r>
            <a:r>
              <a:rPr sz="1600" dirty="0">
                <a:solidFill>
                  <a:srgbClr val="504E67"/>
                </a:solidFill>
                <a:latin typeface="Calibri"/>
                <a:cs typeface="Calibri"/>
              </a:rPr>
              <a:t>1</a:t>
            </a:r>
            <a:r>
              <a:rPr sz="1600" spc="-5" dirty="0">
                <a:solidFill>
                  <a:srgbClr val="504E67"/>
                </a:solidFill>
                <a:latin typeface="宋体"/>
                <a:cs typeface="宋体"/>
              </a:rPr>
              <a:t>等质</a:t>
            </a:r>
            <a:r>
              <a:rPr sz="1600" spc="0" dirty="0">
                <a:solidFill>
                  <a:srgbClr val="504E67"/>
                </a:solidFill>
                <a:latin typeface="宋体"/>
                <a:cs typeface="宋体"/>
              </a:rPr>
              <a:t>量</a:t>
            </a:r>
            <a:r>
              <a:rPr sz="1600" spc="-5" dirty="0">
                <a:solidFill>
                  <a:srgbClr val="504E67"/>
                </a:solidFill>
                <a:latin typeface="宋体"/>
                <a:cs typeface="宋体"/>
              </a:rPr>
              <a:t>体系</a:t>
            </a:r>
            <a:r>
              <a:rPr sz="1600" spc="0" dirty="0">
                <a:solidFill>
                  <a:srgbClr val="504E67"/>
                </a:solidFill>
                <a:latin typeface="宋体"/>
                <a:cs typeface="宋体"/>
              </a:rPr>
              <a:t>建</a:t>
            </a:r>
            <a:r>
              <a:rPr sz="1600" spc="-5" dirty="0">
                <a:solidFill>
                  <a:srgbClr val="504E67"/>
                </a:solidFill>
                <a:latin typeface="宋体"/>
                <a:cs typeface="宋体"/>
              </a:rPr>
              <a:t>立</a:t>
            </a:r>
            <a:endParaRPr sz="16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600" spc="-5" dirty="0">
                <a:solidFill>
                  <a:srgbClr val="504E67"/>
                </a:solidFill>
                <a:latin typeface="Wingdings 2"/>
                <a:cs typeface="Wingdings 2"/>
              </a:rPr>
              <a:t></a:t>
            </a:r>
            <a:r>
              <a:rPr sz="1600" spc="-5" dirty="0">
                <a:solidFill>
                  <a:srgbClr val="504E67"/>
                </a:solidFill>
                <a:latin typeface="宋体"/>
                <a:cs typeface="宋体"/>
              </a:rPr>
              <a:t>年度申请专利</a:t>
            </a:r>
            <a:r>
              <a:rPr sz="1600" spc="-10" dirty="0">
                <a:solidFill>
                  <a:srgbClr val="504E67"/>
                </a:solidFill>
                <a:latin typeface="Calibri"/>
                <a:cs typeface="Calibri"/>
              </a:rPr>
              <a:t>1</a:t>
            </a:r>
            <a:r>
              <a:rPr sz="1600" spc="-5" dirty="0">
                <a:solidFill>
                  <a:srgbClr val="504E67"/>
                </a:solidFill>
                <a:latin typeface="宋体"/>
                <a:cs typeface="宋体"/>
              </a:rPr>
              <a:t>项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986021" y="4382952"/>
            <a:ext cx="223393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4DAC87"/>
                </a:solidFill>
                <a:latin typeface="Wingdings 2"/>
                <a:cs typeface="Wingdings 2"/>
              </a:rPr>
              <a:t></a:t>
            </a:r>
            <a:r>
              <a:rPr sz="1600" spc="-5" dirty="0">
                <a:solidFill>
                  <a:srgbClr val="4DAC87"/>
                </a:solidFill>
                <a:latin typeface="宋体"/>
                <a:cs typeface="宋体"/>
              </a:rPr>
              <a:t>核心设备制造、安装</a:t>
            </a:r>
            <a:endParaRPr sz="1600">
              <a:latin typeface="宋体"/>
              <a:cs typeface="宋体"/>
            </a:endParaRPr>
          </a:p>
          <a:p>
            <a:pPr marL="12700" marR="5080">
              <a:lnSpc>
                <a:spcPts val="2500"/>
              </a:lnSpc>
              <a:spcBef>
                <a:spcPts val="175"/>
              </a:spcBef>
            </a:pPr>
            <a:r>
              <a:rPr sz="1600" spc="-5" dirty="0">
                <a:solidFill>
                  <a:srgbClr val="4DAC87"/>
                </a:solidFill>
                <a:latin typeface="Wingdings 2"/>
                <a:cs typeface="Wingdings 2"/>
              </a:rPr>
              <a:t></a:t>
            </a:r>
            <a:r>
              <a:rPr sz="1600" spc="-5" dirty="0">
                <a:solidFill>
                  <a:srgbClr val="4DAC87"/>
                </a:solidFill>
                <a:latin typeface="宋体"/>
                <a:cs typeface="宋体"/>
              </a:rPr>
              <a:t>钨靶生产线设备到位， 完成安装、调试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16597" y="1560250"/>
            <a:ext cx="2237105" cy="1201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10185">
              <a:lnSpc>
                <a:spcPct val="130000"/>
              </a:lnSpc>
            </a:pPr>
            <a:r>
              <a:rPr sz="1600" spc="-5" dirty="0">
                <a:solidFill>
                  <a:srgbClr val="FCAC41"/>
                </a:solidFill>
                <a:latin typeface="Wingdings 2"/>
                <a:cs typeface="Wingdings 2"/>
              </a:rPr>
              <a:t></a:t>
            </a:r>
            <a:r>
              <a:rPr sz="1600" spc="-5" dirty="0">
                <a:solidFill>
                  <a:srgbClr val="FCAC41"/>
                </a:solidFill>
                <a:latin typeface="宋体"/>
                <a:cs typeface="宋体"/>
              </a:rPr>
              <a:t>申请加入电子材料行 业协会等</a:t>
            </a:r>
            <a:endParaRPr sz="16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600" spc="-5" dirty="0">
                <a:solidFill>
                  <a:srgbClr val="FCAC41"/>
                </a:solidFill>
                <a:latin typeface="Wingdings 2"/>
                <a:cs typeface="Wingdings 2"/>
              </a:rPr>
              <a:t></a:t>
            </a:r>
            <a:r>
              <a:rPr sz="1600" spc="-5" dirty="0">
                <a:solidFill>
                  <a:srgbClr val="FCAC41"/>
                </a:solidFill>
                <a:latin typeface="宋体"/>
                <a:cs typeface="宋体"/>
              </a:rPr>
              <a:t>进一步完</a:t>
            </a:r>
            <a:r>
              <a:rPr sz="1600" spc="0" dirty="0">
                <a:solidFill>
                  <a:srgbClr val="FCAC41"/>
                </a:solidFill>
                <a:latin typeface="宋体"/>
                <a:cs typeface="宋体"/>
              </a:rPr>
              <a:t>善团</a:t>
            </a:r>
            <a:r>
              <a:rPr sz="1600" spc="-5" dirty="0">
                <a:solidFill>
                  <a:srgbClr val="FCAC41"/>
                </a:solidFill>
                <a:latin typeface="宋体"/>
                <a:cs typeface="宋体"/>
              </a:rPr>
              <a:t>队建设，</a:t>
            </a:r>
            <a:endParaRPr sz="16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600" spc="-10" dirty="0">
                <a:solidFill>
                  <a:srgbClr val="FCAC41"/>
                </a:solidFill>
                <a:latin typeface="宋体"/>
                <a:cs typeface="宋体"/>
              </a:rPr>
              <a:t>员工达</a:t>
            </a:r>
            <a:r>
              <a:rPr sz="1600" spc="-15" dirty="0">
                <a:solidFill>
                  <a:srgbClr val="FCAC41"/>
                </a:solidFill>
                <a:latin typeface="Calibri"/>
                <a:cs typeface="Calibri"/>
              </a:rPr>
              <a:t>20</a:t>
            </a:r>
            <a:r>
              <a:rPr sz="1600" spc="-5" dirty="0">
                <a:solidFill>
                  <a:srgbClr val="FCAC41"/>
                </a:solidFill>
                <a:latin typeface="宋体"/>
                <a:cs typeface="宋体"/>
              </a:rPr>
              <a:t>人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338818" y="1580951"/>
            <a:ext cx="2505710" cy="1191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436081"/>
                </a:solidFill>
                <a:latin typeface="Wingdings 2"/>
                <a:cs typeface="Wingdings 2"/>
              </a:rPr>
              <a:t></a:t>
            </a:r>
            <a:r>
              <a:rPr sz="1600" spc="-5" dirty="0">
                <a:solidFill>
                  <a:srgbClr val="436081"/>
                </a:solidFill>
                <a:latin typeface="宋体"/>
                <a:cs typeface="宋体"/>
              </a:rPr>
              <a:t>完成</a:t>
            </a:r>
            <a:r>
              <a:rPr sz="1600" spc="-5" dirty="0">
                <a:solidFill>
                  <a:srgbClr val="436081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436081"/>
                </a:solidFill>
                <a:latin typeface="Calibri"/>
                <a:cs typeface="Calibri"/>
              </a:rPr>
              <a:t>SO</a:t>
            </a:r>
            <a:r>
              <a:rPr sz="1600" dirty="0">
                <a:solidFill>
                  <a:srgbClr val="436081"/>
                </a:solidFill>
                <a:latin typeface="Calibri"/>
                <a:cs typeface="Calibri"/>
              </a:rPr>
              <a:t>900</a:t>
            </a:r>
            <a:r>
              <a:rPr sz="1600" spc="-5" dirty="0">
                <a:solidFill>
                  <a:srgbClr val="436081"/>
                </a:solidFill>
                <a:latin typeface="Calibri"/>
                <a:cs typeface="Calibri"/>
              </a:rPr>
              <a:t>1</a:t>
            </a:r>
            <a:r>
              <a:rPr sz="1600" spc="-5" dirty="0">
                <a:solidFill>
                  <a:srgbClr val="436081"/>
                </a:solidFill>
                <a:latin typeface="宋体"/>
                <a:cs typeface="宋体"/>
              </a:rPr>
              <a:t>、</a:t>
            </a:r>
            <a:r>
              <a:rPr sz="1600" spc="-5" dirty="0">
                <a:solidFill>
                  <a:srgbClr val="436081"/>
                </a:solidFill>
                <a:latin typeface="Calibri"/>
                <a:cs typeface="Calibri"/>
              </a:rPr>
              <a:t>I</a:t>
            </a:r>
            <a:r>
              <a:rPr sz="1600" spc="-10" dirty="0">
                <a:solidFill>
                  <a:srgbClr val="436081"/>
                </a:solidFill>
                <a:latin typeface="Calibri"/>
                <a:cs typeface="Calibri"/>
              </a:rPr>
              <a:t>S</a:t>
            </a:r>
            <a:r>
              <a:rPr sz="1600" dirty="0">
                <a:solidFill>
                  <a:srgbClr val="436081"/>
                </a:solidFill>
                <a:latin typeface="Calibri"/>
                <a:cs typeface="Calibri"/>
              </a:rPr>
              <a:t>O</a:t>
            </a:r>
            <a:r>
              <a:rPr sz="1600" spc="-10" dirty="0">
                <a:solidFill>
                  <a:srgbClr val="436081"/>
                </a:solidFill>
                <a:latin typeface="Calibri"/>
                <a:cs typeface="Calibri"/>
              </a:rPr>
              <a:t>1</a:t>
            </a:r>
            <a:r>
              <a:rPr sz="1600" dirty="0">
                <a:solidFill>
                  <a:srgbClr val="436081"/>
                </a:solidFill>
                <a:latin typeface="Calibri"/>
                <a:cs typeface="Calibri"/>
              </a:rPr>
              <a:t>400</a:t>
            </a:r>
            <a:r>
              <a:rPr sz="1600" spc="-5" dirty="0">
                <a:solidFill>
                  <a:srgbClr val="436081"/>
                </a:solidFill>
                <a:latin typeface="Calibri"/>
                <a:cs typeface="Calibri"/>
              </a:rPr>
              <a:t>1</a:t>
            </a:r>
            <a:r>
              <a:rPr sz="1600" spc="-5" dirty="0">
                <a:solidFill>
                  <a:srgbClr val="436081"/>
                </a:solidFill>
                <a:latin typeface="宋体"/>
                <a:cs typeface="宋体"/>
              </a:rPr>
              <a:t>、</a:t>
            </a:r>
            <a:endParaRPr sz="16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600" spc="-10" dirty="0">
                <a:solidFill>
                  <a:srgbClr val="436081"/>
                </a:solidFill>
                <a:latin typeface="Calibri"/>
                <a:cs typeface="Calibri"/>
              </a:rPr>
              <a:t>OH</a:t>
            </a:r>
            <a:r>
              <a:rPr sz="1600" spc="-25" dirty="0">
                <a:solidFill>
                  <a:srgbClr val="436081"/>
                </a:solidFill>
                <a:latin typeface="Calibri"/>
                <a:cs typeface="Calibri"/>
              </a:rPr>
              <a:t>S</a:t>
            </a:r>
            <a:r>
              <a:rPr sz="1600" spc="-5" dirty="0">
                <a:solidFill>
                  <a:srgbClr val="436081"/>
                </a:solidFill>
                <a:latin typeface="Calibri"/>
                <a:cs typeface="Calibri"/>
              </a:rPr>
              <a:t>AS</a:t>
            </a:r>
            <a:r>
              <a:rPr sz="1600" spc="-20" dirty="0">
                <a:solidFill>
                  <a:srgbClr val="436081"/>
                </a:solidFill>
                <a:latin typeface="Calibri"/>
                <a:cs typeface="Calibri"/>
              </a:rPr>
              <a:t>1</a:t>
            </a:r>
            <a:r>
              <a:rPr sz="1600" spc="-15" dirty="0">
                <a:solidFill>
                  <a:srgbClr val="436081"/>
                </a:solidFill>
                <a:latin typeface="Calibri"/>
                <a:cs typeface="Calibri"/>
              </a:rPr>
              <a:t>800</a:t>
            </a:r>
            <a:r>
              <a:rPr sz="1600" dirty="0">
                <a:solidFill>
                  <a:srgbClr val="436081"/>
                </a:solidFill>
                <a:latin typeface="Calibri"/>
                <a:cs typeface="Calibri"/>
              </a:rPr>
              <a:t>1</a:t>
            </a:r>
            <a:r>
              <a:rPr sz="1600" spc="-5" dirty="0">
                <a:solidFill>
                  <a:srgbClr val="436081"/>
                </a:solidFill>
                <a:latin typeface="宋体"/>
                <a:cs typeface="宋体"/>
              </a:rPr>
              <a:t>等</a:t>
            </a:r>
            <a:r>
              <a:rPr sz="1600" spc="-10" dirty="0">
                <a:solidFill>
                  <a:srgbClr val="436081"/>
                </a:solidFill>
                <a:latin typeface="宋体"/>
                <a:cs typeface="宋体"/>
              </a:rPr>
              <a:t>体</a:t>
            </a:r>
            <a:r>
              <a:rPr sz="1600" dirty="0">
                <a:solidFill>
                  <a:srgbClr val="436081"/>
                </a:solidFill>
                <a:latin typeface="宋体"/>
                <a:cs typeface="宋体"/>
              </a:rPr>
              <a:t>系</a:t>
            </a:r>
            <a:r>
              <a:rPr sz="1600" spc="-5" dirty="0">
                <a:solidFill>
                  <a:srgbClr val="436081"/>
                </a:solidFill>
                <a:latin typeface="宋体"/>
                <a:cs typeface="宋体"/>
              </a:rPr>
              <a:t>认证</a:t>
            </a:r>
            <a:endParaRPr sz="16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600" spc="-5" dirty="0">
                <a:solidFill>
                  <a:srgbClr val="436081"/>
                </a:solidFill>
                <a:latin typeface="Wingdings 2"/>
                <a:cs typeface="Wingdings 2"/>
              </a:rPr>
              <a:t></a:t>
            </a:r>
            <a:r>
              <a:rPr sz="1600" spc="-5" dirty="0">
                <a:solidFill>
                  <a:srgbClr val="436081"/>
                </a:solidFill>
                <a:latin typeface="宋体"/>
                <a:cs typeface="宋体"/>
              </a:rPr>
              <a:t>年度申请专</a:t>
            </a:r>
            <a:r>
              <a:rPr sz="1600" spc="-15" dirty="0">
                <a:solidFill>
                  <a:srgbClr val="436081"/>
                </a:solidFill>
                <a:latin typeface="宋体"/>
                <a:cs typeface="宋体"/>
              </a:rPr>
              <a:t>利</a:t>
            </a:r>
            <a:r>
              <a:rPr sz="1600" spc="-10" dirty="0">
                <a:solidFill>
                  <a:srgbClr val="436081"/>
                </a:solidFill>
                <a:latin typeface="Calibri"/>
                <a:cs typeface="Calibri"/>
              </a:rPr>
              <a:t>1</a:t>
            </a:r>
            <a:r>
              <a:rPr sz="1600" spc="-5" dirty="0">
                <a:solidFill>
                  <a:srgbClr val="436081"/>
                </a:solidFill>
                <a:latin typeface="宋体"/>
                <a:cs typeface="宋体"/>
              </a:rPr>
              <a:t>项</a:t>
            </a:r>
            <a:endParaRPr sz="16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600" spc="-5" dirty="0">
                <a:solidFill>
                  <a:srgbClr val="436081"/>
                </a:solidFill>
                <a:latin typeface="Wingdings 2"/>
                <a:cs typeface="Wingdings 2"/>
              </a:rPr>
              <a:t></a:t>
            </a:r>
            <a:r>
              <a:rPr sz="1600" spc="-5" dirty="0">
                <a:solidFill>
                  <a:srgbClr val="436081"/>
                </a:solidFill>
                <a:latin typeface="宋体"/>
                <a:cs typeface="宋体"/>
              </a:rPr>
              <a:t>启动融资准备工作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15455" y="4384476"/>
            <a:ext cx="2031364" cy="1191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76C69"/>
                </a:solidFill>
                <a:latin typeface="Wingdings 2"/>
                <a:cs typeface="Wingdings 2"/>
              </a:rPr>
              <a:t></a:t>
            </a:r>
            <a:r>
              <a:rPr sz="1600" spc="-5" dirty="0">
                <a:solidFill>
                  <a:srgbClr val="F76C69"/>
                </a:solidFill>
                <a:latin typeface="宋体"/>
                <a:cs typeface="宋体"/>
              </a:rPr>
              <a:t>完善实验室配套设备</a:t>
            </a:r>
            <a:endParaRPr sz="16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600" spc="-5" dirty="0">
                <a:solidFill>
                  <a:srgbClr val="F76C69"/>
                </a:solidFill>
                <a:latin typeface="Wingdings 2"/>
                <a:cs typeface="Wingdings 2"/>
              </a:rPr>
              <a:t></a:t>
            </a:r>
            <a:r>
              <a:rPr sz="1600" spc="-10" dirty="0">
                <a:solidFill>
                  <a:srgbClr val="F76C69"/>
                </a:solidFill>
                <a:latin typeface="宋体"/>
                <a:cs typeface="宋体"/>
              </a:rPr>
              <a:t>产线调试和优化，试</a:t>
            </a:r>
            <a:endParaRPr sz="16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600" spc="-5" dirty="0">
                <a:solidFill>
                  <a:srgbClr val="F76C69"/>
                </a:solidFill>
                <a:latin typeface="宋体"/>
                <a:cs typeface="宋体"/>
              </a:rPr>
              <a:t>运行</a:t>
            </a:r>
            <a:endParaRPr sz="16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600" spc="-5" dirty="0">
                <a:solidFill>
                  <a:srgbClr val="F76C69"/>
                </a:solidFill>
                <a:latin typeface="Wingdings 2"/>
                <a:cs typeface="Wingdings 2"/>
              </a:rPr>
              <a:t></a:t>
            </a:r>
            <a:r>
              <a:rPr sz="1600" spc="-5" dirty="0">
                <a:solidFill>
                  <a:srgbClr val="F76C69"/>
                </a:solidFill>
                <a:latin typeface="宋体"/>
                <a:cs typeface="宋体"/>
              </a:rPr>
              <a:t>高纯钨材厚板试制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338818" y="4292782"/>
            <a:ext cx="2440305" cy="1518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6B6888"/>
                </a:solidFill>
                <a:latin typeface="Wingdings 2"/>
                <a:cs typeface="Wingdings 2"/>
              </a:rPr>
              <a:t></a:t>
            </a:r>
            <a:r>
              <a:rPr sz="1600" spc="-5" dirty="0">
                <a:solidFill>
                  <a:srgbClr val="6B6888"/>
                </a:solidFill>
                <a:latin typeface="宋体"/>
                <a:cs typeface="宋体"/>
              </a:rPr>
              <a:t>高纯钨材送样检测</a:t>
            </a:r>
            <a:endParaRPr sz="16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600" spc="-5" dirty="0">
                <a:solidFill>
                  <a:srgbClr val="6B6888"/>
                </a:solidFill>
                <a:latin typeface="Wingdings 2"/>
                <a:cs typeface="Wingdings 2"/>
              </a:rPr>
              <a:t></a:t>
            </a:r>
            <a:r>
              <a:rPr sz="1600" spc="-5" dirty="0">
                <a:solidFill>
                  <a:srgbClr val="6B6888"/>
                </a:solidFill>
                <a:latin typeface="宋体"/>
                <a:cs typeface="宋体"/>
              </a:rPr>
              <a:t>高纯钨靶试制，提供试用</a:t>
            </a:r>
            <a:endParaRPr sz="1600">
              <a:latin typeface="宋体"/>
              <a:cs typeface="宋体"/>
            </a:endParaRPr>
          </a:p>
          <a:p>
            <a:pPr marL="12700" marR="5080">
              <a:lnSpc>
                <a:spcPct val="130000"/>
              </a:lnSpc>
            </a:pPr>
            <a:r>
              <a:rPr sz="1600" spc="-5" dirty="0">
                <a:solidFill>
                  <a:srgbClr val="6B6888"/>
                </a:solidFill>
                <a:latin typeface="Wingdings 2"/>
                <a:cs typeface="Wingdings 2"/>
              </a:rPr>
              <a:t></a:t>
            </a:r>
            <a:r>
              <a:rPr sz="1600" spc="-5" dirty="0">
                <a:solidFill>
                  <a:srgbClr val="6B6888"/>
                </a:solidFill>
                <a:latin typeface="宋体"/>
                <a:cs typeface="宋体"/>
              </a:rPr>
              <a:t>离子注入机钨部件开发与 销售</a:t>
            </a:r>
            <a:endParaRPr sz="16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600" spc="-5" dirty="0">
                <a:solidFill>
                  <a:srgbClr val="6B6888"/>
                </a:solidFill>
                <a:latin typeface="Wingdings 2"/>
                <a:cs typeface="Wingdings 2"/>
              </a:rPr>
              <a:t></a:t>
            </a:r>
            <a:r>
              <a:rPr sz="1600" spc="-5" dirty="0">
                <a:solidFill>
                  <a:srgbClr val="6B6888"/>
                </a:solidFill>
                <a:latin typeface="宋体"/>
                <a:cs typeface="宋体"/>
              </a:rPr>
              <a:t>年度销售收</a:t>
            </a:r>
            <a:r>
              <a:rPr sz="1600" spc="-15" dirty="0">
                <a:solidFill>
                  <a:srgbClr val="6B6888"/>
                </a:solidFill>
                <a:latin typeface="宋体"/>
                <a:cs typeface="宋体"/>
              </a:rPr>
              <a:t>入</a:t>
            </a:r>
            <a:r>
              <a:rPr sz="1600" spc="-10" dirty="0">
                <a:solidFill>
                  <a:srgbClr val="6B6888"/>
                </a:solidFill>
                <a:latin typeface="Calibri"/>
                <a:cs typeface="Calibri"/>
              </a:rPr>
              <a:t>1500</a:t>
            </a:r>
            <a:r>
              <a:rPr sz="1600" spc="-5" dirty="0">
                <a:solidFill>
                  <a:srgbClr val="6B6888"/>
                </a:solidFill>
                <a:latin typeface="宋体"/>
                <a:cs typeface="宋体"/>
              </a:rPr>
              <a:t>万元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0" y="960119"/>
            <a:ext cx="1284732" cy="14538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531" y="1115567"/>
            <a:ext cx="938784" cy="10180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9822" y="1148333"/>
            <a:ext cx="876300" cy="951230"/>
          </a:xfrm>
          <a:custGeom>
            <a:avLst/>
            <a:gdLst/>
            <a:ahLst/>
            <a:cxnLst/>
            <a:rect l="l" t="t" r="r" b="b"/>
            <a:pathLst>
              <a:path w="876300" h="951230">
                <a:moveTo>
                  <a:pt x="438150" y="0"/>
                </a:moveTo>
                <a:lnTo>
                  <a:pt x="367079" y="6222"/>
                </a:lnTo>
                <a:lnTo>
                  <a:pt x="299659" y="24237"/>
                </a:lnTo>
                <a:lnTo>
                  <a:pt x="236793" y="53067"/>
                </a:lnTo>
                <a:lnTo>
                  <a:pt x="179383" y="91732"/>
                </a:lnTo>
                <a:lnTo>
                  <a:pt x="128330" y="139255"/>
                </a:lnTo>
                <a:lnTo>
                  <a:pt x="84536" y="194657"/>
                </a:lnTo>
                <a:lnTo>
                  <a:pt x="48905" y="256960"/>
                </a:lnTo>
                <a:lnTo>
                  <a:pt x="22336" y="325185"/>
                </a:lnTo>
                <a:lnTo>
                  <a:pt x="5734" y="398353"/>
                </a:lnTo>
                <a:lnTo>
                  <a:pt x="1452" y="436486"/>
                </a:lnTo>
                <a:lnTo>
                  <a:pt x="0" y="475488"/>
                </a:lnTo>
                <a:lnTo>
                  <a:pt x="1452" y="514489"/>
                </a:lnTo>
                <a:lnTo>
                  <a:pt x="5734" y="552622"/>
                </a:lnTo>
                <a:lnTo>
                  <a:pt x="22336" y="625790"/>
                </a:lnTo>
                <a:lnTo>
                  <a:pt x="48905" y="694015"/>
                </a:lnTo>
                <a:lnTo>
                  <a:pt x="84536" y="756318"/>
                </a:lnTo>
                <a:lnTo>
                  <a:pt x="128330" y="811720"/>
                </a:lnTo>
                <a:lnTo>
                  <a:pt x="179383" y="859243"/>
                </a:lnTo>
                <a:lnTo>
                  <a:pt x="236793" y="897908"/>
                </a:lnTo>
                <a:lnTo>
                  <a:pt x="299659" y="926738"/>
                </a:lnTo>
                <a:lnTo>
                  <a:pt x="367079" y="944753"/>
                </a:lnTo>
                <a:lnTo>
                  <a:pt x="438150" y="950976"/>
                </a:lnTo>
                <a:lnTo>
                  <a:pt x="474085" y="949399"/>
                </a:lnTo>
                <a:lnTo>
                  <a:pt x="543443" y="937158"/>
                </a:lnTo>
                <a:lnTo>
                  <a:pt x="608698" y="913614"/>
                </a:lnTo>
                <a:lnTo>
                  <a:pt x="668949" y="879744"/>
                </a:lnTo>
                <a:lnTo>
                  <a:pt x="723294" y="836527"/>
                </a:lnTo>
                <a:lnTo>
                  <a:pt x="770830" y="784943"/>
                </a:lnTo>
                <a:lnTo>
                  <a:pt x="810655" y="725968"/>
                </a:lnTo>
                <a:lnTo>
                  <a:pt x="841868" y="660582"/>
                </a:lnTo>
                <a:lnTo>
                  <a:pt x="863566" y="589763"/>
                </a:lnTo>
                <a:lnTo>
                  <a:pt x="874847" y="514489"/>
                </a:lnTo>
                <a:lnTo>
                  <a:pt x="876300" y="475488"/>
                </a:lnTo>
                <a:lnTo>
                  <a:pt x="874847" y="436486"/>
                </a:lnTo>
                <a:lnTo>
                  <a:pt x="870565" y="398353"/>
                </a:lnTo>
                <a:lnTo>
                  <a:pt x="853963" y="325185"/>
                </a:lnTo>
                <a:lnTo>
                  <a:pt x="827394" y="256960"/>
                </a:lnTo>
                <a:lnTo>
                  <a:pt x="791763" y="194657"/>
                </a:lnTo>
                <a:lnTo>
                  <a:pt x="747969" y="139255"/>
                </a:lnTo>
                <a:lnTo>
                  <a:pt x="696916" y="91732"/>
                </a:lnTo>
                <a:lnTo>
                  <a:pt x="639506" y="53067"/>
                </a:lnTo>
                <a:lnTo>
                  <a:pt x="576640" y="24237"/>
                </a:lnTo>
                <a:lnTo>
                  <a:pt x="509220" y="6222"/>
                </a:lnTo>
                <a:lnTo>
                  <a:pt x="438150" y="0"/>
                </a:lnTo>
                <a:close/>
              </a:path>
            </a:pathLst>
          </a:custGeom>
          <a:solidFill>
            <a:srgbClr val="1FAB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9060" y="1147572"/>
            <a:ext cx="877824" cy="9525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3823" y="1133602"/>
            <a:ext cx="908300" cy="98171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66801" y="1311759"/>
            <a:ext cx="534670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宋体"/>
                <a:cs typeface="宋体"/>
              </a:rPr>
              <a:t>公司 总体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0" y="4951476"/>
            <a:ext cx="1284732" cy="14935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5531" y="5106923"/>
            <a:ext cx="938784" cy="10576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9822" y="5141214"/>
            <a:ext cx="876300" cy="989330"/>
          </a:xfrm>
          <a:custGeom>
            <a:avLst/>
            <a:gdLst/>
            <a:ahLst/>
            <a:cxnLst/>
            <a:rect l="l" t="t" r="r" b="b"/>
            <a:pathLst>
              <a:path w="876300" h="989329">
                <a:moveTo>
                  <a:pt x="438150" y="0"/>
                </a:moveTo>
                <a:lnTo>
                  <a:pt x="367079" y="6471"/>
                </a:lnTo>
                <a:lnTo>
                  <a:pt x="299659" y="25206"/>
                </a:lnTo>
                <a:lnTo>
                  <a:pt x="236793" y="55189"/>
                </a:lnTo>
                <a:lnTo>
                  <a:pt x="179383" y="95402"/>
                </a:lnTo>
                <a:lnTo>
                  <a:pt x="128330" y="144827"/>
                </a:lnTo>
                <a:lnTo>
                  <a:pt x="84536" y="202448"/>
                </a:lnTo>
                <a:lnTo>
                  <a:pt x="48905" y="267246"/>
                </a:lnTo>
                <a:lnTo>
                  <a:pt x="22336" y="338206"/>
                </a:lnTo>
                <a:lnTo>
                  <a:pt x="12733" y="375678"/>
                </a:lnTo>
                <a:lnTo>
                  <a:pt x="5734" y="414308"/>
                </a:lnTo>
                <a:lnTo>
                  <a:pt x="1452" y="453971"/>
                </a:lnTo>
                <a:lnTo>
                  <a:pt x="0" y="494538"/>
                </a:lnTo>
                <a:lnTo>
                  <a:pt x="1452" y="535097"/>
                </a:lnTo>
                <a:lnTo>
                  <a:pt x="5734" y="574754"/>
                </a:lnTo>
                <a:lnTo>
                  <a:pt x="12733" y="613381"/>
                </a:lnTo>
                <a:lnTo>
                  <a:pt x="22336" y="650850"/>
                </a:lnTo>
                <a:lnTo>
                  <a:pt x="34431" y="687034"/>
                </a:lnTo>
                <a:lnTo>
                  <a:pt x="65644" y="755039"/>
                </a:lnTo>
                <a:lnTo>
                  <a:pt x="105469" y="816378"/>
                </a:lnTo>
                <a:lnTo>
                  <a:pt x="153005" y="870032"/>
                </a:lnTo>
                <a:lnTo>
                  <a:pt x="207350" y="914982"/>
                </a:lnTo>
                <a:lnTo>
                  <a:pt x="267601" y="950212"/>
                </a:lnTo>
                <a:lnTo>
                  <a:pt x="332856" y="974703"/>
                </a:lnTo>
                <a:lnTo>
                  <a:pt x="402214" y="987436"/>
                </a:lnTo>
                <a:lnTo>
                  <a:pt x="438150" y="989076"/>
                </a:lnTo>
                <a:lnTo>
                  <a:pt x="474085" y="987436"/>
                </a:lnTo>
                <a:lnTo>
                  <a:pt x="543443" y="974703"/>
                </a:lnTo>
                <a:lnTo>
                  <a:pt x="608698" y="950212"/>
                </a:lnTo>
                <a:lnTo>
                  <a:pt x="668949" y="914982"/>
                </a:lnTo>
                <a:lnTo>
                  <a:pt x="723294" y="870032"/>
                </a:lnTo>
                <a:lnTo>
                  <a:pt x="770830" y="816378"/>
                </a:lnTo>
                <a:lnTo>
                  <a:pt x="810655" y="755039"/>
                </a:lnTo>
                <a:lnTo>
                  <a:pt x="841868" y="687034"/>
                </a:lnTo>
                <a:lnTo>
                  <a:pt x="853963" y="650850"/>
                </a:lnTo>
                <a:lnTo>
                  <a:pt x="863566" y="613381"/>
                </a:lnTo>
                <a:lnTo>
                  <a:pt x="870565" y="574754"/>
                </a:lnTo>
                <a:lnTo>
                  <a:pt x="874847" y="535097"/>
                </a:lnTo>
                <a:lnTo>
                  <a:pt x="876300" y="494538"/>
                </a:lnTo>
                <a:lnTo>
                  <a:pt x="874847" y="453971"/>
                </a:lnTo>
                <a:lnTo>
                  <a:pt x="870565" y="414308"/>
                </a:lnTo>
                <a:lnTo>
                  <a:pt x="863566" y="375678"/>
                </a:lnTo>
                <a:lnTo>
                  <a:pt x="853963" y="338206"/>
                </a:lnTo>
                <a:lnTo>
                  <a:pt x="841868" y="302019"/>
                </a:lnTo>
                <a:lnTo>
                  <a:pt x="810655" y="234013"/>
                </a:lnTo>
                <a:lnTo>
                  <a:pt x="770830" y="172677"/>
                </a:lnTo>
                <a:lnTo>
                  <a:pt x="723294" y="119027"/>
                </a:lnTo>
                <a:lnTo>
                  <a:pt x="668949" y="74080"/>
                </a:lnTo>
                <a:lnTo>
                  <a:pt x="608698" y="38856"/>
                </a:lnTo>
                <a:lnTo>
                  <a:pt x="543443" y="14369"/>
                </a:lnTo>
                <a:lnTo>
                  <a:pt x="474085" y="1639"/>
                </a:lnTo>
                <a:lnTo>
                  <a:pt x="438150" y="0"/>
                </a:lnTo>
                <a:close/>
              </a:path>
            </a:pathLst>
          </a:custGeom>
          <a:solidFill>
            <a:srgbClr val="1FAB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9060" y="5140452"/>
            <a:ext cx="877824" cy="9906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3823" y="5126469"/>
            <a:ext cx="908300" cy="101981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67106" y="5323562"/>
            <a:ext cx="534670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宋体"/>
                <a:cs typeface="宋体"/>
              </a:rPr>
              <a:t>项目</a:t>
            </a:r>
            <a:endParaRPr sz="2000">
              <a:latin typeface="宋体"/>
              <a:cs typeface="宋体"/>
            </a:endParaRPr>
          </a:p>
          <a:p>
            <a:pPr marL="12700">
              <a:lnSpc>
                <a:spcPts val="2380"/>
              </a:lnSpc>
            </a:pPr>
            <a:r>
              <a:rPr sz="2000" dirty="0">
                <a:solidFill>
                  <a:srgbClr val="FFFFFF"/>
                </a:solidFill>
                <a:latin typeface="宋体"/>
                <a:cs typeface="宋体"/>
              </a:rPr>
              <a:t>实施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73202" y="3158251"/>
            <a:ext cx="1445895" cy="265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30352F"/>
                </a:solidFill>
                <a:latin typeface="Arial"/>
                <a:cs typeface="Arial"/>
              </a:rPr>
              <a:t>2020</a:t>
            </a:r>
            <a:r>
              <a:rPr sz="1800" dirty="0">
                <a:solidFill>
                  <a:srgbClr val="30352F"/>
                </a:solidFill>
                <a:latin typeface="宋体"/>
                <a:cs typeface="宋体"/>
              </a:rPr>
              <a:t>年上半年</a:t>
            </a:r>
            <a:endParaRPr sz="1800">
              <a:latin typeface="宋体"/>
              <a:cs typeface="宋体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937764" y="3166252"/>
            <a:ext cx="1446530" cy="265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30352F"/>
                </a:solidFill>
                <a:latin typeface="Arial"/>
                <a:cs typeface="Arial"/>
              </a:rPr>
              <a:t>2020</a:t>
            </a:r>
            <a:r>
              <a:rPr sz="1800" dirty="0">
                <a:solidFill>
                  <a:srgbClr val="30352F"/>
                </a:solidFill>
                <a:latin typeface="宋体"/>
                <a:cs typeface="宋体"/>
              </a:rPr>
              <a:t>年下半年</a:t>
            </a:r>
            <a:endParaRPr sz="1800">
              <a:latin typeface="宋体"/>
              <a:cs typeface="宋体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549646" y="3159521"/>
            <a:ext cx="1445895" cy="265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30352F"/>
                </a:solidFill>
                <a:latin typeface="Arial"/>
                <a:cs typeface="Arial"/>
              </a:rPr>
              <a:t>2021</a:t>
            </a:r>
            <a:r>
              <a:rPr sz="1800" dirty="0">
                <a:solidFill>
                  <a:srgbClr val="30352F"/>
                </a:solidFill>
                <a:latin typeface="宋体"/>
                <a:cs typeface="宋体"/>
              </a:rPr>
              <a:t>年上半年</a:t>
            </a:r>
            <a:endParaRPr sz="1800">
              <a:latin typeface="宋体"/>
              <a:cs typeface="宋体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273542" y="3162823"/>
            <a:ext cx="1445895" cy="265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30352F"/>
                </a:solidFill>
                <a:latin typeface="Arial"/>
                <a:cs typeface="Arial"/>
              </a:rPr>
              <a:t>2021</a:t>
            </a:r>
            <a:r>
              <a:rPr sz="1800" dirty="0">
                <a:solidFill>
                  <a:srgbClr val="30352F"/>
                </a:solidFill>
                <a:latin typeface="宋体"/>
                <a:cs typeface="宋体"/>
              </a:rPr>
              <a:t>年下半年</a:t>
            </a:r>
            <a:endParaRPr sz="18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37559"/>
            <a:ext cx="9093708" cy="8702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3" y="3357371"/>
            <a:ext cx="9050020" cy="784860"/>
          </a:xfrm>
          <a:custGeom>
            <a:avLst/>
            <a:gdLst/>
            <a:ahLst/>
            <a:cxnLst/>
            <a:rect l="l" t="t" r="r" b="b"/>
            <a:pathLst>
              <a:path w="9050020" h="784860">
                <a:moveTo>
                  <a:pt x="9049512" y="588644"/>
                </a:moveTo>
                <a:lnTo>
                  <a:pt x="8657082" y="588644"/>
                </a:lnTo>
                <a:lnTo>
                  <a:pt x="8853297" y="784859"/>
                </a:lnTo>
                <a:lnTo>
                  <a:pt x="9049512" y="588644"/>
                </a:lnTo>
                <a:close/>
              </a:path>
              <a:path w="9050020" h="784860">
                <a:moveTo>
                  <a:pt x="8611235" y="0"/>
                </a:moveTo>
                <a:lnTo>
                  <a:pt x="0" y="0"/>
                </a:lnTo>
                <a:lnTo>
                  <a:pt x="0" y="202691"/>
                </a:lnTo>
                <a:lnTo>
                  <a:pt x="8621113" y="203033"/>
                </a:lnTo>
                <a:lnTo>
                  <a:pt x="8635518" y="204778"/>
                </a:lnTo>
                <a:lnTo>
                  <a:pt x="8675518" y="218196"/>
                </a:lnTo>
                <a:lnTo>
                  <a:pt x="8709116" y="242305"/>
                </a:lnTo>
                <a:lnTo>
                  <a:pt x="8734278" y="275072"/>
                </a:lnTo>
                <a:lnTo>
                  <a:pt x="8748973" y="314467"/>
                </a:lnTo>
                <a:lnTo>
                  <a:pt x="8751951" y="343407"/>
                </a:lnTo>
                <a:lnTo>
                  <a:pt x="8751951" y="588644"/>
                </a:lnTo>
                <a:lnTo>
                  <a:pt x="8954643" y="588644"/>
                </a:lnTo>
                <a:lnTo>
                  <a:pt x="8954643" y="343407"/>
                </a:lnTo>
                <a:lnTo>
                  <a:pt x="8953505" y="315249"/>
                </a:lnTo>
                <a:lnTo>
                  <a:pt x="8944660" y="260898"/>
                </a:lnTo>
                <a:lnTo>
                  <a:pt x="8927650" y="209758"/>
                </a:lnTo>
                <a:lnTo>
                  <a:pt x="8903182" y="162536"/>
                </a:lnTo>
                <a:lnTo>
                  <a:pt x="8871963" y="119941"/>
                </a:lnTo>
                <a:lnTo>
                  <a:pt x="8834702" y="82680"/>
                </a:lnTo>
                <a:lnTo>
                  <a:pt x="8792107" y="51461"/>
                </a:lnTo>
                <a:lnTo>
                  <a:pt x="8744885" y="26993"/>
                </a:lnTo>
                <a:lnTo>
                  <a:pt x="8693745" y="9983"/>
                </a:lnTo>
                <a:lnTo>
                  <a:pt x="8639394" y="1138"/>
                </a:lnTo>
                <a:lnTo>
                  <a:pt x="8611235" y="0"/>
                </a:lnTo>
                <a:close/>
              </a:path>
            </a:pathLst>
          </a:custGeom>
          <a:solidFill>
            <a:srgbClr val="FA85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45079"/>
            <a:ext cx="9093708" cy="11384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3" y="2564892"/>
            <a:ext cx="9050020" cy="1053465"/>
          </a:xfrm>
          <a:custGeom>
            <a:avLst/>
            <a:gdLst/>
            <a:ahLst/>
            <a:cxnLst/>
            <a:rect l="l" t="t" r="r" b="b"/>
            <a:pathLst>
              <a:path w="9050020" h="1053464">
                <a:moveTo>
                  <a:pt x="8922131" y="263271"/>
                </a:moveTo>
                <a:lnTo>
                  <a:pt x="8650351" y="263271"/>
                </a:lnTo>
                <a:lnTo>
                  <a:pt x="8650351" y="592328"/>
                </a:lnTo>
                <a:lnTo>
                  <a:pt x="8649725" y="607812"/>
                </a:lnTo>
                <a:lnTo>
                  <a:pt x="8640721" y="652006"/>
                </a:lnTo>
                <a:lnTo>
                  <a:pt x="8622050" y="691791"/>
                </a:lnTo>
                <a:lnTo>
                  <a:pt x="8595027" y="725852"/>
                </a:lnTo>
                <a:lnTo>
                  <a:pt x="8560966" y="752875"/>
                </a:lnTo>
                <a:lnTo>
                  <a:pt x="8521181" y="771546"/>
                </a:lnTo>
                <a:lnTo>
                  <a:pt x="8476987" y="780550"/>
                </a:lnTo>
                <a:lnTo>
                  <a:pt x="8461502" y="781177"/>
                </a:lnTo>
                <a:lnTo>
                  <a:pt x="0" y="781177"/>
                </a:lnTo>
                <a:lnTo>
                  <a:pt x="0" y="1053084"/>
                </a:lnTo>
                <a:lnTo>
                  <a:pt x="8461502" y="1053084"/>
                </a:lnTo>
                <a:lnTo>
                  <a:pt x="8499279" y="1051556"/>
                </a:lnTo>
                <a:lnTo>
                  <a:pt x="8572191" y="1039695"/>
                </a:lnTo>
                <a:lnTo>
                  <a:pt x="8640793" y="1016881"/>
                </a:lnTo>
                <a:lnTo>
                  <a:pt x="8704134" y="984061"/>
                </a:lnTo>
                <a:lnTo>
                  <a:pt x="8761268" y="942184"/>
                </a:lnTo>
                <a:lnTo>
                  <a:pt x="8811244" y="892199"/>
                </a:lnTo>
                <a:lnTo>
                  <a:pt x="8853114" y="835052"/>
                </a:lnTo>
                <a:lnTo>
                  <a:pt x="8885985" y="771546"/>
                </a:lnTo>
                <a:lnTo>
                  <a:pt x="8908743" y="703065"/>
                </a:lnTo>
                <a:lnTo>
                  <a:pt x="8920604" y="630122"/>
                </a:lnTo>
                <a:lnTo>
                  <a:pt x="8922131" y="592328"/>
                </a:lnTo>
                <a:lnTo>
                  <a:pt x="8922131" y="263271"/>
                </a:lnTo>
                <a:close/>
              </a:path>
              <a:path w="9050020" h="1053464">
                <a:moveTo>
                  <a:pt x="8786241" y="0"/>
                </a:moveTo>
                <a:lnTo>
                  <a:pt x="8522970" y="263271"/>
                </a:lnTo>
                <a:lnTo>
                  <a:pt x="9049512" y="263271"/>
                </a:lnTo>
                <a:lnTo>
                  <a:pt x="8786241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343655"/>
            <a:ext cx="4052316" cy="8641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3" y="3363467"/>
            <a:ext cx="4008120" cy="779145"/>
          </a:xfrm>
          <a:custGeom>
            <a:avLst/>
            <a:gdLst/>
            <a:ahLst/>
            <a:cxnLst/>
            <a:rect l="l" t="t" r="r" b="b"/>
            <a:pathLst>
              <a:path w="4008120" h="779145">
                <a:moveTo>
                  <a:pt x="4008120" y="584073"/>
                </a:moveTo>
                <a:lnTo>
                  <a:pt x="3618738" y="584073"/>
                </a:lnTo>
                <a:lnTo>
                  <a:pt x="3813429" y="778764"/>
                </a:lnTo>
                <a:lnTo>
                  <a:pt x="4008120" y="584073"/>
                </a:lnTo>
                <a:close/>
              </a:path>
              <a:path w="4008120" h="779145">
                <a:moveTo>
                  <a:pt x="3573272" y="0"/>
                </a:moveTo>
                <a:lnTo>
                  <a:pt x="0" y="0"/>
                </a:lnTo>
                <a:lnTo>
                  <a:pt x="0" y="201041"/>
                </a:lnTo>
                <a:lnTo>
                  <a:pt x="3581385" y="201273"/>
                </a:lnTo>
                <a:lnTo>
                  <a:pt x="3595832" y="202858"/>
                </a:lnTo>
                <a:lnTo>
                  <a:pt x="3635985" y="215913"/>
                </a:lnTo>
                <a:lnTo>
                  <a:pt x="3669746" y="239807"/>
                </a:lnTo>
                <a:lnTo>
                  <a:pt x="3695054" y="272466"/>
                </a:lnTo>
                <a:lnTo>
                  <a:pt x="3709846" y="311815"/>
                </a:lnTo>
                <a:lnTo>
                  <a:pt x="3712845" y="340741"/>
                </a:lnTo>
                <a:lnTo>
                  <a:pt x="3712845" y="584073"/>
                </a:lnTo>
                <a:lnTo>
                  <a:pt x="3914013" y="584073"/>
                </a:lnTo>
                <a:lnTo>
                  <a:pt x="3914013" y="340741"/>
                </a:lnTo>
                <a:lnTo>
                  <a:pt x="3912884" y="312791"/>
                </a:lnTo>
                <a:lnTo>
                  <a:pt x="3904112" y="258847"/>
                </a:lnTo>
                <a:lnTo>
                  <a:pt x="3887240" y="208097"/>
                </a:lnTo>
                <a:lnTo>
                  <a:pt x="3862969" y="161240"/>
                </a:lnTo>
                <a:lnTo>
                  <a:pt x="3832000" y="118978"/>
                </a:lnTo>
                <a:lnTo>
                  <a:pt x="3795034" y="82013"/>
                </a:lnTo>
                <a:lnTo>
                  <a:pt x="3752772" y="51044"/>
                </a:lnTo>
                <a:lnTo>
                  <a:pt x="3705916" y="26773"/>
                </a:lnTo>
                <a:lnTo>
                  <a:pt x="3655165" y="9901"/>
                </a:lnTo>
                <a:lnTo>
                  <a:pt x="3601222" y="1129"/>
                </a:lnTo>
                <a:lnTo>
                  <a:pt x="3573272" y="0"/>
                </a:lnTo>
                <a:close/>
              </a:path>
            </a:pathLst>
          </a:custGeom>
          <a:solidFill>
            <a:srgbClr val="FFC2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2545079"/>
            <a:ext cx="4052316" cy="11384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3" y="2564892"/>
            <a:ext cx="4008120" cy="1053465"/>
          </a:xfrm>
          <a:custGeom>
            <a:avLst/>
            <a:gdLst/>
            <a:ahLst/>
            <a:cxnLst/>
            <a:rect l="l" t="t" r="r" b="b"/>
            <a:pathLst>
              <a:path w="4008120" h="1053464">
                <a:moveTo>
                  <a:pt x="3880739" y="263271"/>
                </a:moveTo>
                <a:lnTo>
                  <a:pt x="3608832" y="263271"/>
                </a:lnTo>
                <a:lnTo>
                  <a:pt x="3608832" y="592328"/>
                </a:lnTo>
                <a:lnTo>
                  <a:pt x="3608207" y="607812"/>
                </a:lnTo>
                <a:lnTo>
                  <a:pt x="3599215" y="652006"/>
                </a:lnTo>
                <a:lnTo>
                  <a:pt x="3580566" y="691791"/>
                </a:lnTo>
                <a:lnTo>
                  <a:pt x="3553571" y="725852"/>
                </a:lnTo>
                <a:lnTo>
                  <a:pt x="3519538" y="752875"/>
                </a:lnTo>
                <a:lnTo>
                  <a:pt x="3479776" y="771546"/>
                </a:lnTo>
                <a:lnTo>
                  <a:pt x="3435593" y="780550"/>
                </a:lnTo>
                <a:lnTo>
                  <a:pt x="3420110" y="781177"/>
                </a:lnTo>
                <a:lnTo>
                  <a:pt x="0" y="781177"/>
                </a:lnTo>
                <a:lnTo>
                  <a:pt x="0" y="1053084"/>
                </a:lnTo>
                <a:lnTo>
                  <a:pt x="3420110" y="1053084"/>
                </a:lnTo>
                <a:lnTo>
                  <a:pt x="3457886" y="1051556"/>
                </a:lnTo>
                <a:lnTo>
                  <a:pt x="3530799" y="1039695"/>
                </a:lnTo>
                <a:lnTo>
                  <a:pt x="3599400" y="1016881"/>
                </a:lnTo>
                <a:lnTo>
                  <a:pt x="3662742" y="984061"/>
                </a:lnTo>
                <a:lnTo>
                  <a:pt x="3719875" y="942184"/>
                </a:lnTo>
                <a:lnTo>
                  <a:pt x="3769852" y="892199"/>
                </a:lnTo>
                <a:lnTo>
                  <a:pt x="3811722" y="835052"/>
                </a:lnTo>
                <a:lnTo>
                  <a:pt x="3844593" y="771546"/>
                </a:lnTo>
                <a:lnTo>
                  <a:pt x="3867351" y="703065"/>
                </a:lnTo>
                <a:lnTo>
                  <a:pt x="3879212" y="630122"/>
                </a:lnTo>
                <a:lnTo>
                  <a:pt x="3880739" y="592328"/>
                </a:lnTo>
                <a:lnTo>
                  <a:pt x="3880739" y="263271"/>
                </a:lnTo>
                <a:close/>
              </a:path>
              <a:path w="4008120" h="1053464">
                <a:moveTo>
                  <a:pt x="3744849" y="0"/>
                </a:moveTo>
                <a:lnTo>
                  <a:pt x="3481578" y="263271"/>
                </a:lnTo>
                <a:lnTo>
                  <a:pt x="4008120" y="263271"/>
                </a:lnTo>
                <a:lnTo>
                  <a:pt x="3744849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158745" y="1293288"/>
            <a:ext cx="3250565" cy="1179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757575"/>
                </a:solidFill>
                <a:latin typeface="Wingdings 2"/>
                <a:cs typeface="Wingdings 2"/>
              </a:rPr>
              <a:t></a:t>
            </a:r>
            <a:r>
              <a:rPr sz="1600" spc="-10" dirty="0">
                <a:solidFill>
                  <a:srgbClr val="757575"/>
                </a:solidFill>
                <a:latin typeface="宋体"/>
                <a:cs typeface="宋体"/>
              </a:rPr>
              <a:t>与学校和研究院所建立产学研平台</a:t>
            </a:r>
            <a:endParaRPr sz="16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600" spc="-5" dirty="0">
                <a:solidFill>
                  <a:srgbClr val="757575"/>
                </a:solidFill>
                <a:latin typeface="Wingdings 2"/>
                <a:cs typeface="Wingdings 2"/>
              </a:rPr>
              <a:t></a:t>
            </a:r>
            <a:r>
              <a:rPr sz="1600" spc="-5" dirty="0">
                <a:solidFill>
                  <a:srgbClr val="757575"/>
                </a:solidFill>
                <a:latin typeface="宋体"/>
                <a:cs typeface="宋体"/>
              </a:rPr>
              <a:t>进一步完善团队建设，员工达</a:t>
            </a:r>
            <a:r>
              <a:rPr sz="1600" dirty="0">
                <a:solidFill>
                  <a:srgbClr val="757575"/>
                </a:solidFill>
                <a:latin typeface="Calibri"/>
                <a:cs typeface="Calibri"/>
              </a:rPr>
              <a:t>3</a:t>
            </a:r>
            <a:r>
              <a:rPr sz="1600" spc="-10" dirty="0">
                <a:solidFill>
                  <a:srgbClr val="757575"/>
                </a:solidFill>
                <a:latin typeface="Calibri"/>
                <a:cs typeface="Calibri"/>
              </a:rPr>
              <a:t>0</a:t>
            </a:r>
            <a:r>
              <a:rPr sz="1600" spc="-5" dirty="0">
                <a:solidFill>
                  <a:srgbClr val="757575"/>
                </a:solidFill>
                <a:latin typeface="宋体"/>
                <a:cs typeface="宋体"/>
              </a:rPr>
              <a:t>人</a:t>
            </a:r>
            <a:endParaRPr sz="1600">
              <a:latin typeface="宋体"/>
              <a:cs typeface="宋体"/>
            </a:endParaRPr>
          </a:p>
          <a:p>
            <a:pPr marL="12700" marR="8255">
              <a:lnSpc>
                <a:spcPct val="130000"/>
              </a:lnSpc>
            </a:pPr>
            <a:r>
              <a:rPr sz="1600" spc="-5" dirty="0">
                <a:solidFill>
                  <a:srgbClr val="757575"/>
                </a:solidFill>
                <a:latin typeface="Wingdings 2"/>
                <a:cs typeface="Wingdings 2"/>
              </a:rPr>
              <a:t></a:t>
            </a:r>
            <a:r>
              <a:rPr sz="1600" spc="-5" dirty="0">
                <a:solidFill>
                  <a:srgbClr val="757575"/>
                </a:solidFill>
                <a:latin typeface="宋体"/>
                <a:cs typeface="宋体"/>
              </a:rPr>
              <a:t>与国内龙头企业合作，建立战略合 作关系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58745" y="4250364"/>
            <a:ext cx="2842260" cy="557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A829"/>
                </a:solidFill>
                <a:latin typeface="Wingdings 2"/>
                <a:cs typeface="Wingdings 2"/>
              </a:rPr>
              <a:t></a:t>
            </a:r>
            <a:r>
              <a:rPr sz="1600" spc="-5" dirty="0">
                <a:solidFill>
                  <a:srgbClr val="FFA829"/>
                </a:solidFill>
                <a:latin typeface="宋体"/>
                <a:cs typeface="宋体"/>
              </a:rPr>
              <a:t>实现钨靶材小批量生产</a:t>
            </a:r>
            <a:endParaRPr sz="16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600" spc="-5" dirty="0">
                <a:solidFill>
                  <a:srgbClr val="FFA829"/>
                </a:solidFill>
                <a:latin typeface="Wingdings 2"/>
                <a:cs typeface="Wingdings 2"/>
              </a:rPr>
              <a:t></a:t>
            </a:r>
            <a:r>
              <a:rPr sz="1600" spc="-5" dirty="0">
                <a:solidFill>
                  <a:srgbClr val="FFA829"/>
                </a:solidFill>
                <a:latin typeface="宋体"/>
                <a:cs typeface="宋体"/>
              </a:rPr>
              <a:t>根据市场需求，开发多类产品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03617" y="1295447"/>
            <a:ext cx="2133600" cy="1202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2D75B6"/>
                </a:solidFill>
                <a:latin typeface="Wingdings 2"/>
                <a:cs typeface="Wingdings 2"/>
              </a:rPr>
              <a:t></a:t>
            </a:r>
            <a:r>
              <a:rPr sz="1600" spc="-10" dirty="0">
                <a:solidFill>
                  <a:srgbClr val="2D75B6"/>
                </a:solidFill>
                <a:latin typeface="宋体"/>
                <a:cs typeface="宋体"/>
              </a:rPr>
              <a:t>高新企业认证</a:t>
            </a:r>
            <a:endParaRPr sz="16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600" spc="-5" dirty="0">
                <a:solidFill>
                  <a:srgbClr val="2D75B6"/>
                </a:solidFill>
                <a:latin typeface="Wingdings 2"/>
                <a:cs typeface="Wingdings 2"/>
              </a:rPr>
              <a:t></a:t>
            </a:r>
            <a:r>
              <a:rPr sz="1600" spc="-5" dirty="0">
                <a:solidFill>
                  <a:srgbClr val="2D75B6"/>
                </a:solidFill>
                <a:latin typeface="宋体"/>
                <a:cs typeface="宋体"/>
              </a:rPr>
              <a:t>进行公司首轮融资</a:t>
            </a:r>
            <a:endParaRPr sz="16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600" spc="-5" dirty="0">
                <a:solidFill>
                  <a:srgbClr val="2D75B6"/>
                </a:solidFill>
                <a:latin typeface="Wingdings 2"/>
                <a:cs typeface="Wingdings 2"/>
              </a:rPr>
              <a:t></a:t>
            </a:r>
            <a:r>
              <a:rPr sz="1600" spc="-5" dirty="0">
                <a:solidFill>
                  <a:srgbClr val="2D75B6"/>
                </a:solidFill>
                <a:latin typeface="宋体"/>
                <a:cs typeface="宋体"/>
              </a:rPr>
              <a:t>年度申请专利</a:t>
            </a:r>
            <a:r>
              <a:rPr sz="1600" spc="-10" dirty="0">
                <a:solidFill>
                  <a:srgbClr val="2D75B6"/>
                </a:solidFill>
                <a:latin typeface="Calibri"/>
                <a:cs typeface="Calibri"/>
              </a:rPr>
              <a:t>1</a:t>
            </a:r>
            <a:r>
              <a:rPr sz="1600" spc="-5" dirty="0">
                <a:solidFill>
                  <a:srgbClr val="2D75B6"/>
                </a:solidFill>
                <a:latin typeface="宋体"/>
                <a:cs typeface="宋体"/>
              </a:rPr>
              <a:t>项</a:t>
            </a:r>
            <a:endParaRPr sz="16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600" spc="-5" dirty="0">
                <a:solidFill>
                  <a:srgbClr val="2D75B6"/>
                </a:solidFill>
                <a:latin typeface="Wingdings 2"/>
                <a:cs typeface="Wingdings 2"/>
              </a:rPr>
              <a:t></a:t>
            </a:r>
            <a:r>
              <a:rPr sz="1600" spc="-5" dirty="0">
                <a:solidFill>
                  <a:srgbClr val="2D75B6"/>
                </a:solidFill>
                <a:latin typeface="宋体"/>
                <a:cs typeface="宋体"/>
              </a:rPr>
              <a:t>申请纵向科研项目</a:t>
            </a:r>
            <a:r>
              <a:rPr sz="1600" spc="-10" dirty="0">
                <a:solidFill>
                  <a:srgbClr val="2D75B6"/>
                </a:solidFill>
                <a:latin typeface="Calibri"/>
                <a:cs typeface="Calibri"/>
              </a:rPr>
              <a:t>1</a:t>
            </a:r>
            <a:r>
              <a:rPr sz="1600" spc="-5" dirty="0">
                <a:solidFill>
                  <a:srgbClr val="2D75B6"/>
                </a:solidFill>
                <a:latin typeface="宋体"/>
                <a:cs typeface="宋体"/>
              </a:rPr>
              <a:t>项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03617" y="4405931"/>
            <a:ext cx="2743200" cy="1202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96A74"/>
                </a:solidFill>
                <a:latin typeface="Wingdings 2"/>
                <a:cs typeface="Wingdings 2"/>
              </a:rPr>
              <a:t></a:t>
            </a:r>
            <a:r>
              <a:rPr sz="1600" spc="-10" dirty="0">
                <a:solidFill>
                  <a:srgbClr val="F96A74"/>
                </a:solidFill>
                <a:latin typeface="宋体"/>
                <a:cs typeface="宋体"/>
              </a:rPr>
              <a:t>通过</a:t>
            </a:r>
            <a:r>
              <a:rPr sz="1600" spc="-15" dirty="0">
                <a:solidFill>
                  <a:srgbClr val="F96A74"/>
                </a:solidFill>
                <a:latin typeface="Calibri"/>
                <a:cs typeface="Calibri"/>
              </a:rPr>
              <a:t>1</a:t>
            </a:r>
            <a:r>
              <a:rPr sz="1600" spc="-5" dirty="0">
                <a:solidFill>
                  <a:srgbClr val="F96A74"/>
                </a:solidFill>
                <a:latin typeface="Calibri"/>
                <a:cs typeface="Calibri"/>
              </a:rPr>
              <a:t>~</a:t>
            </a:r>
            <a:r>
              <a:rPr sz="1600" spc="-20" dirty="0">
                <a:solidFill>
                  <a:srgbClr val="F96A74"/>
                </a:solidFill>
                <a:latin typeface="Calibri"/>
                <a:cs typeface="Calibri"/>
              </a:rPr>
              <a:t>2</a:t>
            </a:r>
            <a:r>
              <a:rPr sz="1600" spc="-10" dirty="0">
                <a:solidFill>
                  <a:srgbClr val="F96A74"/>
                </a:solidFill>
                <a:latin typeface="宋体"/>
                <a:cs typeface="宋体"/>
              </a:rPr>
              <a:t>家用户半导体用</a:t>
            </a:r>
            <a:r>
              <a:rPr sz="1600" dirty="0">
                <a:solidFill>
                  <a:srgbClr val="F96A74"/>
                </a:solidFill>
                <a:latin typeface="宋体"/>
                <a:cs typeface="宋体"/>
              </a:rPr>
              <a:t>高</a:t>
            </a:r>
            <a:r>
              <a:rPr sz="1600" spc="-5" dirty="0">
                <a:solidFill>
                  <a:srgbClr val="F96A74"/>
                </a:solidFill>
                <a:latin typeface="宋体"/>
                <a:cs typeface="宋体"/>
              </a:rPr>
              <a:t>纯</a:t>
            </a:r>
            <a:endParaRPr sz="16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600" spc="-5" dirty="0">
                <a:solidFill>
                  <a:srgbClr val="F96A74"/>
                </a:solidFill>
                <a:latin typeface="宋体"/>
                <a:cs typeface="宋体"/>
              </a:rPr>
              <a:t>钨靶认证</a:t>
            </a:r>
            <a:endParaRPr sz="16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600" spc="-5" dirty="0">
                <a:solidFill>
                  <a:srgbClr val="F96A74"/>
                </a:solidFill>
                <a:latin typeface="Wingdings 2"/>
                <a:cs typeface="Wingdings 2"/>
              </a:rPr>
              <a:t></a:t>
            </a:r>
            <a:r>
              <a:rPr sz="1600" spc="-5" dirty="0">
                <a:solidFill>
                  <a:srgbClr val="F96A74"/>
                </a:solidFill>
                <a:latin typeface="宋体"/>
                <a:cs typeface="宋体"/>
              </a:rPr>
              <a:t>产品制备工艺优化</a:t>
            </a:r>
            <a:endParaRPr sz="1600">
              <a:latin typeface="宋体"/>
              <a:cs typeface="宋体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600" spc="-5" dirty="0">
                <a:solidFill>
                  <a:srgbClr val="F96A74"/>
                </a:solidFill>
                <a:latin typeface="Wingdings 2"/>
                <a:cs typeface="Wingdings 2"/>
              </a:rPr>
              <a:t></a:t>
            </a:r>
            <a:r>
              <a:rPr sz="1600" spc="-5" dirty="0">
                <a:solidFill>
                  <a:srgbClr val="F96A74"/>
                </a:solidFill>
                <a:latin typeface="宋体"/>
                <a:cs typeface="宋体"/>
              </a:rPr>
              <a:t>年度销售收入</a:t>
            </a:r>
            <a:r>
              <a:rPr sz="1600" spc="-10" dirty="0">
                <a:solidFill>
                  <a:srgbClr val="F96A74"/>
                </a:solidFill>
                <a:latin typeface="Calibri"/>
                <a:cs typeface="Calibri"/>
              </a:rPr>
              <a:t>3000</a:t>
            </a:r>
            <a:r>
              <a:rPr sz="1600" spc="-5" dirty="0">
                <a:solidFill>
                  <a:srgbClr val="F96A74"/>
                </a:solidFill>
                <a:latin typeface="宋体"/>
                <a:cs typeface="宋体"/>
              </a:rPr>
              <a:t>万元</a:t>
            </a:r>
            <a:endParaRPr sz="1600">
              <a:latin typeface="宋体"/>
              <a:cs typeface="宋体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 idx="4294967295"/>
          </p:nvPr>
        </p:nvSpPr>
        <p:spPr>
          <a:xfrm>
            <a:off x="266801" y="-181864"/>
            <a:ext cx="10981385" cy="1231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latin typeface="微软雅黑"/>
                <a:cs typeface="微软雅黑"/>
              </a:rPr>
              <a:t>5.4</a:t>
            </a:r>
            <a:r>
              <a:rPr spc="5" dirty="0">
                <a:latin typeface="微软雅黑"/>
                <a:cs typeface="微软雅黑"/>
              </a:rPr>
              <a:t> </a:t>
            </a:r>
            <a:r>
              <a:rPr spc="-5" dirty="0"/>
              <a:t>实施计划</a:t>
            </a:r>
          </a:p>
        </p:txBody>
      </p:sp>
      <p:sp>
        <p:nvSpPr>
          <p:cNvPr id="17" name="object 17"/>
          <p:cNvSpPr/>
          <p:nvPr/>
        </p:nvSpPr>
        <p:spPr>
          <a:xfrm>
            <a:off x="0" y="960119"/>
            <a:ext cx="1284732" cy="14538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531" y="1115567"/>
            <a:ext cx="938784" cy="10180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9822" y="1148333"/>
            <a:ext cx="876300" cy="951230"/>
          </a:xfrm>
          <a:custGeom>
            <a:avLst/>
            <a:gdLst/>
            <a:ahLst/>
            <a:cxnLst/>
            <a:rect l="l" t="t" r="r" b="b"/>
            <a:pathLst>
              <a:path w="876300" h="951230">
                <a:moveTo>
                  <a:pt x="438150" y="0"/>
                </a:moveTo>
                <a:lnTo>
                  <a:pt x="367079" y="6222"/>
                </a:lnTo>
                <a:lnTo>
                  <a:pt x="299659" y="24237"/>
                </a:lnTo>
                <a:lnTo>
                  <a:pt x="236793" y="53067"/>
                </a:lnTo>
                <a:lnTo>
                  <a:pt x="179383" y="91732"/>
                </a:lnTo>
                <a:lnTo>
                  <a:pt x="128330" y="139255"/>
                </a:lnTo>
                <a:lnTo>
                  <a:pt x="84536" y="194657"/>
                </a:lnTo>
                <a:lnTo>
                  <a:pt x="48905" y="256960"/>
                </a:lnTo>
                <a:lnTo>
                  <a:pt x="22336" y="325185"/>
                </a:lnTo>
                <a:lnTo>
                  <a:pt x="5734" y="398353"/>
                </a:lnTo>
                <a:lnTo>
                  <a:pt x="1452" y="436486"/>
                </a:lnTo>
                <a:lnTo>
                  <a:pt x="0" y="475488"/>
                </a:lnTo>
                <a:lnTo>
                  <a:pt x="1452" y="514489"/>
                </a:lnTo>
                <a:lnTo>
                  <a:pt x="5734" y="552622"/>
                </a:lnTo>
                <a:lnTo>
                  <a:pt x="22336" y="625790"/>
                </a:lnTo>
                <a:lnTo>
                  <a:pt x="48905" y="694015"/>
                </a:lnTo>
                <a:lnTo>
                  <a:pt x="84536" y="756318"/>
                </a:lnTo>
                <a:lnTo>
                  <a:pt x="128330" y="811720"/>
                </a:lnTo>
                <a:lnTo>
                  <a:pt x="179383" y="859243"/>
                </a:lnTo>
                <a:lnTo>
                  <a:pt x="236793" y="897908"/>
                </a:lnTo>
                <a:lnTo>
                  <a:pt x="299659" y="926738"/>
                </a:lnTo>
                <a:lnTo>
                  <a:pt x="367079" y="944753"/>
                </a:lnTo>
                <a:lnTo>
                  <a:pt x="438150" y="950976"/>
                </a:lnTo>
                <a:lnTo>
                  <a:pt x="474085" y="949399"/>
                </a:lnTo>
                <a:lnTo>
                  <a:pt x="543443" y="937158"/>
                </a:lnTo>
                <a:lnTo>
                  <a:pt x="608698" y="913614"/>
                </a:lnTo>
                <a:lnTo>
                  <a:pt x="668949" y="879744"/>
                </a:lnTo>
                <a:lnTo>
                  <a:pt x="723294" y="836527"/>
                </a:lnTo>
                <a:lnTo>
                  <a:pt x="770830" y="784943"/>
                </a:lnTo>
                <a:lnTo>
                  <a:pt x="810655" y="725968"/>
                </a:lnTo>
                <a:lnTo>
                  <a:pt x="841868" y="660582"/>
                </a:lnTo>
                <a:lnTo>
                  <a:pt x="863566" y="589763"/>
                </a:lnTo>
                <a:lnTo>
                  <a:pt x="874847" y="514489"/>
                </a:lnTo>
                <a:lnTo>
                  <a:pt x="876300" y="475488"/>
                </a:lnTo>
                <a:lnTo>
                  <a:pt x="874847" y="436486"/>
                </a:lnTo>
                <a:lnTo>
                  <a:pt x="870565" y="398353"/>
                </a:lnTo>
                <a:lnTo>
                  <a:pt x="853963" y="325185"/>
                </a:lnTo>
                <a:lnTo>
                  <a:pt x="827394" y="256960"/>
                </a:lnTo>
                <a:lnTo>
                  <a:pt x="791763" y="194657"/>
                </a:lnTo>
                <a:lnTo>
                  <a:pt x="747969" y="139255"/>
                </a:lnTo>
                <a:lnTo>
                  <a:pt x="696916" y="91732"/>
                </a:lnTo>
                <a:lnTo>
                  <a:pt x="639506" y="53067"/>
                </a:lnTo>
                <a:lnTo>
                  <a:pt x="576640" y="24237"/>
                </a:lnTo>
                <a:lnTo>
                  <a:pt x="509220" y="6222"/>
                </a:lnTo>
                <a:lnTo>
                  <a:pt x="438150" y="0"/>
                </a:lnTo>
                <a:close/>
              </a:path>
            </a:pathLst>
          </a:custGeom>
          <a:solidFill>
            <a:srgbClr val="1FAB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9060" y="1147572"/>
            <a:ext cx="877824" cy="952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823" y="1133602"/>
            <a:ext cx="908300" cy="98171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66801" y="1311759"/>
            <a:ext cx="534670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宋体"/>
                <a:cs typeface="宋体"/>
              </a:rPr>
              <a:t>公司 总体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4951476"/>
            <a:ext cx="1284732" cy="14935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531" y="5106923"/>
            <a:ext cx="938784" cy="10576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9822" y="5141214"/>
            <a:ext cx="876300" cy="989330"/>
          </a:xfrm>
          <a:custGeom>
            <a:avLst/>
            <a:gdLst/>
            <a:ahLst/>
            <a:cxnLst/>
            <a:rect l="l" t="t" r="r" b="b"/>
            <a:pathLst>
              <a:path w="876300" h="989329">
                <a:moveTo>
                  <a:pt x="438150" y="0"/>
                </a:moveTo>
                <a:lnTo>
                  <a:pt x="367079" y="6471"/>
                </a:lnTo>
                <a:lnTo>
                  <a:pt x="299659" y="25206"/>
                </a:lnTo>
                <a:lnTo>
                  <a:pt x="236793" y="55189"/>
                </a:lnTo>
                <a:lnTo>
                  <a:pt x="179383" y="95402"/>
                </a:lnTo>
                <a:lnTo>
                  <a:pt x="128330" y="144827"/>
                </a:lnTo>
                <a:lnTo>
                  <a:pt x="84536" y="202448"/>
                </a:lnTo>
                <a:lnTo>
                  <a:pt x="48905" y="267246"/>
                </a:lnTo>
                <a:lnTo>
                  <a:pt x="22336" y="338206"/>
                </a:lnTo>
                <a:lnTo>
                  <a:pt x="12733" y="375678"/>
                </a:lnTo>
                <a:lnTo>
                  <a:pt x="5734" y="414308"/>
                </a:lnTo>
                <a:lnTo>
                  <a:pt x="1452" y="453971"/>
                </a:lnTo>
                <a:lnTo>
                  <a:pt x="0" y="494538"/>
                </a:lnTo>
                <a:lnTo>
                  <a:pt x="1452" y="535097"/>
                </a:lnTo>
                <a:lnTo>
                  <a:pt x="5734" y="574754"/>
                </a:lnTo>
                <a:lnTo>
                  <a:pt x="12733" y="613381"/>
                </a:lnTo>
                <a:lnTo>
                  <a:pt x="22336" y="650850"/>
                </a:lnTo>
                <a:lnTo>
                  <a:pt x="34431" y="687034"/>
                </a:lnTo>
                <a:lnTo>
                  <a:pt x="65644" y="755039"/>
                </a:lnTo>
                <a:lnTo>
                  <a:pt x="105469" y="816378"/>
                </a:lnTo>
                <a:lnTo>
                  <a:pt x="153005" y="870032"/>
                </a:lnTo>
                <a:lnTo>
                  <a:pt x="207350" y="914982"/>
                </a:lnTo>
                <a:lnTo>
                  <a:pt x="267601" y="950212"/>
                </a:lnTo>
                <a:lnTo>
                  <a:pt x="332856" y="974703"/>
                </a:lnTo>
                <a:lnTo>
                  <a:pt x="402214" y="987436"/>
                </a:lnTo>
                <a:lnTo>
                  <a:pt x="438150" y="989076"/>
                </a:lnTo>
                <a:lnTo>
                  <a:pt x="474085" y="987436"/>
                </a:lnTo>
                <a:lnTo>
                  <a:pt x="543443" y="974703"/>
                </a:lnTo>
                <a:lnTo>
                  <a:pt x="608698" y="950212"/>
                </a:lnTo>
                <a:lnTo>
                  <a:pt x="668949" y="914982"/>
                </a:lnTo>
                <a:lnTo>
                  <a:pt x="723294" y="870032"/>
                </a:lnTo>
                <a:lnTo>
                  <a:pt x="770830" y="816378"/>
                </a:lnTo>
                <a:lnTo>
                  <a:pt x="810655" y="755039"/>
                </a:lnTo>
                <a:lnTo>
                  <a:pt x="841868" y="687034"/>
                </a:lnTo>
                <a:lnTo>
                  <a:pt x="853963" y="650850"/>
                </a:lnTo>
                <a:lnTo>
                  <a:pt x="863566" y="613381"/>
                </a:lnTo>
                <a:lnTo>
                  <a:pt x="870565" y="574754"/>
                </a:lnTo>
                <a:lnTo>
                  <a:pt x="874847" y="535097"/>
                </a:lnTo>
                <a:lnTo>
                  <a:pt x="876300" y="494538"/>
                </a:lnTo>
                <a:lnTo>
                  <a:pt x="874847" y="453971"/>
                </a:lnTo>
                <a:lnTo>
                  <a:pt x="870565" y="414308"/>
                </a:lnTo>
                <a:lnTo>
                  <a:pt x="863566" y="375678"/>
                </a:lnTo>
                <a:lnTo>
                  <a:pt x="853963" y="338206"/>
                </a:lnTo>
                <a:lnTo>
                  <a:pt x="841868" y="302019"/>
                </a:lnTo>
                <a:lnTo>
                  <a:pt x="810655" y="234013"/>
                </a:lnTo>
                <a:lnTo>
                  <a:pt x="770830" y="172677"/>
                </a:lnTo>
                <a:lnTo>
                  <a:pt x="723294" y="119027"/>
                </a:lnTo>
                <a:lnTo>
                  <a:pt x="668949" y="74080"/>
                </a:lnTo>
                <a:lnTo>
                  <a:pt x="608698" y="38856"/>
                </a:lnTo>
                <a:lnTo>
                  <a:pt x="543443" y="14369"/>
                </a:lnTo>
                <a:lnTo>
                  <a:pt x="474085" y="1639"/>
                </a:lnTo>
                <a:lnTo>
                  <a:pt x="438150" y="0"/>
                </a:lnTo>
                <a:close/>
              </a:path>
            </a:pathLst>
          </a:custGeom>
          <a:solidFill>
            <a:srgbClr val="1FAB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9060" y="5140452"/>
            <a:ext cx="877824" cy="9906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3823" y="5126469"/>
            <a:ext cx="908300" cy="101981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67106" y="5323562"/>
            <a:ext cx="534670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宋体"/>
                <a:cs typeface="宋体"/>
              </a:rPr>
              <a:t>项目</a:t>
            </a:r>
            <a:endParaRPr sz="2000">
              <a:latin typeface="宋体"/>
              <a:cs typeface="宋体"/>
            </a:endParaRPr>
          </a:p>
          <a:p>
            <a:pPr marL="12700">
              <a:lnSpc>
                <a:spcPts val="2380"/>
              </a:lnSpc>
            </a:pPr>
            <a:r>
              <a:rPr sz="2000" dirty="0">
                <a:solidFill>
                  <a:srgbClr val="FFFFFF"/>
                </a:solidFill>
                <a:latin typeface="宋体"/>
                <a:cs typeface="宋体"/>
              </a:rPr>
              <a:t>实施</a:t>
            </a:r>
            <a:endParaRPr sz="2000">
              <a:latin typeface="宋体"/>
              <a:cs typeface="宋体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4294967295"/>
          </p:nvPr>
        </p:nvSpPr>
        <p:spPr>
          <a:xfrm>
            <a:off x="11799061" y="6608227"/>
            <a:ext cx="260984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46</a:t>
            </a:fld>
            <a:endParaRPr dirty="0"/>
          </a:p>
        </p:txBody>
      </p:sp>
      <p:sp>
        <p:nvSpPr>
          <p:cNvPr id="29" name="object 29"/>
          <p:cNvSpPr txBox="1"/>
          <p:nvPr/>
        </p:nvSpPr>
        <p:spPr>
          <a:xfrm>
            <a:off x="848664" y="3068970"/>
            <a:ext cx="1445895" cy="265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30352F"/>
                </a:solidFill>
                <a:latin typeface="Arial"/>
                <a:cs typeface="Arial"/>
              </a:rPr>
              <a:t>202</a:t>
            </a:r>
            <a:r>
              <a:rPr sz="1800" spc="-10" dirty="0">
                <a:solidFill>
                  <a:srgbClr val="30352F"/>
                </a:solidFill>
                <a:latin typeface="Arial"/>
                <a:cs typeface="Arial"/>
              </a:rPr>
              <a:t>2</a:t>
            </a:r>
            <a:r>
              <a:rPr sz="1800" dirty="0">
                <a:solidFill>
                  <a:srgbClr val="30352F"/>
                </a:solidFill>
                <a:latin typeface="宋体"/>
                <a:cs typeface="宋体"/>
              </a:rPr>
              <a:t>年上半年</a:t>
            </a:r>
            <a:endParaRPr sz="1800">
              <a:latin typeface="宋体"/>
              <a:cs typeface="宋体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230748" y="3076844"/>
            <a:ext cx="1445895" cy="265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30352F"/>
                </a:solidFill>
                <a:latin typeface="Arial"/>
                <a:cs typeface="Arial"/>
              </a:rPr>
              <a:t>2022</a:t>
            </a:r>
            <a:r>
              <a:rPr sz="1800" dirty="0">
                <a:solidFill>
                  <a:srgbClr val="30352F"/>
                </a:solidFill>
                <a:latin typeface="宋体"/>
                <a:cs typeface="宋体"/>
              </a:rPr>
              <a:t>年下半年</a:t>
            </a:r>
            <a:endParaRPr sz="1800">
              <a:latin typeface="宋体"/>
              <a:cs typeface="宋体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356133" y="201915"/>
            <a:ext cx="1098138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altLang="zh-CN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5.5</a:t>
            </a:r>
            <a:r>
              <a:rPr lang="zh-CN" altLang="en-US" spc="5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pc="-5" dirty="0">
                <a:latin typeface="微软雅黑" panose="020B0503020204020204" pitchFamily="34" charset="-122"/>
                <a:ea typeface="微软雅黑" panose="020B0503020204020204" pitchFamily="34" charset="-122"/>
              </a:rPr>
              <a:t>营收预测</a:t>
            </a:r>
            <a:endParaRPr spc="-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87196" y="1946148"/>
            <a:ext cx="2772155" cy="1354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97686" y="2042922"/>
            <a:ext cx="2539365" cy="1161415"/>
          </a:xfrm>
          <a:custGeom>
            <a:avLst/>
            <a:gdLst/>
            <a:ahLst/>
            <a:cxnLst/>
            <a:rect l="l" t="t" r="r" b="b"/>
            <a:pathLst>
              <a:path w="2539365" h="1161414">
                <a:moveTo>
                  <a:pt x="2162555" y="0"/>
                </a:moveTo>
                <a:lnTo>
                  <a:pt x="193547" y="0"/>
                </a:lnTo>
                <a:lnTo>
                  <a:pt x="177668" y="641"/>
                </a:lnTo>
                <a:lnTo>
                  <a:pt x="132356" y="9863"/>
                </a:lnTo>
                <a:lnTo>
                  <a:pt x="91577" y="28988"/>
                </a:lnTo>
                <a:lnTo>
                  <a:pt x="56673" y="56673"/>
                </a:lnTo>
                <a:lnTo>
                  <a:pt x="28988" y="91577"/>
                </a:lnTo>
                <a:lnTo>
                  <a:pt x="9863" y="132356"/>
                </a:lnTo>
                <a:lnTo>
                  <a:pt x="641" y="177668"/>
                </a:lnTo>
                <a:lnTo>
                  <a:pt x="0" y="193548"/>
                </a:lnTo>
                <a:lnTo>
                  <a:pt x="0" y="967739"/>
                </a:lnTo>
                <a:lnTo>
                  <a:pt x="5622" y="1014264"/>
                </a:lnTo>
                <a:lnTo>
                  <a:pt x="21595" y="1056704"/>
                </a:lnTo>
                <a:lnTo>
                  <a:pt x="46576" y="1093715"/>
                </a:lnTo>
                <a:lnTo>
                  <a:pt x="79223" y="1123956"/>
                </a:lnTo>
                <a:lnTo>
                  <a:pt x="118193" y="1146083"/>
                </a:lnTo>
                <a:lnTo>
                  <a:pt x="162143" y="1158755"/>
                </a:lnTo>
                <a:lnTo>
                  <a:pt x="193547" y="1161288"/>
                </a:lnTo>
                <a:lnTo>
                  <a:pt x="2162555" y="1161288"/>
                </a:lnTo>
                <a:lnTo>
                  <a:pt x="2209080" y="1155665"/>
                </a:lnTo>
                <a:lnTo>
                  <a:pt x="2251520" y="1139692"/>
                </a:lnTo>
                <a:lnTo>
                  <a:pt x="2288531" y="1114711"/>
                </a:lnTo>
                <a:lnTo>
                  <a:pt x="2318772" y="1082064"/>
                </a:lnTo>
                <a:lnTo>
                  <a:pt x="2340899" y="1043094"/>
                </a:lnTo>
                <a:lnTo>
                  <a:pt x="2353571" y="999144"/>
                </a:lnTo>
                <a:lnTo>
                  <a:pt x="2356104" y="967739"/>
                </a:lnTo>
                <a:lnTo>
                  <a:pt x="2539111" y="829055"/>
                </a:lnTo>
                <a:lnTo>
                  <a:pt x="2356104" y="677417"/>
                </a:lnTo>
                <a:lnTo>
                  <a:pt x="2356104" y="193548"/>
                </a:lnTo>
                <a:lnTo>
                  <a:pt x="2355462" y="177668"/>
                </a:lnTo>
                <a:lnTo>
                  <a:pt x="2346240" y="132356"/>
                </a:lnTo>
                <a:lnTo>
                  <a:pt x="2327115" y="91577"/>
                </a:lnTo>
                <a:lnTo>
                  <a:pt x="2299430" y="56673"/>
                </a:lnTo>
                <a:lnTo>
                  <a:pt x="2264526" y="28988"/>
                </a:lnTo>
                <a:lnTo>
                  <a:pt x="2223747" y="9863"/>
                </a:lnTo>
                <a:lnTo>
                  <a:pt x="2178435" y="641"/>
                </a:lnTo>
                <a:lnTo>
                  <a:pt x="2162555" y="0"/>
                </a:lnTo>
                <a:close/>
              </a:path>
            </a:pathLst>
          </a:custGeom>
          <a:solidFill>
            <a:srgbClr val="C005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97686" y="2042922"/>
            <a:ext cx="2539365" cy="1161415"/>
          </a:xfrm>
          <a:custGeom>
            <a:avLst/>
            <a:gdLst/>
            <a:ahLst/>
            <a:cxnLst/>
            <a:rect l="l" t="t" r="r" b="b"/>
            <a:pathLst>
              <a:path w="2539365" h="1161414">
                <a:moveTo>
                  <a:pt x="0" y="193548"/>
                </a:moveTo>
                <a:lnTo>
                  <a:pt x="5622" y="147023"/>
                </a:lnTo>
                <a:lnTo>
                  <a:pt x="21595" y="104583"/>
                </a:lnTo>
                <a:lnTo>
                  <a:pt x="46576" y="67572"/>
                </a:lnTo>
                <a:lnTo>
                  <a:pt x="79223" y="37331"/>
                </a:lnTo>
                <a:lnTo>
                  <a:pt x="118193" y="15204"/>
                </a:lnTo>
                <a:lnTo>
                  <a:pt x="162143" y="2532"/>
                </a:lnTo>
                <a:lnTo>
                  <a:pt x="193547" y="0"/>
                </a:lnTo>
                <a:lnTo>
                  <a:pt x="1374394" y="0"/>
                </a:lnTo>
                <a:lnTo>
                  <a:pt x="1963419" y="0"/>
                </a:lnTo>
                <a:lnTo>
                  <a:pt x="2162555" y="0"/>
                </a:lnTo>
                <a:lnTo>
                  <a:pt x="2178435" y="641"/>
                </a:lnTo>
                <a:lnTo>
                  <a:pt x="2223747" y="9863"/>
                </a:lnTo>
                <a:lnTo>
                  <a:pt x="2264526" y="28988"/>
                </a:lnTo>
                <a:lnTo>
                  <a:pt x="2299430" y="56673"/>
                </a:lnTo>
                <a:lnTo>
                  <a:pt x="2327115" y="91577"/>
                </a:lnTo>
                <a:lnTo>
                  <a:pt x="2346240" y="132356"/>
                </a:lnTo>
                <a:lnTo>
                  <a:pt x="2355462" y="177668"/>
                </a:lnTo>
                <a:lnTo>
                  <a:pt x="2356104" y="193548"/>
                </a:lnTo>
                <a:lnTo>
                  <a:pt x="2356104" y="677417"/>
                </a:lnTo>
                <a:lnTo>
                  <a:pt x="2539111" y="829055"/>
                </a:lnTo>
                <a:lnTo>
                  <a:pt x="2356104" y="967739"/>
                </a:lnTo>
                <a:lnTo>
                  <a:pt x="2355462" y="983619"/>
                </a:lnTo>
                <a:lnTo>
                  <a:pt x="2353571" y="999144"/>
                </a:lnTo>
                <a:lnTo>
                  <a:pt x="2340899" y="1043094"/>
                </a:lnTo>
                <a:lnTo>
                  <a:pt x="2318772" y="1082064"/>
                </a:lnTo>
                <a:lnTo>
                  <a:pt x="2288531" y="1114711"/>
                </a:lnTo>
                <a:lnTo>
                  <a:pt x="2251520" y="1139692"/>
                </a:lnTo>
                <a:lnTo>
                  <a:pt x="2209080" y="1155665"/>
                </a:lnTo>
                <a:lnTo>
                  <a:pt x="2162555" y="1161288"/>
                </a:lnTo>
                <a:lnTo>
                  <a:pt x="1963419" y="1161288"/>
                </a:lnTo>
                <a:lnTo>
                  <a:pt x="1374394" y="1161288"/>
                </a:lnTo>
                <a:lnTo>
                  <a:pt x="193547" y="1161288"/>
                </a:lnTo>
                <a:lnTo>
                  <a:pt x="177668" y="1160646"/>
                </a:lnTo>
                <a:lnTo>
                  <a:pt x="132356" y="1151424"/>
                </a:lnTo>
                <a:lnTo>
                  <a:pt x="91577" y="1132299"/>
                </a:lnTo>
                <a:lnTo>
                  <a:pt x="56673" y="1104614"/>
                </a:lnTo>
                <a:lnTo>
                  <a:pt x="28988" y="1069710"/>
                </a:lnTo>
                <a:lnTo>
                  <a:pt x="9863" y="1028931"/>
                </a:lnTo>
                <a:lnTo>
                  <a:pt x="641" y="983619"/>
                </a:lnTo>
                <a:lnTo>
                  <a:pt x="0" y="967739"/>
                </a:lnTo>
                <a:lnTo>
                  <a:pt x="0" y="677417"/>
                </a:lnTo>
                <a:lnTo>
                  <a:pt x="0" y="193548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53793" y="2016850"/>
            <a:ext cx="6302375" cy="4356100"/>
          </a:xfrm>
          <a:custGeom>
            <a:avLst/>
            <a:gdLst/>
            <a:ahLst/>
            <a:cxnLst/>
            <a:rect l="l" t="t" r="r" b="b"/>
            <a:pathLst>
              <a:path w="6302375" h="4356100">
                <a:moveTo>
                  <a:pt x="16314" y="4343400"/>
                </a:moveTo>
                <a:lnTo>
                  <a:pt x="0" y="4343400"/>
                </a:lnTo>
                <a:lnTo>
                  <a:pt x="15806" y="4356100"/>
                </a:lnTo>
                <a:lnTo>
                  <a:pt x="33820" y="4356100"/>
                </a:lnTo>
                <a:lnTo>
                  <a:pt x="16314" y="4343400"/>
                </a:lnTo>
                <a:close/>
              </a:path>
              <a:path w="6302375" h="4356100">
                <a:moveTo>
                  <a:pt x="808883" y="4343400"/>
                </a:moveTo>
                <a:lnTo>
                  <a:pt x="390349" y="4343400"/>
                </a:lnTo>
                <a:lnTo>
                  <a:pt x="355331" y="4356100"/>
                </a:lnTo>
                <a:lnTo>
                  <a:pt x="762105" y="4356100"/>
                </a:lnTo>
                <a:lnTo>
                  <a:pt x="808883" y="4343400"/>
                </a:lnTo>
                <a:close/>
              </a:path>
              <a:path w="6302375" h="4356100">
                <a:moveTo>
                  <a:pt x="1005882" y="4330700"/>
                </a:moveTo>
                <a:lnTo>
                  <a:pt x="669278" y="4330700"/>
                </a:lnTo>
                <a:lnTo>
                  <a:pt x="625965" y="4343400"/>
                </a:lnTo>
                <a:lnTo>
                  <a:pt x="955186" y="4343400"/>
                </a:lnTo>
                <a:lnTo>
                  <a:pt x="1005882" y="4330700"/>
                </a:lnTo>
                <a:close/>
              </a:path>
              <a:path w="6302375" h="4356100">
                <a:moveTo>
                  <a:pt x="1110057" y="4318000"/>
                </a:moveTo>
                <a:lnTo>
                  <a:pt x="805704" y="4318000"/>
                </a:lnTo>
                <a:lnTo>
                  <a:pt x="759170" y="4330700"/>
                </a:lnTo>
                <a:lnTo>
                  <a:pt x="1057511" y="4330700"/>
                </a:lnTo>
                <a:lnTo>
                  <a:pt x="1110057" y="4318000"/>
                </a:lnTo>
                <a:close/>
              </a:path>
              <a:path w="6302375" h="4356100">
                <a:moveTo>
                  <a:pt x="1271044" y="4305300"/>
                </a:moveTo>
                <a:lnTo>
                  <a:pt x="951391" y="4305300"/>
                </a:lnTo>
                <a:lnTo>
                  <a:pt x="901837" y="4318000"/>
                </a:lnTo>
                <a:lnTo>
                  <a:pt x="1216551" y="4318000"/>
                </a:lnTo>
                <a:lnTo>
                  <a:pt x="1271044" y="4305300"/>
                </a:lnTo>
                <a:close/>
              </a:path>
              <a:path w="6302375" h="4356100">
                <a:moveTo>
                  <a:pt x="1439175" y="4279900"/>
                </a:moveTo>
                <a:lnTo>
                  <a:pt x="1158227" y="4279900"/>
                </a:lnTo>
                <a:lnTo>
                  <a:pt x="1105739" y="4292600"/>
                </a:lnTo>
                <a:lnTo>
                  <a:pt x="1053365" y="4292600"/>
                </a:lnTo>
                <a:lnTo>
                  <a:pt x="1001908" y="4305300"/>
                </a:lnTo>
                <a:lnTo>
                  <a:pt x="1326332" y="4305300"/>
                </a:lnTo>
                <a:lnTo>
                  <a:pt x="1439175" y="4279900"/>
                </a:lnTo>
                <a:close/>
              </a:path>
              <a:path w="6302375" h="4356100">
                <a:moveTo>
                  <a:pt x="6158418" y="0"/>
                </a:moveTo>
                <a:lnTo>
                  <a:pt x="6156860" y="0"/>
                </a:lnTo>
                <a:lnTo>
                  <a:pt x="6155260" y="12700"/>
                </a:lnTo>
                <a:lnTo>
                  <a:pt x="6152990" y="25400"/>
                </a:lnTo>
                <a:lnTo>
                  <a:pt x="6149959" y="38100"/>
                </a:lnTo>
                <a:lnTo>
                  <a:pt x="6146075" y="50800"/>
                </a:lnTo>
                <a:lnTo>
                  <a:pt x="6141246" y="76200"/>
                </a:lnTo>
                <a:lnTo>
                  <a:pt x="6135380" y="88900"/>
                </a:lnTo>
                <a:lnTo>
                  <a:pt x="6128385" y="114300"/>
                </a:lnTo>
                <a:lnTo>
                  <a:pt x="6125727" y="127000"/>
                </a:lnTo>
                <a:lnTo>
                  <a:pt x="6122998" y="139700"/>
                </a:lnTo>
                <a:lnTo>
                  <a:pt x="6113991" y="177800"/>
                </a:lnTo>
                <a:lnTo>
                  <a:pt x="6102918" y="215900"/>
                </a:lnTo>
                <a:lnTo>
                  <a:pt x="6088703" y="254000"/>
                </a:lnTo>
                <a:lnTo>
                  <a:pt x="6085806" y="266700"/>
                </a:lnTo>
                <a:lnTo>
                  <a:pt x="6079723" y="279400"/>
                </a:lnTo>
                <a:lnTo>
                  <a:pt x="6062985" y="342900"/>
                </a:lnTo>
                <a:lnTo>
                  <a:pt x="6055751" y="368300"/>
                </a:lnTo>
                <a:lnTo>
                  <a:pt x="6044412" y="406400"/>
                </a:lnTo>
                <a:lnTo>
                  <a:pt x="6015216" y="495300"/>
                </a:lnTo>
                <a:lnTo>
                  <a:pt x="6001819" y="533400"/>
                </a:lnTo>
                <a:lnTo>
                  <a:pt x="5997289" y="533400"/>
                </a:lnTo>
                <a:lnTo>
                  <a:pt x="5992736" y="546100"/>
                </a:lnTo>
                <a:lnTo>
                  <a:pt x="5965252" y="622300"/>
                </a:lnTo>
                <a:lnTo>
                  <a:pt x="5952455" y="660400"/>
                </a:lnTo>
                <a:lnTo>
                  <a:pt x="5948240" y="673100"/>
                </a:lnTo>
                <a:lnTo>
                  <a:pt x="5943958" y="685800"/>
                </a:lnTo>
                <a:lnTo>
                  <a:pt x="5930700" y="723900"/>
                </a:lnTo>
                <a:lnTo>
                  <a:pt x="5916785" y="762000"/>
                </a:lnTo>
                <a:lnTo>
                  <a:pt x="5902167" y="800100"/>
                </a:lnTo>
                <a:lnTo>
                  <a:pt x="5886799" y="838200"/>
                </a:lnTo>
                <a:lnTo>
                  <a:pt x="5870636" y="876300"/>
                </a:lnTo>
                <a:lnTo>
                  <a:pt x="5865064" y="889000"/>
                </a:lnTo>
                <a:lnTo>
                  <a:pt x="5854037" y="914400"/>
                </a:lnTo>
                <a:lnTo>
                  <a:pt x="5842785" y="939800"/>
                </a:lnTo>
                <a:lnTo>
                  <a:pt x="5831305" y="965200"/>
                </a:lnTo>
                <a:lnTo>
                  <a:pt x="5819592" y="990600"/>
                </a:lnTo>
                <a:lnTo>
                  <a:pt x="5807642" y="1028700"/>
                </a:lnTo>
                <a:lnTo>
                  <a:pt x="5783017" y="1079500"/>
                </a:lnTo>
                <a:lnTo>
                  <a:pt x="5757399" y="1130300"/>
                </a:lnTo>
                <a:lnTo>
                  <a:pt x="5744208" y="1155700"/>
                </a:lnTo>
                <a:lnTo>
                  <a:pt x="5730756" y="1193800"/>
                </a:lnTo>
                <a:lnTo>
                  <a:pt x="5717041" y="1219200"/>
                </a:lnTo>
                <a:lnTo>
                  <a:pt x="5703058" y="1244600"/>
                </a:lnTo>
                <a:lnTo>
                  <a:pt x="5688803" y="1270000"/>
                </a:lnTo>
                <a:lnTo>
                  <a:pt x="5674272" y="1308100"/>
                </a:lnTo>
                <a:lnTo>
                  <a:pt x="5659462" y="1333500"/>
                </a:lnTo>
                <a:lnTo>
                  <a:pt x="5644368" y="1358900"/>
                </a:lnTo>
                <a:lnTo>
                  <a:pt x="5628988" y="1397000"/>
                </a:lnTo>
                <a:lnTo>
                  <a:pt x="5613315" y="1422400"/>
                </a:lnTo>
                <a:lnTo>
                  <a:pt x="5597348" y="1447800"/>
                </a:lnTo>
                <a:lnTo>
                  <a:pt x="5580950" y="1473200"/>
                </a:lnTo>
                <a:lnTo>
                  <a:pt x="5564332" y="1511300"/>
                </a:lnTo>
                <a:lnTo>
                  <a:pt x="5547492" y="1536700"/>
                </a:lnTo>
                <a:lnTo>
                  <a:pt x="5530427" y="1562100"/>
                </a:lnTo>
                <a:lnTo>
                  <a:pt x="5513137" y="1600200"/>
                </a:lnTo>
                <a:lnTo>
                  <a:pt x="5495620" y="1625600"/>
                </a:lnTo>
                <a:lnTo>
                  <a:pt x="5477874" y="1651000"/>
                </a:lnTo>
                <a:lnTo>
                  <a:pt x="5459897" y="1676400"/>
                </a:lnTo>
                <a:lnTo>
                  <a:pt x="5441689" y="1714500"/>
                </a:lnTo>
                <a:lnTo>
                  <a:pt x="5423247" y="1739900"/>
                </a:lnTo>
                <a:lnTo>
                  <a:pt x="5404569" y="1765300"/>
                </a:lnTo>
                <a:lnTo>
                  <a:pt x="5385655" y="1803400"/>
                </a:lnTo>
                <a:lnTo>
                  <a:pt x="5366502" y="1828800"/>
                </a:lnTo>
                <a:lnTo>
                  <a:pt x="5347110" y="1854200"/>
                </a:lnTo>
                <a:lnTo>
                  <a:pt x="5327475" y="1892300"/>
                </a:lnTo>
                <a:lnTo>
                  <a:pt x="5307597" y="1917700"/>
                </a:lnTo>
                <a:lnTo>
                  <a:pt x="5287474" y="1943100"/>
                </a:lnTo>
                <a:lnTo>
                  <a:pt x="5267104" y="1981200"/>
                </a:lnTo>
                <a:lnTo>
                  <a:pt x="5246487" y="2006600"/>
                </a:lnTo>
                <a:lnTo>
                  <a:pt x="5225619" y="2032000"/>
                </a:lnTo>
                <a:lnTo>
                  <a:pt x="5203574" y="2057400"/>
                </a:lnTo>
                <a:lnTo>
                  <a:pt x="5181367" y="2095500"/>
                </a:lnTo>
                <a:lnTo>
                  <a:pt x="5158992" y="2120900"/>
                </a:lnTo>
                <a:lnTo>
                  <a:pt x="5113722" y="2171700"/>
                </a:lnTo>
                <a:lnTo>
                  <a:pt x="5090817" y="2209800"/>
                </a:lnTo>
                <a:lnTo>
                  <a:pt x="5044444" y="2260600"/>
                </a:lnTo>
                <a:lnTo>
                  <a:pt x="4997289" y="2311400"/>
                </a:lnTo>
                <a:lnTo>
                  <a:pt x="4973406" y="2349500"/>
                </a:lnTo>
                <a:lnTo>
                  <a:pt x="4949315" y="2374900"/>
                </a:lnTo>
                <a:lnTo>
                  <a:pt x="4900484" y="2425700"/>
                </a:lnTo>
                <a:lnTo>
                  <a:pt x="4850760" y="2476500"/>
                </a:lnTo>
                <a:lnTo>
                  <a:pt x="4825551" y="2514600"/>
                </a:lnTo>
                <a:lnTo>
                  <a:pt x="4748480" y="2590800"/>
                </a:lnTo>
                <a:lnTo>
                  <a:pt x="4695670" y="2641600"/>
                </a:lnTo>
                <a:lnTo>
                  <a:pt x="4615199" y="2717800"/>
                </a:lnTo>
                <a:lnTo>
                  <a:pt x="4533301" y="2794000"/>
                </a:lnTo>
                <a:lnTo>
                  <a:pt x="4422039" y="2895600"/>
                </a:lnTo>
                <a:lnTo>
                  <a:pt x="4308613" y="2997200"/>
                </a:lnTo>
                <a:lnTo>
                  <a:pt x="4279943" y="3009900"/>
                </a:lnTo>
                <a:lnTo>
                  <a:pt x="4193236" y="3086100"/>
                </a:lnTo>
                <a:lnTo>
                  <a:pt x="4163291" y="3111500"/>
                </a:lnTo>
                <a:lnTo>
                  <a:pt x="4133236" y="3124200"/>
                </a:lnTo>
                <a:lnTo>
                  <a:pt x="4042408" y="3200400"/>
                </a:lnTo>
                <a:lnTo>
                  <a:pt x="4011910" y="3213100"/>
                </a:lnTo>
                <a:lnTo>
                  <a:pt x="3950585" y="3263900"/>
                </a:lnTo>
                <a:lnTo>
                  <a:pt x="3919756" y="3276600"/>
                </a:lnTo>
                <a:lnTo>
                  <a:pt x="3857767" y="3327400"/>
                </a:lnTo>
                <a:lnTo>
                  <a:pt x="3826607" y="3340100"/>
                </a:lnTo>
                <a:lnTo>
                  <a:pt x="3795337" y="3365500"/>
                </a:lnTo>
                <a:lnTo>
                  <a:pt x="3763956" y="3378200"/>
                </a:lnTo>
                <a:lnTo>
                  <a:pt x="3732464" y="3403600"/>
                </a:lnTo>
                <a:lnTo>
                  <a:pt x="3700862" y="3416300"/>
                </a:lnTo>
                <a:lnTo>
                  <a:pt x="3669149" y="3441700"/>
                </a:lnTo>
                <a:lnTo>
                  <a:pt x="3637326" y="3454400"/>
                </a:lnTo>
                <a:lnTo>
                  <a:pt x="3605393" y="3479800"/>
                </a:lnTo>
                <a:lnTo>
                  <a:pt x="3541937" y="3505200"/>
                </a:lnTo>
                <a:lnTo>
                  <a:pt x="3510347" y="3530600"/>
                </a:lnTo>
                <a:lnTo>
                  <a:pt x="3478590" y="3543300"/>
                </a:lnTo>
                <a:lnTo>
                  <a:pt x="3446678" y="3568700"/>
                </a:lnTo>
                <a:lnTo>
                  <a:pt x="3382436" y="3594100"/>
                </a:lnTo>
                <a:lnTo>
                  <a:pt x="3350129" y="3619500"/>
                </a:lnTo>
                <a:lnTo>
                  <a:pt x="3252610" y="3657600"/>
                </a:lnTo>
                <a:lnTo>
                  <a:pt x="3219944" y="3683000"/>
                </a:lnTo>
                <a:lnTo>
                  <a:pt x="3023083" y="3759200"/>
                </a:lnTo>
                <a:lnTo>
                  <a:pt x="2990241" y="3784600"/>
                </a:lnTo>
                <a:lnTo>
                  <a:pt x="2570132" y="3949700"/>
                </a:lnTo>
                <a:lnTo>
                  <a:pt x="2537796" y="3949700"/>
                </a:lnTo>
                <a:lnTo>
                  <a:pt x="2377059" y="4013200"/>
                </a:lnTo>
                <a:lnTo>
                  <a:pt x="2281886" y="4038600"/>
                </a:lnTo>
                <a:lnTo>
                  <a:pt x="2218648" y="4064000"/>
                </a:lnTo>
                <a:lnTo>
                  <a:pt x="2093009" y="4089400"/>
                </a:lnTo>
                <a:lnTo>
                  <a:pt x="2030673" y="4114800"/>
                </a:lnTo>
                <a:lnTo>
                  <a:pt x="1376487" y="4254500"/>
                </a:lnTo>
                <a:lnTo>
                  <a:pt x="1320742" y="4254500"/>
                </a:lnTo>
                <a:lnTo>
                  <a:pt x="1211578" y="4279900"/>
                </a:lnTo>
                <a:lnTo>
                  <a:pt x="1496674" y="4279900"/>
                </a:lnTo>
                <a:lnTo>
                  <a:pt x="1673143" y="4241800"/>
                </a:lnTo>
                <a:lnTo>
                  <a:pt x="1733196" y="4241800"/>
                </a:lnTo>
                <a:lnTo>
                  <a:pt x="1978808" y="4191000"/>
                </a:lnTo>
                <a:lnTo>
                  <a:pt x="2041420" y="4165600"/>
                </a:lnTo>
                <a:lnTo>
                  <a:pt x="2231705" y="4127500"/>
                </a:lnTo>
                <a:lnTo>
                  <a:pt x="2295856" y="4102100"/>
                </a:lnTo>
                <a:lnTo>
                  <a:pt x="2327750" y="4102100"/>
                </a:lnTo>
                <a:lnTo>
                  <a:pt x="2391884" y="4076700"/>
                </a:lnTo>
                <a:lnTo>
                  <a:pt x="2424108" y="4076700"/>
                </a:lnTo>
                <a:lnTo>
                  <a:pt x="2521312" y="4038600"/>
                </a:lnTo>
                <a:lnTo>
                  <a:pt x="2553865" y="4038600"/>
                </a:lnTo>
                <a:lnTo>
                  <a:pt x="2717408" y="3975100"/>
                </a:lnTo>
                <a:lnTo>
                  <a:pt x="2750218" y="3975100"/>
                </a:lnTo>
                <a:lnTo>
                  <a:pt x="3180796" y="3810000"/>
                </a:lnTo>
                <a:lnTo>
                  <a:pt x="3213873" y="3784600"/>
                </a:lnTo>
                <a:lnTo>
                  <a:pt x="3378571" y="3721100"/>
                </a:lnTo>
                <a:lnTo>
                  <a:pt x="3411423" y="3695700"/>
                </a:lnTo>
                <a:lnTo>
                  <a:pt x="3477098" y="3670300"/>
                </a:lnTo>
                <a:lnTo>
                  <a:pt x="3509935" y="3644900"/>
                </a:lnTo>
                <a:lnTo>
                  <a:pt x="3575643" y="3619500"/>
                </a:lnTo>
                <a:lnTo>
                  <a:pt x="3608528" y="3594100"/>
                </a:lnTo>
                <a:lnTo>
                  <a:pt x="3672994" y="3568700"/>
                </a:lnTo>
                <a:lnTo>
                  <a:pt x="3705159" y="3543300"/>
                </a:lnTo>
                <a:lnTo>
                  <a:pt x="3737267" y="3530600"/>
                </a:lnTo>
                <a:lnTo>
                  <a:pt x="3769312" y="3505200"/>
                </a:lnTo>
                <a:lnTo>
                  <a:pt x="3833177" y="3479800"/>
                </a:lnTo>
                <a:lnTo>
                  <a:pt x="3864983" y="3454400"/>
                </a:lnTo>
                <a:lnTo>
                  <a:pt x="3896692" y="3441700"/>
                </a:lnTo>
                <a:lnTo>
                  <a:pt x="3928298" y="3416300"/>
                </a:lnTo>
                <a:lnTo>
                  <a:pt x="3959793" y="3403600"/>
                </a:lnTo>
                <a:lnTo>
                  <a:pt x="4022416" y="3352800"/>
                </a:lnTo>
                <a:lnTo>
                  <a:pt x="4053528" y="3340100"/>
                </a:lnTo>
                <a:lnTo>
                  <a:pt x="4084498" y="3314700"/>
                </a:lnTo>
                <a:lnTo>
                  <a:pt x="4115317" y="3302000"/>
                </a:lnTo>
                <a:lnTo>
                  <a:pt x="4176470" y="3251200"/>
                </a:lnTo>
                <a:lnTo>
                  <a:pt x="4206788" y="3238500"/>
                </a:lnTo>
                <a:lnTo>
                  <a:pt x="4236924" y="3213100"/>
                </a:lnTo>
                <a:lnTo>
                  <a:pt x="4297913" y="3162300"/>
                </a:lnTo>
                <a:lnTo>
                  <a:pt x="4328143" y="3149600"/>
                </a:lnTo>
                <a:lnTo>
                  <a:pt x="4417765" y="3073400"/>
                </a:lnTo>
                <a:lnTo>
                  <a:pt x="4505768" y="2997200"/>
                </a:lnTo>
                <a:lnTo>
                  <a:pt x="4534739" y="2971800"/>
                </a:lnTo>
                <a:lnTo>
                  <a:pt x="4563527" y="2959100"/>
                </a:lnTo>
                <a:lnTo>
                  <a:pt x="4648787" y="2882900"/>
                </a:lnTo>
                <a:lnTo>
                  <a:pt x="4732373" y="2806700"/>
                </a:lnTo>
                <a:lnTo>
                  <a:pt x="4814266" y="2730500"/>
                </a:lnTo>
                <a:lnTo>
                  <a:pt x="4866495" y="2679700"/>
                </a:lnTo>
                <a:lnTo>
                  <a:pt x="4892418" y="2641600"/>
                </a:lnTo>
                <a:lnTo>
                  <a:pt x="4969298" y="2565400"/>
                </a:lnTo>
                <a:lnTo>
                  <a:pt x="5019707" y="2514600"/>
                </a:lnTo>
                <a:lnTo>
                  <a:pt x="5044628" y="2489200"/>
                </a:lnTo>
                <a:lnTo>
                  <a:pt x="5069345" y="2451100"/>
                </a:lnTo>
                <a:lnTo>
                  <a:pt x="5118130" y="2400300"/>
                </a:lnTo>
                <a:lnTo>
                  <a:pt x="5142177" y="2374900"/>
                </a:lnTo>
                <a:lnTo>
                  <a:pt x="5165979" y="2349500"/>
                </a:lnTo>
                <a:lnTo>
                  <a:pt x="5189527" y="2311400"/>
                </a:lnTo>
                <a:lnTo>
                  <a:pt x="5212810" y="2286000"/>
                </a:lnTo>
                <a:lnTo>
                  <a:pt x="5235818" y="2260600"/>
                </a:lnTo>
                <a:lnTo>
                  <a:pt x="5258541" y="2235200"/>
                </a:lnTo>
                <a:lnTo>
                  <a:pt x="5280968" y="2209800"/>
                </a:lnTo>
                <a:lnTo>
                  <a:pt x="5303089" y="2171700"/>
                </a:lnTo>
                <a:lnTo>
                  <a:pt x="5325499" y="2146300"/>
                </a:lnTo>
                <a:lnTo>
                  <a:pt x="5347585" y="2120900"/>
                </a:lnTo>
                <a:lnTo>
                  <a:pt x="5369353" y="2082800"/>
                </a:lnTo>
                <a:lnTo>
                  <a:pt x="5390806" y="2057400"/>
                </a:lnTo>
                <a:lnTo>
                  <a:pt x="5411952" y="2032000"/>
                </a:lnTo>
                <a:lnTo>
                  <a:pt x="5432794" y="1993900"/>
                </a:lnTo>
                <a:lnTo>
                  <a:pt x="5453339" y="1968500"/>
                </a:lnTo>
                <a:lnTo>
                  <a:pt x="5473592" y="1943100"/>
                </a:lnTo>
                <a:lnTo>
                  <a:pt x="5493558" y="1905000"/>
                </a:lnTo>
                <a:lnTo>
                  <a:pt x="5513242" y="1879600"/>
                </a:lnTo>
                <a:lnTo>
                  <a:pt x="5532650" y="1854200"/>
                </a:lnTo>
                <a:lnTo>
                  <a:pt x="5551787" y="1816100"/>
                </a:lnTo>
                <a:lnTo>
                  <a:pt x="5570659" y="1790700"/>
                </a:lnTo>
                <a:lnTo>
                  <a:pt x="5589270" y="1765300"/>
                </a:lnTo>
                <a:lnTo>
                  <a:pt x="5607627" y="1727200"/>
                </a:lnTo>
                <a:lnTo>
                  <a:pt x="5625734" y="1701800"/>
                </a:lnTo>
                <a:lnTo>
                  <a:pt x="5643597" y="1676400"/>
                </a:lnTo>
                <a:lnTo>
                  <a:pt x="5661221" y="1651000"/>
                </a:lnTo>
                <a:lnTo>
                  <a:pt x="5678611" y="1612900"/>
                </a:lnTo>
                <a:lnTo>
                  <a:pt x="5695773" y="1587500"/>
                </a:lnTo>
                <a:lnTo>
                  <a:pt x="5712577" y="1562100"/>
                </a:lnTo>
                <a:lnTo>
                  <a:pt x="5729150" y="1524000"/>
                </a:lnTo>
                <a:lnTo>
                  <a:pt x="5745485" y="1498600"/>
                </a:lnTo>
                <a:lnTo>
                  <a:pt x="5761574" y="1473200"/>
                </a:lnTo>
                <a:lnTo>
                  <a:pt x="5777410" y="1435100"/>
                </a:lnTo>
                <a:lnTo>
                  <a:pt x="5792985" y="1409700"/>
                </a:lnTo>
                <a:lnTo>
                  <a:pt x="5808291" y="1384300"/>
                </a:lnTo>
                <a:lnTo>
                  <a:pt x="5823322" y="1358900"/>
                </a:lnTo>
                <a:lnTo>
                  <a:pt x="5838068" y="1320800"/>
                </a:lnTo>
                <a:lnTo>
                  <a:pt x="5852523" y="1295400"/>
                </a:lnTo>
                <a:lnTo>
                  <a:pt x="5866678" y="1270000"/>
                </a:lnTo>
                <a:lnTo>
                  <a:pt x="5880527" y="1244600"/>
                </a:lnTo>
                <a:lnTo>
                  <a:pt x="5894062" y="1219200"/>
                </a:lnTo>
                <a:lnTo>
                  <a:pt x="5907275" y="1181100"/>
                </a:lnTo>
                <a:lnTo>
                  <a:pt x="5920158" y="1155700"/>
                </a:lnTo>
                <a:lnTo>
                  <a:pt x="5944905" y="1104900"/>
                </a:lnTo>
                <a:lnTo>
                  <a:pt x="5968243" y="1054100"/>
                </a:lnTo>
                <a:lnTo>
                  <a:pt x="5979364" y="1028700"/>
                </a:lnTo>
                <a:lnTo>
                  <a:pt x="5985535" y="1016000"/>
                </a:lnTo>
                <a:lnTo>
                  <a:pt x="5991560" y="990600"/>
                </a:lnTo>
                <a:lnTo>
                  <a:pt x="5997452" y="977900"/>
                </a:lnTo>
                <a:lnTo>
                  <a:pt x="6003221" y="965200"/>
                </a:lnTo>
                <a:lnTo>
                  <a:pt x="6019915" y="927100"/>
                </a:lnTo>
                <a:lnTo>
                  <a:pt x="6035943" y="889000"/>
                </a:lnTo>
                <a:lnTo>
                  <a:pt x="6062056" y="825500"/>
                </a:lnTo>
                <a:lnTo>
                  <a:pt x="6072571" y="800100"/>
                </a:lnTo>
                <a:lnTo>
                  <a:pt x="6077891" y="787400"/>
                </a:lnTo>
                <a:lnTo>
                  <a:pt x="6083270" y="774700"/>
                </a:lnTo>
                <a:lnTo>
                  <a:pt x="6088718" y="762000"/>
                </a:lnTo>
                <a:lnTo>
                  <a:pt x="6093734" y="749300"/>
                </a:lnTo>
                <a:lnTo>
                  <a:pt x="6108288" y="711200"/>
                </a:lnTo>
                <a:lnTo>
                  <a:pt x="6122168" y="673100"/>
                </a:lnTo>
                <a:lnTo>
                  <a:pt x="6148244" y="596900"/>
                </a:lnTo>
                <a:lnTo>
                  <a:pt x="6160610" y="558800"/>
                </a:lnTo>
                <a:lnTo>
                  <a:pt x="6164653" y="558800"/>
                </a:lnTo>
                <a:lnTo>
                  <a:pt x="6168662" y="546100"/>
                </a:lnTo>
                <a:lnTo>
                  <a:pt x="6173073" y="533400"/>
                </a:lnTo>
                <a:lnTo>
                  <a:pt x="6197818" y="457200"/>
                </a:lnTo>
                <a:lnTo>
                  <a:pt x="6201738" y="444500"/>
                </a:lnTo>
                <a:lnTo>
                  <a:pt x="6209482" y="419100"/>
                </a:lnTo>
                <a:lnTo>
                  <a:pt x="6224835" y="368300"/>
                </a:lnTo>
                <a:lnTo>
                  <a:pt x="6228697" y="368300"/>
                </a:lnTo>
                <a:lnTo>
                  <a:pt x="6239531" y="317500"/>
                </a:lnTo>
                <a:lnTo>
                  <a:pt x="6246707" y="292100"/>
                </a:lnTo>
                <a:lnTo>
                  <a:pt x="6250271" y="279400"/>
                </a:lnTo>
                <a:lnTo>
                  <a:pt x="6253813" y="279400"/>
                </a:lnTo>
                <a:lnTo>
                  <a:pt x="6257330" y="266700"/>
                </a:lnTo>
                <a:lnTo>
                  <a:pt x="6267699" y="228600"/>
                </a:lnTo>
                <a:lnTo>
                  <a:pt x="6277522" y="190500"/>
                </a:lnTo>
                <a:lnTo>
                  <a:pt x="6283236" y="177800"/>
                </a:lnTo>
                <a:lnTo>
                  <a:pt x="6288215" y="152400"/>
                </a:lnTo>
                <a:lnTo>
                  <a:pt x="6292452" y="139700"/>
                </a:lnTo>
                <a:lnTo>
                  <a:pt x="6295937" y="127000"/>
                </a:lnTo>
                <a:lnTo>
                  <a:pt x="6298663" y="127000"/>
                </a:lnTo>
                <a:lnTo>
                  <a:pt x="6300620" y="114300"/>
                </a:lnTo>
                <a:lnTo>
                  <a:pt x="6302194" y="114300"/>
                </a:lnTo>
                <a:lnTo>
                  <a:pt x="6158418" y="0"/>
                </a:lnTo>
                <a:close/>
              </a:path>
            </a:pathLst>
          </a:custGeom>
          <a:solidFill>
            <a:srgbClr val="C9CE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11365" y="42545"/>
            <a:ext cx="1522514" cy="24228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45735" y="5323332"/>
            <a:ext cx="373379" cy="3733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86121" y="5363769"/>
            <a:ext cx="238125" cy="237490"/>
          </a:xfrm>
          <a:custGeom>
            <a:avLst/>
            <a:gdLst/>
            <a:ahLst/>
            <a:cxnLst/>
            <a:rect l="l" t="t" r="r" b="b"/>
            <a:pathLst>
              <a:path w="238125" h="237489">
                <a:moveTo>
                  <a:pt x="115356" y="0"/>
                </a:moveTo>
                <a:lnTo>
                  <a:pt x="73531" y="8899"/>
                </a:lnTo>
                <a:lnTo>
                  <a:pt x="38614" y="31126"/>
                </a:lnTo>
                <a:lnTo>
                  <a:pt x="13452" y="63832"/>
                </a:lnTo>
                <a:lnTo>
                  <a:pt x="893" y="104170"/>
                </a:lnTo>
                <a:lnTo>
                  <a:pt x="0" y="118821"/>
                </a:lnTo>
                <a:lnTo>
                  <a:pt x="464" y="129392"/>
                </a:lnTo>
                <a:lnTo>
                  <a:pt x="11205" y="168894"/>
                </a:lnTo>
                <a:lnTo>
                  <a:pt x="34655" y="201640"/>
                </a:lnTo>
                <a:lnTo>
                  <a:pt x="68813" y="225068"/>
                </a:lnTo>
                <a:lnTo>
                  <a:pt x="111678" y="236614"/>
                </a:lnTo>
                <a:lnTo>
                  <a:pt x="127555" y="237380"/>
                </a:lnTo>
                <a:lnTo>
                  <a:pt x="141524" y="235527"/>
                </a:lnTo>
                <a:lnTo>
                  <a:pt x="179680" y="220737"/>
                </a:lnTo>
                <a:lnTo>
                  <a:pt x="210163" y="193819"/>
                </a:lnTo>
                <a:lnTo>
                  <a:pt x="230339" y="156988"/>
                </a:lnTo>
                <a:lnTo>
                  <a:pt x="237576" y="112456"/>
                </a:lnTo>
                <a:lnTo>
                  <a:pt x="235963" y="98232"/>
                </a:lnTo>
                <a:lnTo>
                  <a:pt x="221678" y="59318"/>
                </a:lnTo>
                <a:lnTo>
                  <a:pt x="195157" y="28158"/>
                </a:lnTo>
                <a:lnTo>
                  <a:pt x="158887" y="7476"/>
                </a:lnTo>
                <a:lnTo>
                  <a:pt x="115356" y="0"/>
                </a:lnTo>
                <a:close/>
              </a:path>
            </a:pathLst>
          </a:custGeom>
          <a:solidFill>
            <a:srgbClr val="C005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86121" y="5363769"/>
            <a:ext cx="238125" cy="237490"/>
          </a:xfrm>
          <a:custGeom>
            <a:avLst/>
            <a:gdLst/>
            <a:ahLst/>
            <a:cxnLst/>
            <a:rect l="l" t="t" r="r" b="b"/>
            <a:pathLst>
              <a:path w="238125" h="237489">
                <a:moveTo>
                  <a:pt x="0" y="118821"/>
                </a:moveTo>
                <a:lnTo>
                  <a:pt x="7725" y="76571"/>
                </a:lnTo>
                <a:lnTo>
                  <a:pt x="29002" y="41004"/>
                </a:lnTo>
                <a:lnTo>
                  <a:pt x="60984" y="14968"/>
                </a:lnTo>
                <a:lnTo>
                  <a:pt x="100823" y="1309"/>
                </a:lnTo>
                <a:lnTo>
                  <a:pt x="115356" y="0"/>
                </a:lnTo>
                <a:lnTo>
                  <a:pt x="130520" y="856"/>
                </a:lnTo>
                <a:lnTo>
                  <a:pt x="171907" y="13037"/>
                </a:lnTo>
                <a:lnTo>
                  <a:pt x="205204" y="37515"/>
                </a:lnTo>
                <a:lnTo>
                  <a:pt x="227922" y="71563"/>
                </a:lnTo>
                <a:lnTo>
                  <a:pt x="237576" y="112456"/>
                </a:lnTo>
                <a:lnTo>
                  <a:pt x="236764" y="128019"/>
                </a:lnTo>
                <a:lnTo>
                  <a:pt x="224921" y="170230"/>
                </a:lnTo>
                <a:lnTo>
                  <a:pt x="201017" y="204002"/>
                </a:lnTo>
                <a:lnTo>
                  <a:pt x="167684" y="227123"/>
                </a:lnTo>
                <a:lnTo>
                  <a:pt x="127555" y="237380"/>
                </a:lnTo>
                <a:lnTo>
                  <a:pt x="111678" y="236614"/>
                </a:lnTo>
                <a:lnTo>
                  <a:pt x="68813" y="225068"/>
                </a:lnTo>
                <a:lnTo>
                  <a:pt x="34655" y="201640"/>
                </a:lnTo>
                <a:lnTo>
                  <a:pt x="11205" y="168894"/>
                </a:lnTo>
                <a:lnTo>
                  <a:pt x="464" y="129392"/>
                </a:lnTo>
                <a:lnTo>
                  <a:pt x="0" y="118821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54040" y="4637532"/>
            <a:ext cx="385572" cy="3886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94426" y="4677917"/>
            <a:ext cx="250190" cy="253365"/>
          </a:xfrm>
          <a:custGeom>
            <a:avLst/>
            <a:gdLst/>
            <a:ahLst/>
            <a:cxnLst/>
            <a:rect l="l" t="t" r="r" b="b"/>
            <a:pathLst>
              <a:path w="250189" h="253364">
                <a:moveTo>
                  <a:pt x="124953" y="0"/>
                </a:moveTo>
                <a:lnTo>
                  <a:pt x="82833" y="7378"/>
                </a:lnTo>
                <a:lnTo>
                  <a:pt x="46824" y="27796"/>
                </a:lnTo>
                <a:lnTo>
                  <a:pt x="19467" y="58689"/>
                </a:lnTo>
                <a:lnTo>
                  <a:pt x="3303" y="97493"/>
                </a:lnTo>
                <a:lnTo>
                  <a:pt x="0" y="126491"/>
                </a:lnTo>
                <a:lnTo>
                  <a:pt x="846" y="141281"/>
                </a:lnTo>
                <a:lnTo>
                  <a:pt x="12725" y="182142"/>
                </a:lnTo>
                <a:lnTo>
                  <a:pt x="36642" y="215946"/>
                </a:lnTo>
                <a:lnTo>
                  <a:pt x="70058" y="240130"/>
                </a:lnTo>
                <a:lnTo>
                  <a:pt x="110436" y="252133"/>
                </a:lnTo>
                <a:lnTo>
                  <a:pt x="125004" y="252983"/>
                </a:lnTo>
                <a:lnTo>
                  <a:pt x="139564" y="252129"/>
                </a:lnTo>
                <a:lnTo>
                  <a:pt x="179922" y="240114"/>
                </a:lnTo>
                <a:lnTo>
                  <a:pt x="213324" y="215916"/>
                </a:lnTo>
                <a:lnTo>
                  <a:pt x="237228" y="182097"/>
                </a:lnTo>
                <a:lnTo>
                  <a:pt x="249094" y="141218"/>
                </a:lnTo>
                <a:lnTo>
                  <a:pt x="249935" y="126465"/>
                </a:lnTo>
                <a:lnTo>
                  <a:pt x="249091" y="111718"/>
                </a:lnTo>
                <a:lnTo>
                  <a:pt x="237216" y="70852"/>
                </a:lnTo>
                <a:lnTo>
                  <a:pt x="213302" y="37043"/>
                </a:lnTo>
                <a:lnTo>
                  <a:pt x="179889" y="12855"/>
                </a:lnTo>
                <a:lnTo>
                  <a:pt x="139518" y="850"/>
                </a:lnTo>
                <a:lnTo>
                  <a:pt x="124953" y="0"/>
                </a:lnTo>
                <a:close/>
              </a:path>
            </a:pathLst>
          </a:custGeom>
          <a:solidFill>
            <a:srgbClr val="C005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94426" y="4677917"/>
            <a:ext cx="250190" cy="253365"/>
          </a:xfrm>
          <a:custGeom>
            <a:avLst/>
            <a:gdLst/>
            <a:ahLst/>
            <a:cxnLst/>
            <a:rect l="l" t="t" r="r" b="b"/>
            <a:pathLst>
              <a:path w="250189" h="253364">
                <a:moveTo>
                  <a:pt x="0" y="126491"/>
                </a:moveTo>
                <a:lnTo>
                  <a:pt x="7290" y="83838"/>
                </a:lnTo>
                <a:lnTo>
                  <a:pt x="27468" y="47386"/>
                </a:lnTo>
                <a:lnTo>
                  <a:pt x="57992" y="19700"/>
                </a:lnTo>
                <a:lnTo>
                  <a:pt x="96320" y="3343"/>
                </a:lnTo>
                <a:lnTo>
                  <a:pt x="124953" y="0"/>
                </a:lnTo>
                <a:lnTo>
                  <a:pt x="139518" y="850"/>
                </a:lnTo>
                <a:lnTo>
                  <a:pt x="179889" y="12855"/>
                </a:lnTo>
                <a:lnTo>
                  <a:pt x="213302" y="37043"/>
                </a:lnTo>
                <a:lnTo>
                  <a:pt x="237216" y="70852"/>
                </a:lnTo>
                <a:lnTo>
                  <a:pt x="249091" y="111718"/>
                </a:lnTo>
                <a:lnTo>
                  <a:pt x="249935" y="126465"/>
                </a:lnTo>
                <a:lnTo>
                  <a:pt x="249094" y="141218"/>
                </a:lnTo>
                <a:lnTo>
                  <a:pt x="237228" y="182097"/>
                </a:lnTo>
                <a:lnTo>
                  <a:pt x="213324" y="215916"/>
                </a:lnTo>
                <a:lnTo>
                  <a:pt x="179922" y="240114"/>
                </a:lnTo>
                <a:lnTo>
                  <a:pt x="139564" y="252129"/>
                </a:lnTo>
                <a:lnTo>
                  <a:pt x="125004" y="252983"/>
                </a:lnTo>
                <a:lnTo>
                  <a:pt x="110436" y="252133"/>
                </a:lnTo>
                <a:lnTo>
                  <a:pt x="70058" y="240130"/>
                </a:lnTo>
                <a:lnTo>
                  <a:pt x="36642" y="215946"/>
                </a:lnTo>
                <a:lnTo>
                  <a:pt x="12725" y="182142"/>
                </a:lnTo>
                <a:lnTo>
                  <a:pt x="846" y="141281"/>
                </a:lnTo>
                <a:lnTo>
                  <a:pt x="0" y="126536"/>
                </a:lnTo>
                <a:close/>
              </a:path>
            </a:pathLst>
          </a:custGeom>
          <a:ln w="2895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57544" y="3901440"/>
            <a:ext cx="419100" cy="420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97929" y="3942339"/>
            <a:ext cx="283845" cy="284480"/>
          </a:xfrm>
          <a:custGeom>
            <a:avLst/>
            <a:gdLst/>
            <a:ahLst/>
            <a:cxnLst/>
            <a:rect l="l" t="t" r="r" b="b"/>
            <a:pathLst>
              <a:path w="283845" h="284479">
                <a:moveTo>
                  <a:pt x="129622" y="0"/>
                </a:moveTo>
                <a:lnTo>
                  <a:pt x="88274" y="9972"/>
                </a:lnTo>
                <a:lnTo>
                  <a:pt x="52644" y="31150"/>
                </a:lnTo>
                <a:lnTo>
                  <a:pt x="24726" y="61540"/>
                </a:lnTo>
                <a:lnTo>
                  <a:pt x="6513" y="99148"/>
                </a:lnTo>
                <a:lnTo>
                  <a:pt x="0" y="141980"/>
                </a:lnTo>
                <a:lnTo>
                  <a:pt x="1" y="142624"/>
                </a:lnTo>
                <a:lnTo>
                  <a:pt x="6549" y="184844"/>
                </a:lnTo>
                <a:lnTo>
                  <a:pt x="24632" y="221976"/>
                </a:lnTo>
                <a:lnTo>
                  <a:pt x="52487" y="252106"/>
                </a:lnTo>
                <a:lnTo>
                  <a:pt x="88353" y="273320"/>
                </a:lnTo>
                <a:lnTo>
                  <a:pt x="130469" y="283700"/>
                </a:lnTo>
                <a:lnTo>
                  <a:pt x="145592" y="284423"/>
                </a:lnTo>
                <a:lnTo>
                  <a:pt x="159739" y="283331"/>
                </a:lnTo>
                <a:lnTo>
                  <a:pt x="199383" y="272051"/>
                </a:lnTo>
                <a:lnTo>
                  <a:pt x="233400" y="249963"/>
                </a:lnTo>
                <a:lnTo>
                  <a:pt x="259947" y="218617"/>
                </a:lnTo>
                <a:lnTo>
                  <a:pt x="277182" y="179558"/>
                </a:lnTo>
                <a:lnTo>
                  <a:pt x="283263" y="134333"/>
                </a:lnTo>
                <a:lnTo>
                  <a:pt x="281844" y="120430"/>
                </a:lnTo>
                <a:lnTo>
                  <a:pt x="269874" y="81558"/>
                </a:lnTo>
                <a:lnTo>
                  <a:pt x="247354" y="48314"/>
                </a:lnTo>
                <a:lnTo>
                  <a:pt x="215597" y="22463"/>
                </a:lnTo>
                <a:lnTo>
                  <a:pt x="175915" y="5770"/>
                </a:lnTo>
                <a:lnTo>
                  <a:pt x="129622" y="0"/>
                </a:lnTo>
                <a:close/>
              </a:path>
            </a:pathLst>
          </a:custGeom>
          <a:solidFill>
            <a:srgbClr val="C005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97929" y="3942339"/>
            <a:ext cx="283845" cy="284480"/>
          </a:xfrm>
          <a:custGeom>
            <a:avLst/>
            <a:gdLst/>
            <a:ahLst/>
            <a:cxnLst/>
            <a:rect l="l" t="t" r="r" b="b"/>
            <a:pathLst>
              <a:path w="283845" h="284479">
                <a:moveTo>
                  <a:pt x="0" y="141980"/>
                </a:moveTo>
                <a:lnTo>
                  <a:pt x="6513" y="99148"/>
                </a:lnTo>
                <a:lnTo>
                  <a:pt x="24726" y="61540"/>
                </a:lnTo>
                <a:lnTo>
                  <a:pt x="52644" y="31150"/>
                </a:lnTo>
                <a:lnTo>
                  <a:pt x="88274" y="9972"/>
                </a:lnTo>
                <a:lnTo>
                  <a:pt x="129622" y="0"/>
                </a:lnTo>
                <a:lnTo>
                  <a:pt x="145706" y="600"/>
                </a:lnTo>
                <a:lnTo>
                  <a:pt x="189942" y="10208"/>
                </a:lnTo>
                <a:lnTo>
                  <a:pt x="227128" y="30149"/>
                </a:lnTo>
                <a:lnTo>
                  <a:pt x="255951" y="58661"/>
                </a:lnTo>
                <a:lnTo>
                  <a:pt x="275101" y="93977"/>
                </a:lnTo>
                <a:lnTo>
                  <a:pt x="283263" y="134333"/>
                </a:lnTo>
                <a:lnTo>
                  <a:pt x="282589" y="149998"/>
                </a:lnTo>
                <a:lnTo>
                  <a:pt x="272586" y="193339"/>
                </a:lnTo>
                <a:lnTo>
                  <a:pt x="252042" y="229999"/>
                </a:lnTo>
                <a:lnTo>
                  <a:pt x="222800" y="258431"/>
                </a:lnTo>
                <a:lnTo>
                  <a:pt x="186702" y="277088"/>
                </a:lnTo>
                <a:lnTo>
                  <a:pt x="145592" y="284423"/>
                </a:lnTo>
                <a:lnTo>
                  <a:pt x="130469" y="283700"/>
                </a:lnTo>
                <a:lnTo>
                  <a:pt x="88353" y="273320"/>
                </a:lnTo>
                <a:lnTo>
                  <a:pt x="52487" y="252106"/>
                </a:lnTo>
                <a:lnTo>
                  <a:pt x="24632" y="221976"/>
                </a:lnTo>
                <a:lnTo>
                  <a:pt x="6549" y="184844"/>
                </a:lnTo>
                <a:lnTo>
                  <a:pt x="1" y="142624"/>
                </a:lnTo>
                <a:lnTo>
                  <a:pt x="0" y="14198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43783" y="4991100"/>
            <a:ext cx="1979675" cy="571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46654" y="5080253"/>
            <a:ext cx="1774189" cy="393700"/>
          </a:xfrm>
          <a:custGeom>
            <a:avLst/>
            <a:gdLst/>
            <a:ahLst/>
            <a:cxnLst/>
            <a:rect l="l" t="t" r="r" b="b"/>
            <a:pathLst>
              <a:path w="1774189" h="393700">
                <a:moveTo>
                  <a:pt x="1577340" y="0"/>
                </a:moveTo>
                <a:lnTo>
                  <a:pt x="196595" y="0"/>
                </a:lnTo>
                <a:lnTo>
                  <a:pt x="180470" y="651"/>
                </a:lnTo>
                <a:lnTo>
                  <a:pt x="134453" y="10021"/>
                </a:lnTo>
                <a:lnTo>
                  <a:pt x="93034" y="29452"/>
                </a:lnTo>
                <a:lnTo>
                  <a:pt x="57578" y="57578"/>
                </a:lnTo>
                <a:lnTo>
                  <a:pt x="29452" y="93034"/>
                </a:lnTo>
                <a:lnTo>
                  <a:pt x="10021" y="134453"/>
                </a:lnTo>
                <a:lnTo>
                  <a:pt x="651" y="180470"/>
                </a:lnTo>
                <a:lnTo>
                  <a:pt x="0" y="196596"/>
                </a:lnTo>
                <a:lnTo>
                  <a:pt x="651" y="212721"/>
                </a:lnTo>
                <a:lnTo>
                  <a:pt x="10021" y="258738"/>
                </a:lnTo>
                <a:lnTo>
                  <a:pt x="29452" y="300157"/>
                </a:lnTo>
                <a:lnTo>
                  <a:pt x="57578" y="335613"/>
                </a:lnTo>
                <a:lnTo>
                  <a:pt x="93034" y="363739"/>
                </a:lnTo>
                <a:lnTo>
                  <a:pt x="134453" y="383170"/>
                </a:lnTo>
                <a:lnTo>
                  <a:pt x="180470" y="392540"/>
                </a:lnTo>
                <a:lnTo>
                  <a:pt x="196595" y="393192"/>
                </a:lnTo>
                <a:lnTo>
                  <a:pt x="1577340" y="393192"/>
                </a:lnTo>
                <a:lnTo>
                  <a:pt x="1624586" y="387478"/>
                </a:lnTo>
                <a:lnTo>
                  <a:pt x="1667690" y="371249"/>
                </a:lnTo>
                <a:lnTo>
                  <a:pt x="1705285" y="345870"/>
                </a:lnTo>
                <a:lnTo>
                  <a:pt x="1736006" y="312706"/>
                </a:lnTo>
                <a:lnTo>
                  <a:pt x="1758487" y="273123"/>
                </a:lnTo>
                <a:lnTo>
                  <a:pt x="1771363" y="228486"/>
                </a:lnTo>
                <a:lnTo>
                  <a:pt x="1773935" y="196596"/>
                </a:lnTo>
                <a:lnTo>
                  <a:pt x="1773284" y="180470"/>
                </a:lnTo>
                <a:lnTo>
                  <a:pt x="1763914" y="134453"/>
                </a:lnTo>
                <a:lnTo>
                  <a:pt x="1744483" y="93034"/>
                </a:lnTo>
                <a:lnTo>
                  <a:pt x="1716357" y="57578"/>
                </a:lnTo>
                <a:lnTo>
                  <a:pt x="1680901" y="29452"/>
                </a:lnTo>
                <a:lnTo>
                  <a:pt x="1639482" y="10021"/>
                </a:lnTo>
                <a:lnTo>
                  <a:pt x="1593465" y="651"/>
                </a:lnTo>
                <a:lnTo>
                  <a:pt x="1577340" y="0"/>
                </a:lnTo>
                <a:close/>
              </a:path>
            </a:pathLst>
          </a:custGeom>
          <a:solidFill>
            <a:srgbClr val="565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46654" y="5080253"/>
            <a:ext cx="1774189" cy="393700"/>
          </a:xfrm>
          <a:custGeom>
            <a:avLst/>
            <a:gdLst/>
            <a:ahLst/>
            <a:cxnLst/>
            <a:rect l="l" t="t" r="r" b="b"/>
            <a:pathLst>
              <a:path w="1774189" h="393700">
                <a:moveTo>
                  <a:pt x="0" y="196596"/>
                </a:moveTo>
                <a:lnTo>
                  <a:pt x="5713" y="149349"/>
                </a:lnTo>
                <a:lnTo>
                  <a:pt x="21942" y="106245"/>
                </a:lnTo>
                <a:lnTo>
                  <a:pt x="47321" y="68650"/>
                </a:lnTo>
                <a:lnTo>
                  <a:pt x="80485" y="37929"/>
                </a:lnTo>
                <a:lnTo>
                  <a:pt x="120068" y="15448"/>
                </a:lnTo>
                <a:lnTo>
                  <a:pt x="164705" y="2572"/>
                </a:lnTo>
                <a:lnTo>
                  <a:pt x="196595" y="0"/>
                </a:lnTo>
                <a:lnTo>
                  <a:pt x="1577340" y="0"/>
                </a:lnTo>
                <a:lnTo>
                  <a:pt x="1624586" y="5713"/>
                </a:lnTo>
                <a:lnTo>
                  <a:pt x="1667690" y="21942"/>
                </a:lnTo>
                <a:lnTo>
                  <a:pt x="1705285" y="47321"/>
                </a:lnTo>
                <a:lnTo>
                  <a:pt x="1736006" y="80485"/>
                </a:lnTo>
                <a:lnTo>
                  <a:pt x="1758487" y="120068"/>
                </a:lnTo>
                <a:lnTo>
                  <a:pt x="1771363" y="164705"/>
                </a:lnTo>
                <a:lnTo>
                  <a:pt x="1773935" y="196596"/>
                </a:lnTo>
                <a:lnTo>
                  <a:pt x="1768222" y="243842"/>
                </a:lnTo>
                <a:lnTo>
                  <a:pt x="1751993" y="286946"/>
                </a:lnTo>
                <a:lnTo>
                  <a:pt x="1726614" y="324541"/>
                </a:lnTo>
                <a:lnTo>
                  <a:pt x="1693450" y="355262"/>
                </a:lnTo>
                <a:lnTo>
                  <a:pt x="1653867" y="377743"/>
                </a:lnTo>
                <a:lnTo>
                  <a:pt x="1609230" y="390619"/>
                </a:lnTo>
                <a:lnTo>
                  <a:pt x="1577340" y="393192"/>
                </a:lnTo>
                <a:lnTo>
                  <a:pt x="196595" y="393192"/>
                </a:lnTo>
                <a:lnTo>
                  <a:pt x="149349" y="387478"/>
                </a:lnTo>
                <a:lnTo>
                  <a:pt x="106245" y="371249"/>
                </a:lnTo>
                <a:lnTo>
                  <a:pt x="68650" y="345870"/>
                </a:lnTo>
                <a:lnTo>
                  <a:pt x="37929" y="312706"/>
                </a:lnTo>
                <a:lnTo>
                  <a:pt x="15448" y="273123"/>
                </a:lnTo>
                <a:lnTo>
                  <a:pt x="2572" y="228486"/>
                </a:lnTo>
                <a:lnTo>
                  <a:pt x="651" y="212721"/>
                </a:lnTo>
                <a:lnTo>
                  <a:pt x="0" y="196596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26179" y="4384547"/>
            <a:ext cx="1979676" cy="571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29050" y="4473702"/>
            <a:ext cx="1774189" cy="393700"/>
          </a:xfrm>
          <a:custGeom>
            <a:avLst/>
            <a:gdLst/>
            <a:ahLst/>
            <a:cxnLst/>
            <a:rect l="l" t="t" r="r" b="b"/>
            <a:pathLst>
              <a:path w="1774189" h="393700">
                <a:moveTo>
                  <a:pt x="1577339" y="0"/>
                </a:moveTo>
                <a:lnTo>
                  <a:pt x="196596" y="0"/>
                </a:lnTo>
                <a:lnTo>
                  <a:pt x="180470" y="651"/>
                </a:lnTo>
                <a:lnTo>
                  <a:pt x="134453" y="10021"/>
                </a:lnTo>
                <a:lnTo>
                  <a:pt x="93034" y="29452"/>
                </a:lnTo>
                <a:lnTo>
                  <a:pt x="57578" y="57578"/>
                </a:lnTo>
                <a:lnTo>
                  <a:pt x="29452" y="93034"/>
                </a:lnTo>
                <a:lnTo>
                  <a:pt x="10021" y="134453"/>
                </a:lnTo>
                <a:lnTo>
                  <a:pt x="651" y="180470"/>
                </a:lnTo>
                <a:lnTo>
                  <a:pt x="0" y="196596"/>
                </a:lnTo>
                <a:lnTo>
                  <a:pt x="651" y="212721"/>
                </a:lnTo>
                <a:lnTo>
                  <a:pt x="10021" y="258738"/>
                </a:lnTo>
                <a:lnTo>
                  <a:pt x="29452" y="300157"/>
                </a:lnTo>
                <a:lnTo>
                  <a:pt x="57578" y="335613"/>
                </a:lnTo>
                <a:lnTo>
                  <a:pt x="93034" y="363739"/>
                </a:lnTo>
                <a:lnTo>
                  <a:pt x="134453" y="383170"/>
                </a:lnTo>
                <a:lnTo>
                  <a:pt x="180470" y="392540"/>
                </a:lnTo>
                <a:lnTo>
                  <a:pt x="196596" y="393192"/>
                </a:lnTo>
                <a:lnTo>
                  <a:pt x="1577339" y="393192"/>
                </a:lnTo>
                <a:lnTo>
                  <a:pt x="1624586" y="387478"/>
                </a:lnTo>
                <a:lnTo>
                  <a:pt x="1667690" y="371249"/>
                </a:lnTo>
                <a:lnTo>
                  <a:pt x="1705285" y="345870"/>
                </a:lnTo>
                <a:lnTo>
                  <a:pt x="1736006" y="312706"/>
                </a:lnTo>
                <a:lnTo>
                  <a:pt x="1758487" y="273123"/>
                </a:lnTo>
                <a:lnTo>
                  <a:pt x="1771363" y="228486"/>
                </a:lnTo>
                <a:lnTo>
                  <a:pt x="1773936" y="196596"/>
                </a:lnTo>
                <a:lnTo>
                  <a:pt x="1773284" y="180470"/>
                </a:lnTo>
                <a:lnTo>
                  <a:pt x="1763914" y="134453"/>
                </a:lnTo>
                <a:lnTo>
                  <a:pt x="1744483" y="93034"/>
                </a:lnTo>
                <a:lnTo>
                  <a:pt x="1716357" y="57578"/>
                </a:lnTo>
                <a:lnTo>
                  <a:pt x="1680901" y="29452"/>
                </a:lnTo>
                <a:lnTo>
                  <a:pt x="1639482" y="10021"/>
                </a:lnTo>
                <a:lnTo>
                  <a:pt x="1593465" y="651"/>
                </a:lnTo>
                <a:lnTo>
                  <a:pt x="1577339" y="0"/>
                </a:lnTo>
                <a:close/>
              </a:path>
            </a:pathLst>
          </a:custGeom>
          <a:solidFill>
            <a:srgbClr val="C005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29050" y="4473702"/>
            <a:ext cx="1774189" cy="393700"/>
          </a:xfrm>
          <a:custGeom>
            <a:avLst/>
            <a:gdLst/>
            <a:ahLst/>
            <a:cxnLst/>
            <a:rect l="l" t="t" r="r" b="b"/>
            <a:pathLst>
              <a:path w="1774189" h="393700">
                <a:moveTo>
                  <a:pt x="0" y="196596"/>
                </a:moveTo>
                <a:lnTo>
                  <a:pt x="5713" y="149349"/>
                </a:lnTo>
                <a:lnTo>
                  <a:pt x="21942" y="106245"/>
                </a:lnTo>
                <a:lnTo>
                  <a:pt x="47321" y="68650"/>
                </a:lnTo>
                <a:lnTo>
                  <a:pt x="80485" y="37929"/>
                </a:lnTo>
                <a:lnTo>
                  <a:pt x="120068" y="15448"/>
                </a:lnTo>
                <a:lnTo>
                  <a:pt x="164705" y="2572"/>
                </a:lnTo>
                <a:lnTo>
                  <a:pt x="196596" y="0"/>
                </a:lnTo>
                <a:lnTo>
                  <a:pt x="1577339" y="0"/>
                </a:lnTo>
                <a:lnTo>
                  <a:pt x="1624586" y="5713"/>
                </a:lnTo>
                <a:lnTo>
                  <a:pt x="1667690" y="21942"/>
                </a:lnTo>
                <a:lnTo>
                  <a:pt x="1705285" y="47321"/>
                </a:lnTo>
                <a:lnTo>
                  <a:pt x="1736006" y="80485"/>
                </a:lnTo>
                <a:lnTo>
                  <a:pt x="1758487" y="120068"/>
                </a:lnTo>
                <a:lnTo>
                  <a:pt x="1771363" y="164705"/>
                </a:lnTo>
                <a:lnTo>
                  <a:pt x="1773936" y="196596"/>
                </a:lnTo>
                <a:lnTo>
                  <a:pt x="1768222" y="243842"/>
                </a:lnTo>
                <a:lnTo>
                  <a:pt x="1751993" y="286946"/>
                </a:lnTo>
                <a:lnTo>
                  <a:pt x="1726614" y="324541"/>
                </a:lnTo>
                <a:lnTo>
                  <a:pt x="1693450" y="355262"/>
                </a:lnTo>
                <a:lnTo>
                  <a:pt x="1653867" y="377743"/>
                </a:lnTo>
                <a:lnTo>
                  <a:pt x="1609230" y="390619"/>
                </a:lnTo>
                <a:lnTo>
                  <a:pt x="1577339" y="393192"/>
                </a:lnTo>
                <a:lnTo>
                  <a:pt x="196596" y="393192"/>
                </a:lnTo>
                <a:lnTo>
                  <a:pt x="149349" y="387478"/>
                </a:lnTo>
                <a:lnTo>
                  <a:pt x="106245" y="371249"/>
                </a:lnTo>
                <a:lnTo>
                  <a:pt x="68650" y="345870"/>
                </a:lnTo>
                <a:lnTo>
                  <a:pt x="37929" y="312706"/>
                </a:lnTo>
                <a:lnTo>
                  <a:pt x="15448" y="273123"/>
                </a:lnTo>
                <a:lnTo>
                  <a:pt x="2572" y="228486"/>
                </a:lnTo>
                <a:lnTo>
                  <a:pt x="651" y="212721"/>
                </a:lnTo>
                <a:lnTo>
                  <a:pt x="0" y="196596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483102" y="4541892"/>
            <a:ext cx="5547360" cy="1196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6780">
              <a:lnSpc>
                <a:spcPts val="2085"/>
              </a:lnSpc>
            </a:pPr>
            <a:r>
              <a:rPr sz="1800" dirty="0">
                <a:solidFill>
                  <a:srgbClr val="FFFFFF"/>
                </a:solidFill>
                <a:latin typeface="微软雅黑"/>
                <a:cs typeface="微软雅黑"/>
              </a:rPr>
              <a:t>2021年</a:t>
            </a:r>
            <a:endParaRPr sz="1800">
              <a:latin typeface="微软雅黑"/>
              <a:cs typeface="微软雅黑"/>
            </a:endParaRPr>
          </a:p>
          <a:p>
            <a:pPr marL="12700" indent="2629535">
              <a:lnSpc>
                <a:spcPts val="2085"/>
              </a:lnSpc>
            </a:pPr>
            <a:r>
              <a:rPr sz="1800" spc="-5" dirty="0">
                <a:solidFill>
                  <a:srgbClr val="565656"/>
                </a:solidFill>
                <a:latin typeface="微软雅黑"/>
                <a:cs typeface="微软雅黑"/>
              </a:rPr>
              <a:t>客户试用</a:t>
            </a:r>
            <a:r>
              <a:rPr sz="1800" dirty="0">
                <a:solidFill>
                  <a:srgbClr val="565656"/>
                </a:solidFill>
                <a:latin typeface="微软雅黑"/>
                <a:cs typeface="微软雅黑"/>
              </a:rPr>
              <a:t>。</a:t>
            </a:r>
            <a:r>
              <a:rPr sz="1800" spc="5" dirty="0">
                <a:solidFill>
                  <a:srgbClr val="565656"/>
                </a:solidFill>
                <a:latin typeface="微软雅黑"/>
                <a:cs typeface="微软雅黑"/>
              </a:rPr>
              <a:t> </a:t>
            </a:r>
            <a:r>
              <a:rPr sz="1800" spc="-5" dirty="0">
                <a:solidFill>
                  <a:srgbClr val="565656"/>
                </a:solidFill>
                <a:latin typeface="微软雅黑"/>
                <a:cs typeface="微软雅黑"/>
              </a:rPr>
              <a:t>销售额1500万元</a:t>
            </a:r>
            <a:endParaRPr sz="18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800" spc="-5" dirty="0">
                <a:solidFill>
                  <a:srgbClr val="FFFFFF"/>
                </a:solidFill>
                <a:latin typeface="微软雅黑"/>
                <a:cs typeface="微软雅黑"/>
              </a:rPr>
              <a:t>2020</a:t>
            </a:r>
            <a:r>
              <a:rPr sz="1800" dirty="0">
                <a:solidFill>
                  <a:srgbClr val="FFFFFF"/>
                </a:solidFill>
                <a:latin typeface="微软雅黑"/>
                <a:cs typeface="微软雅黑"/>
              </a:rPr>
              <a:t>年</a:t>
            </a:r>
            <a:endParaRPr sz="1800">
              <a:latin typeface="微软雅黑"/>
              <a:cs typeface="微软雅黑"/>
            </a:endParaRPr>
          </a:p>
          <a:p>
            <a:pPr marL="1797685">
              <a:lnSpc>
                <a:spcPct val="100000"/>
              </a:lnSpc>
              <a:spcBef>
                <a:spcPts val="359"/>
              </a:spcBef>
            </a:pPr>
            <a:r>
              <a:rPr sz="1800" dirty="0">
                <a:solidFill>
                  <a:srgbClr val="30352F"/>
                </a:solidFill>
                <a:latin typeface="微软雅黑"/>
                <a:cs typeface="微软雅黑"/>
              </a:rPr>
              <a:t>技术研发与产品试制。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729221" y="4047101"/>
            <a:ext cx="20828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565656"/>
                </a:solidFill>
                <a:latin typeface="微软雅黑"/>
                <a:cs typeface="微软雅黑"/>
              </a:rPr>
              <a:t>小批量生产与销售。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991092" y="4047101"/>
            <a:ext cx="17049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565656"/>
                </a:solidFill>
                <a:latin typeface="微软雅黑"/>
                <a:cs typeface="微软雅黑"/>
              </a:rPr>
              <a:t>销售额3000万元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363211" y="3672840"/>
            <a:ext cx="1979676" cy="571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66082" y="3761994"/>
            <a:ext cx="1774189" cy="393700"/>
          </a:xfrm>
          <a:custGeom>
            <a:avLst/>
            <a:gdLst/>
            <a:ahLst/>
            <a:cxnLst/>
            <a:rect l="l" t="t" r="r" b="b"/>
            <a:pathLst>
              <a:path w="1774189" h="393700">
                <a:moveTo>
                  <a:pt x="1577339" y="0"/>
                </a:moveTo>
                <a:lnTo>
                  <a:pt x="196595" y="0"/>
                </a:lnTo>
                <a:lnTo>
                  <a:pt x="180470" y="651"/>
                </a:lnTo>
                <a:lnTo>
                  <a:pt x="134453" y="10021"/>
                </a:lnTo>
                <a:lnTo>
                  <a:pt x="93034" y="29452"/>
                </a:lnTo>
                <a:lnTo>
                  <a:pt x="57578" y="57578"/>
                </a:lnTo>
                <a:lnTo>
                  <a:pt x="29452" y="93034"/>
                </a:lnTo>
                <a:lnTo>
                  <a:pt x="10021" y="134453"/>
                </a:lnTo>
                <a:lnTo>
                  <a:pt x="651" y="180470"/>
                </a:lnTo>
                <a:lnTo>
                  <a:pt x="0" y="196595"/>
                </a:lnTo>
                <a:lnTo>
                  <a:pt x="651" y="212721"/>
                </a:lnTo>
                <a:lnTo>
                  <a:pt x="10021" y="258738"/>
                </a:lnTo>
                <a:lnTo>
                  <a:pt x="29452" y="300157"/>
                </a:lnTo>
                <a:lnTo>
                  <a:pt x="57578" y="335613"/>
                </a:lnTo>
                <a:lnTo>
                  <a:pt x="93034" y="363739"/>
                </a:lnTo>
                <a:lnTo>
                  <a:pt x="134453" y="383170"/>
                </a:lnTo>
                <a:lnTo>
                  <a:pt x="180470" y="392540"/>
                </a:lnTo>
                <a:lnTo>
                  <a:pt x="196595" y="393191"/>
                </a:lnTo>
                <a:lnTo>
                  <a:pt x="1577339" y="393191"/>
                </a:lnTo>
                <a:lnTo>
                  <a:pt x="1624586" y="387478"/>
                </a:lnTo>
                <a:lnTo>
                  <a:pt x="1667690" y="371249"/>
                </a:lnTo>
                <a:lnTo>
                  <a:pt x="1705285" y="345870"/>
                </a:lnTo>
                <a:lnTo>
                  <a:pt x="1736006" y="312706"/>
                </a:lnTo>
                <a:lnTo>
                  <a:pt x="1758487" y="273123"/>
                </a:lnTo>
                <a:lnTo>
                  <a:pt x="1771363" y="228486"/>
                </a:lnTo>
                <a:lnTo>
                  <a:pt x="1773935" y="196595"/>
                </a:lnTo>
                <a:lnTo>
                  <a:pt x="1773284" y="180470"/>
                </a:lnTo>
                <a:lnTo>
                  <a:pt x="1763914" y="134453"/>
                </a:lnTo>
                <a:lnTo>
                  <a:pt x="1744483" y="93034"/>
                </a:lnTo>
                <a:lnTo>
                  <a:pt x="1716357" y="57578"/>
                </a:lnTo>
                <a:lnTo>
                  <a:pt x="1680901" y="29452"/>
                </a:lnTo>
                <a:lnTo>
                  <a:pt x="1639482" y="10021"/>
                </a:lnTo>
                <a:lnTo>
                  <a:pt x="1593465" y="651"/>
                </a:lnTo>
                <a:lnTo>
                  <a:pt x="1577339" y="0"/>
                </a:lnTo>
                <a:close/>
              </a:path>
            </a:pathLst>
          </a:custGeom>
          <a:solidFill>
            <a:srgbClr val="565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66082" y="3761994"/>
            <a:ext cx="1774189" cy="393700"/>
          </a:xfrm>
          <a:custGeom>
            <a:avLst/>
            <a:gdLst/>
            <a:ahLst/>
            <a:cxnLst/>
            <a:rect l="l" t="t" r="r" b="b"/>
            <a:pathLst>
              <a:path w="1774189" h="393700">
                <a:moveTo>
                  <a:pt x="0" y="196595"/>
                </a:moveTo>
                <a:lnTo>
                  <a:pt x="5713" y="149349"/>
                </a:lnTo>
                <a:lnTo>
                  <a:pt x="21942" y="106245"/>
                </a:lnTo>
                <a:lnTo>
                  <a:pt x="47321" y="68650"/>
                </a:lnTo>
                <a:lnTo>
                  <a:pt x="80485" y="37929"/>
                </a:lnTo>
                <a:lnTo>
                  <a:pt x="120068" y="15448"/>
                </a:lnTo>
                <a:lnTo>
                  <a:pt x="164705" y="2572"/>
                </a:lnTo>
                <a:lnTo>
                  <a:pt x="196595" y="0"/>
                </a:lnTo>
                <a:lnTo>
                  <a:pt x="1577339" y="0"/>
                </a:lnTo>
                <a:lnTo>
                  <a:pt x="1624586" y="5713"/>
                </a:lnTo>
                <a:lnTo>
                  <a:pt x="1667690" y="21942"/>
                </a:lnTo>
                <a:lnTo>
                  <a:pt x="1705285" y="47321"/>
                </a:lnTo>
                <a:lnTo>
                  <a:pt x="1736006" y="80485"/>
                </a:lnTo>
                <a:lnTo>
                  <a:pt x="1758487" y="120068"/>
                </a:lnTo>
                <a:lnTo>
                  <a:pt x="1771363" y="164705"/>
                </a:lnTo>
                <a:lnTo>
                  <a:pt x="1773935" y="196595"/>
                </a:lnTo>
                <a:lnTo>
                  <a:pt x="1768222" y="243842"/>
                </a:lnTo>
                <a:lnTo>
                  <a:pt x="1751993" y="286946"/>
                </a:lnTo>
                <a:lnTo>
                  <a:pt x="1726614" y="324541"/>
                </a:lnTo>
                <a:lnTo>
                  <a:pt x="1693450" y="355262"/>
                </a:lnTo>
                <a:lnTo>
                  <a:pt x="1653867" y="377743"/>
                </a:lnTo>
                <a:lnTo>
                  <a:pt x="1609230" y="390619"/>
                </a:lnTo>
                <a:lnTo>
                  <a:pt x="1577339" y="393191"/>
                </a:lnTo>
                <a:lnTo>
                  <a:pt x="196595" y="393191"/>
                </a:lnTo>
                <a:lnTo>
                  <a:pt x="149349" y="387478"/>
                </a:lnTo>
                <a:lnTo>
                  <a:pt x="106245" y="371249"/>
                </a:lnTo>
                <a:lnTo>
                  <a:pt x="68650" y="345870"/>
                </a:lnTo>
                <a:lnTo>
                  <a:pt x="37929" y="312706"/>
                </a:lnTo>
                <a:lnTo>
                  <a:pt x="15448" y="273123"/>
                </a:lnTo>
                <a:lnTo>
                  <a:pt x="2572" y="228486"/>
                </a:lnTo>
                <a:lnTo>
                  <a:pt x="651" y="212721"/>
                </a:lnTo>
                <a:lnTo>
                  <a:pt x="0" y="196595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54368" y="3163823"/>
            <a:ext cx="419100" cy="419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794754" y="3204672"/>
            <a:ext cx="283845" cy="283210"/>
          </a:xfrm>
          <a:custGeom>
            <a:avLst/>
            <a:gdLst/>
            <a:ahLst/>
            <a:cxnLst/>
            <a:rect l="l" t="t" r="r" b="b"/>
            <a:pathLst>
              <a:path w="283845" h="283210">
                <a:moveTo>
                  <a:pt x="130208" y="0"/>
                </a:moveTo>
                <a:lnTo>
                  <a:pt x="88692" y="9808"/>
                </a:lnTo>
                <a:lnTo>
                  <a:pt x="52903" y="30849"/>
                </a:lnTo>
                <a:lnTo>
                  <a:pt x="24852" y="61113"/>
                </a:lnTo>
                <a:lnTo>
                  <a:pt x="6548" y="98589"/>
                </a:lnTo>
                <a:lnTo>
                  <a:pt x="0" y="141269"/>
                </a:lnTo>
                <a:lnTo>
                  <a:pt x="617" y="154575"/>
                </a:lnTo>
                <a:lnTo>
                  <a:pt x="10826" y="195579"/>
                </a:lnTo>
                <a:lnTo>
                  <a:pt x="32141" y="230884"/>
                </a:lnTo>
                <a:lnTo>
                  <a:pt x="62693" y="258527"/>
                </a:lnTo>
                <a:lnTo>
                  <a:pt x="100615" y="276547"/>
                </a:lnTo>
                <a:lnTo>
                  <a:pt x="144039" y="282983"/>
                </a:lnTo>
                <a:lnTo>
                  <a:pt x="158322" y="282036"/>
                </a:lnTo>
                <a:lnTo>
                  <a:pt x="198377" y="271101"/>
                </a:lnTo>
                <a:lnTo>
                  <a:pt x="232783" y="249281"/>
                </a:lnTo>
                <a:lnTo>
                  <a:pt x="259659" y="218197"/>
                </a:lnTo>
                <a:lnTo>
                  <a:pt x="277129" y="179472"/>
                </a:lnTo>
                <a:lnTo>
                  <a:pt x="283315" y="134725"/>
                </a:lnTo>
                <a:lnTo>
                  <a:pt x="281988" y="120815"/>
                </a:lnTo>
                <a:lnTo>
                  <a:pt x="270212" y="81887"/>
                </a:lnTo>
                <a:lnTo>
                  <a:pt x="247793" y="48553"/>
                </a:lnTo>
                <a:lnTo>
                  <a:pt x="216085" y="22602"/>
                </a:lnTo>
                <a:lnTo>
                  <a:pt x="176439" y="5822"/>
                </a:lnTo>
                <a:lnTo>
                  <a:pt x="130208" y="0"/>
                </a:lnTo>
                <a:close/>
              </a:path>
            </a:pathLst>
          </a:custGeom>
          <a:solidFill>
            <a:srgbClr val="C005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94754" y="3204672"/>
            <a:ext cx="283845" cy="283210"/>
          </a:xfrm>
          <a:custGeom>
            <a:avLst/>
            <a:gdLst/>
            <a:ahLst/>
            <a:cxnLst/>
            <a:rect l="l" t="t" r="r" b="b"/>
            <a:pathLst>
              <a:path w="283845" h="283210">
                <a:moveTo>
                  <a:pt x="0" y="141269"/>
                </a:moveTo>
                <a:lnTo>
                  <a:pt x="6548" y="98589"/>
                </a:lnTo>
                <a:lnTo>
                  <a:pt x="24852" y="61113"/>
                </a:lnTo>
                <a:lnTo>
                  <a:pt x="52903" y="30849"/>
                </a:lnTo>
                <a:lnTo>
                  <a:pt x="88692" y="9808"/>
                </a:lnTo>
                <a:lnTo>
                  <a:pt x="130208" y="0"/>
                </a:lnTo>
                <a:lnTo>
                  <a:pt x="146266" y="612"/>
                </a:lnTo>
                <a:lnTo>
                  <a:pt x="190452" y="10286"/>
                </a:lnTo>
                <a:lnTo>
                  <a:pt x="227603" y="30322"/>
                </a:lnTo>
                <a:lnTo>
                  <a:pt x="256365" y="58932"/>
                </a:lnTo>
                <a:lnTo>
                  <a:pt x="275386" y="94330"/>
                </a:lnTo>
                <a:lnTo>
                  <a:pt x="283315" y="134725"/>
                </a:lnTo>
                <a:lnTo>
                  <a:pt x="282623" y="150210"/>
                </a:lnTo>
                <a:lnTo>
                  <a:pt x="272467" y="193129"/>
                </a:lnTo>
                <a:lnTo>
                  <a:pt x="251653" y="229488"/>
                </a:lnTo>
                <a:lnTo>
                  <a:pt x="222058" y="257663"/>
                </a:lnTo>
                <a:lnTo>
                  <a:pt x="185561" y="276035"/>
                </a:lnTo>
                <a:lnTo>
                  <a:pt x="144039" y="282983"/>
                </a:lnTo>
                <a:lnTo>
                  <a:pt x="129068" y="282246"/>
                </a:lnTo>
                <a:lnTo>
                  <a:pt x="87271" y="271731"/>
                </a:lnTo>
                <a:lnTo>
                  <a:pt x="51598" y="250285"/>
                </a:lnTo>
                <a:lnTo>
                  <a:pt x="23917" y="219870"/>
                </a:lnTo>
                <a:lnTo>
                  <a:pt x="6097" y="182448"/>
                </a:lnTo>
                <a:lnTo>
                  <a:pt x="0" y="141269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76800" y="2852927"/>
            <a:ext cx="1979676" cy="571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979670" y="2942082"/>
            <a:ext cx="1774189" cy="393700"/>
          </a:xfrm>
          <a:custGeom>
            <a:avLst/>
            <a:gdLst/>
            <a:ahLst/>
            <a:cxnLst/>
            <a:rect l="l" t="t" r="r" b="b"/>
            <a:pathLst>
              <a:path w="1774190" h="393700">
                <a:moveTo>
                  <a:pt x="1577339" y="0"/>
                </a:moveTo>
                <a:lnTo>
                  <a:pt x="196595" y="0"/>
                </a:lnTo>
                <a:lnTo>
                  <a:pt x="180470" y="651"/>
                </a:lnTo>
                <a:lnTo>
                  <a:pt x="134453" y="10021"/>
                </a:lnTo>
                <a:lnTo>
                  <a:pt x="93034" y="29452"/>
                </a:lnTo>
                <a:lnTo>
                  <a:pt x="57578" y="57578"/>
                </a:lnTo>
                <a:lnTo>
                  <a:pt x="29452" y="93034"/>
                </a:lnTo>
                <a:lnTo>
                  <a:pt x="10021" y="134453"/>
                </a:lnTo>
                <a:lnTo>
                  <a:pt x="651" y="180470"/>
                </a:lnTo>
                <a:lnTo>
                  <a:pt x="0" y="196595"/>
                </a:lnTo>
                <a:lnTo>
                  <a:pt x="651" y="212721"/>
                </a:lnTo>
                <a:lnTo>
                  <a:pt x="10021" y="258738"/>
                </a:lnTo>
                <a:lnTo>
                  <a:pt x="29452" y="300157"/>
                </a:lnTo>
                <a:lnTo>
                  <a:pt x="57578" y="335613"/>
                </a:lnTo>
                <a:lnTo>
                  <a:pt x="93034" y="363739"/>
                </a:lnTo>
                <a:lnTo>
                  <a:pt x="134453" y="383170"/>
                </a:lnTo>
                <a:lnTo>
                  <a:pt x="180470" y="392540"/>
                </a:lnTo>
                <a:lnTo>
                  <a:pt x="196595" y="393191"/>
                </a:lnTo>
                <a:lnTo>
                  <a:pt x="1577339" y="393191"/>
                </a:lnTo>
                <a:lnTo>
                  <a:pt x="1624586" y="387478"/>
                </a:lnTo>
                <a:lnTo>
                  <a:pt x="1667690" y="371249"/>
                </a:lnTo>
                <a:lnTo>
                  <a:pt x="1705285" y="345870"/>
                </a:lnTo>
                <a:lnTo>
                  <a:pt x="1736006" y="312706"/>
                </a:lnTo>
                <a:lnTo>
                  <a:pt x="1758487" y="273123"/>
                </a:lnTo>
                <a:lnTo>
                  <a:pt x="1771363" y="228486"/>
                </a:lnTo>
                <a:lnTo>
                  <a:pt x="1773935" y="196595"/>
                </a:lnTo>
                <a:lnTo>
                  <a:pt x="1773284" y="180470"/>
                </a:lnTo>
                <a:lnTo>
                  <a:pt x="1763914" y="134453"/>
                </a:lnTo>
                <a:lnTo>
                  <a:pt x="1744483" y="93034"/>
                </a:lnTo>
                <a:lnTo>
                  <a:pt x="1716357" y="57578"/>
                </a:lnTo>
                <a:lnTo>
                  <a:pt x="1680901" y="29452"/>
                </a:lnTo>
                <a:lnTo>
                  <a:pt x="1639482" y="10021"/>
                </a:lnTo>
                <a:lnTo>
                  <a:pt x="1593465" y="651"/>
                </a:lnTo>
                <a:lnTo>
                  <a:pt x="1577339" y="0"/>
                </a:lnTo>
                <a:close/>
              </a:path>
            </a:pathLst>
          </a:custGeom>
          <a:solidFill>
            <a:srgbClr val="C005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979670" y="2942082"/>
            <a:ext cx="1774189" cy="393700"/>
          </a:xfrm>
          <a:custGeom>
            <a:avLst/>
            <a:gdLst/>
            <a:ahLst/>
            <a:cxnLst/>
            <a:rect l="l" t="t" r="r" b="b"/>
            <a:pathLst>
              <a:path w="1774190" h="393700">
                <a:moveTo>
                  <a:pt x="0" y="196595"/>
                </a:moveTo>
                <a:lnTo>
                  <a:pt x="5713" y="149349"/>
                </a:lnTo>
                <a:lnTo>
                  <a:pt x="21942" y="106245"/>
                </a:lnTo>
                <a:lnTo>
                  <a:pt x="47321" y="68650"/>
                </a:lnTo>
                <a:lnTo>
                  <a:pt x="80485" y="37929"/>
                </a:lnTo>
                <a:lnTo>
                  <a:pt x="120068" y="15448"/>
                </a:lnTo>
                <a:lnTo>
                  <a:pt x="164705" y="2572"/>
                </a:lnTo>
                <a:lnTo>
                  <a:pt x="196595" y="0"/>
                </a:lnTo>
                <a:lnTo>
                  <a:pt x="1577339" y="0"/>
                </a:lnTo>
                <a:lnTo>
                  <a:pt x="1624586" y="5713"/>
                </a:lnTo>
                <a:lnTo>
                  <a:pt x="1667690" y="21942"/>
                </a:lnTo>
                <a:lnTo>
                  <a:pt x="1705285" y="47321"/>
                </a:lnTo>
                <a:lnTo>
                  <a:pt x="1736006" y="80485"/>
                </a:lnTo>
                <a:lnTo>
                  <a:pt x="1758487" y="120068"/>
                </a:lnTo>
                <a:lnTo>
                  <a:pt x="1771363" y="164705"/>
                </a:lnTo>
                <a:lnTo>
                  <a:pt x="1773935" y="196595"/>
                </a:lnTo>
                <a:lnTo>
                  <a:pt x="1768222" y="243842"/>
                </a:lnTo>
                <a:lnTo>
                  <a:pt x="1751993" y="286946"/>
                </a:lnTo>
                <a:lnTo>
                  <a:pt x="1726614" y="324541"/>
                </a:lnTo>
                <a:lnTo>
                  <a:pt x="1693450" y="355262"/>
                </a:lnTo>
                <a:lnTo>
                  <a:pt x="1653867" y="377743"/>
                </a:lnTo>
                <a:lnTo>
                  <a:pt x="1609230" y="390619"/>
                </a:lnTo>
                <a:lnTo>
                  <a:pt x="1577339" y="393191"/>
                </a:lnTo>
                <a:lnTo>
                  <a:pt x="196595" y="393191"/>
                </a:lnTo>
                <a:lnTo>
                  <a:pt x="149349" y="387478"/>
                </a:lnTo>
                <a:lnTo>
                  <a:pt x="106245" y="371249"/>
                </a:lnTo>
                <a:lnTo>
                  <a:pt x="68650" y="345870"/>
                </a:lnTo>
                <a:lnTo>
                  <a:pt x="37929" y="312706"/>
                </a:lnTo>
                <a:lnTo>
                  <a:pt x="15448" y="273123"/>
                </a:lnTo>
                <a:lnTo>
                  <a:pt x="2572" y="228486"/>
                </a:lnTo>
                <a:lnTo>
                  <a:pt x="651" y="212721"/>
                </a:lnTo>
                <a:lnTo>
                  <a:pt x="0" y="196595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003419" y="3023607"/>
            <a:ext cx="5044440" cy="1073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0550">
              <a:lnSpc>
                <a:spcPts val="2145"/>
              </a:lnSpc>
            </a:pPr>
            <a:r>
              <a:rPr sz="1800" dirty="0">
                <a:solidFill>
                  <a:srgbClr val="FFFFFF"/>
                </a:solidFill>
                <a:latin typeface="微软雅黑"/>
                <a:cs typeface="微软雅黑"/>
              </a:rPr>
              <a:t>2024年</a:t>
            </a:r>
            <a:endParaRPr sz="1800" dirty="0">
              <a:latin typeface="微软雅黑"/>
              <a:cs typeface="微软雅黑"/>
            </a:endParaRPr>
          </a:p>
          <a:p>
            <a:pPr marL="12700" indent="2195195">
              <a:lnSpc>
                <a:spcPts val="2145"/>
              </a:lnSpc>
            </a:pPr>
            <a:r>
              <a:rPr sz="1800" dirty="0">
                <a:solidFill>
                  <a:srgbClr val="565656"/>
                </a:solidFill>
                <a:latin typeface="微软雅黑"/>
                <a:cs typeface="微软雅黑"/>
              </a:rPr>
              <a:t>全线投产。销售额8000万元</a:t>
            </a:r>
            <a:endParaRPr sz="1800" dirty="0">
              <a:latin typeface="微软雅黑"/>
              <a:cs typeface="微软雅黑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微软雅黑"/>
                <a:cs typeface="微软雅黑"/>
              </a:rPr>
              <a:t>2022年</a:t>
            </a:r>
            <a:endParaRPr sz="1800" dirty="0">
              <a:latin typeface="微软雅黑"/>
              <a:cs typeface="微软雅黑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29917" y="2473450"/>
            <a:ext cx="18542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微软雅黑"/>
                <a:cs typeface="微软雅黑"/>
              </a:rPr>
              <a:t>未来营收预测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248655" y="2116835"/>
            <a:ext cx="1979676" cy="571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51526" y="2205989"/>
            <a:ext cx="1774189" cy="393700"/>
          </a:xfrm>
          <a:custGeom>
            <a:avLst/>
            <a:gdLst/>
            <a:ahLst/>
            <a:cxnLst/>
            <a:rect l="l" t="t" r="r" b="b"/>
            <a:pathLst>
              <a:path w="1774190" h="393700">
                <a:moveTo>
                  <a:pt x="1577340" y="0"/>
                </a:moveTo>
                <a:lnTo>
                  <a:pt x="196596" y="0"/>
                </a:lnTo>
                <a:lnTo>
                  <a:pt x="180470" y="651"/>
                </a:lnTo>
                <a:lnTo>
                  <a:pt x="134453" y="10021"/>
                </a:lnTo>
                <a:lnTo>
                  <a:pt x="93034" y="29452"/>
                </a:lnTo>
                <a:lnTo>
                  <a:pt x="57578" y="57578"/>
                </a:lnTo>
                <a:lnTo>
                  <a:pt x="29452" y="93034"/>
                </a:lnTo>
                <a:lnTo>
                  <a:pt x="10021" y="134453"/>
                </a:lnTo>
                <a:lnTo>
                  <a:pt x="651" y="180470"/>
                </a:lnTo>
                <a:lnTo>
                  <a:pt x="0" y="196596"/>
                </a:lnTo>
                <a:lnTo>
                  <a:pt x="651" y="212721"/>
                </a:lnTo>
                <a:lnTo>
                  <a:pt x="10021" y="258738"/>
                </a:lnTo>
                <a:lnTo>
                  <a:pt x="29452" y="300157"/>
                </a:lnTo>
                <a:lnTo>
                  <a:pt x="57578" y="335613"/>
                </a:lnTo>
                <a:lnTo>
                  <a:pt x="93034" y="363739"/>
                </a:lnTo>
                <a:lnTo>
                  <a:pt x="134453" y="383170"/>
                </a:lnTo>
                <a:lnTo>
                  <a:pt x="180470" y="392540"/>
                </a:lnTo>
                <a:lnTo>
                  <a:pt x="196596" y="393192"/>
                </a:lnTo>
                <a:lnTo>
                  <a:pt x="1577340" y="393192"/>
                </a:lnTo>
                <a:lnTo>
                  <a:pt x="1624586" y="387478"/>
                </a:lnTo>
                <a:lnTo>
                  <a:pt x="1667690" y="371249"/>
                </a:lnTo>
                <a:lnTo>
                  <a:pt x="1705285" y="345870"/>
                </a:lnTo>
                <a:lnTo>
                  <a:pt x="1736006" y="312706"/>
                </a:lnTo>
                <a:lnTo>
                  <a:pt x="1758487" y="273123"/>
                </a:lnTo>
                <a:lnTo>
                  <a:pt x="1771363" y="228486"/>
                </a:lnTo>
                <a:lnTo>
                  <a:pt x="1773935" y="196596"/>
                </a:lnTo>
                <a:lnTo>
                  <a:pt x="1773284" y="180470"/>
                </a:lnTo>
                <a:lnTo>
                  <a:pt x="1763914" y="134453"/>
                </a:lnTo>
                <a:lnTo>
                  <a:pt x="1744483" y="93034"/>
                </a:lnTo>
                <a:lnTo>
                  <a:pt x="1716357" y="57578"/>
                </a:lnTo>
                <a:lnTo>
                  <a:pt x="1680901" y="29452"/>
                </a:lnTo>
                <a:lnTo>
                  <a:pt x="1639482" y="10021"/>
                </a:lnTo>
                <a:lnTo>
                  <a:pt x="1593465" y="651"/>
                </a:lnTo>
                <a:lnTo>
                  <a:pt x="1577340" y="0"/>
                </a:lnTo>
                <a:close/>
              </a:path>
            </a:pathLst>
          </a:custGeom>
          <a:solidFill>
            <a:srgbClr val="5656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51526" y="2205989"/>
            <a:ext cx="1774189" cy="393700"/>
          </a:xfrm>
          <a:custGeom>
            <a:avLst/>
            <a:gdLst/>
            <a:ahLst/>
            <a:cxnLst/>
            <a:rect l="l" t="t" r="r" b="b"/>
            <a:pathLst>
              <a:path w="1774190" h="393700">
                <a:moveTo>
                  <a:pt x="0" y="196596"/>
                </a:moveTo>
                <a:lnTo>
                  <a:pt x="5713" y="149349"/>
                </a:lnTo>
                <a:lnTo>
                  <a:pt x="21942" y="106245"/>
                </a:lnTo>
                <a:lnTo>
                  <a:pt x="47321" y="68650"/>
                </a:lnTo>
                <a:lnTo>
                  <a:pt x="80485" y="37929"/>
                </a:lnTo>
                <a:lnTo>
                  <a:pt x="120068" y="15448"/>
                </a:lnTo>
                <a:lnTo>
                  <a:pt x="164705" y="2572"/>
                </a:lnTo>
                <a:lnTo>
                  <a:pt x="196596" y="0"/>
                </a:lnTo>
                <a:lnTo>
                  <a:pt x="1577340" y="0"/>
                </a:lnTo>
                <a:lnTo>
                  <a:pt x="1624586" y="5713"/>
                </a:lnTo>
                <a:lnTo>
                  <a:pt x="1667690" y="21942"/>
                </a:lnTo>
                <a:lnTo>
                  <a:pt x="1705285" y="47321"/>
                </a:lnTo>
                <a:lnTo>
                  <a:pt x="1736006" y="80485"/>
                </a:lnTo>
                <a:lnTo>
                  <a:pt x="1758487" y="120068"/>
                </a:lnTo>
                <a:lnTo>
                  <a:pt x="1771363" y="164705"/>
                </a:lnTo>
                <a:lnTo>
                  <a:pt x="1773935" y="196596"/>
                </a:lnTo>
                <a:lnTo>
                  <a:pt x="1768222" y="243842"/>
                </a:lnTo>
                <a:lnTo>
                  <a:pt x="1751993" y="286946"/>
                </a:lnTo>
                <a:lnTo>
                  <a:pt x="1726614" y="324541"/>
                </a:lnTo>
                <a:lnTo>
                  <a:pt x="1693450" y="355262"/>
                </a:lnTo>
                <a:lnTo>
                  <a:pt x="1653867" y="377743"/>
                </a:lnTo>
                <a:lnTo>
                  <a:pt x="1609230" y="390619"/>
                </a:lnTo>
                <a:lnTo>
                  <a:pt x="1577340" y="393192"/>
                </a:lnTo>
                <a:lnTo>
                  <a:pt x="196596" y="393192"/>
                </a:lnTo>
                <a:lnTo>
                  <a:pt x="149349" y="387478"/>
                </a:lnTo>
                <a:lnTo>
                  <a:pt x="106245" y="371249"/>
                </a:lnTo>
                <a:lnTo>
                  <a:pt x="68650" y="345870"/>
                </a:lnTo>
                <a:lnTo>
                  <a:pt x="37929" y="312706"/>
                </a:lnTo>
                <a:lnTo>
                  <a:pt x="15448" y="273123"/>
                </a:lnTo>
                <a:lnTo>
                  <a:pt x="2572" y="228486"/>
                </a:lnTo>
                <a:lnTo>
                  <a:pt x="651" y="212721"/>
                </a:lnTo>
                <a:lnTo>
                  <a:pt x="0" y="196596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141464" y="2313432"/>
            <a:ext cx="419100" cy="419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181850" y="2354280"/>
            <a:ext cx="283845" cy="283210"/>
          </a:xfrm>
          <a:custGeom>
            <a:avLst/>
            <a:gdLst/>
            <a:ahLst/>
            <a:cxnLst/>
            <a:rect l="l" t="t" r="r" b="b"/>
            <a:pathLst>
              <a:path w="283845" h="283210">
                <a:moveTo>
                  <a:pt x="130208" y="0"/>
                </a:moveTo>
                <a:lnTo>
                  <a:pt x="88692" y="9808"/>
                </a:lnTo>
                <a:lnTo>
                  <a:pt x="52903" y="30849"/>
                </a:lnTo>
                <a:lnTo>
                  <a:pt x="24852" y="61113"/>
                </a:lnTo>
                <a:lnTo>
                  <a:pt x="6548" y="98589"/>
                </a:lnTo>
                <a:lnTo>
                  <a:pt x="0" y="141269"/>
                </a:lnTo>
                <a:lnTo>
                  <a:pt x="617" y="154575"/>
                </a:lnTo>
                <a:lnTo>
                  <a:pt x="10826" y="195579"/>
                </a:lnTo>
                <a:lnTo>
                  <a:pt x="32141" y="230884"/>
                </a:lnTo>
                <a:lnTo>
                  <a:pt x="62693" y="258527"/>
                </a:lnTo>
                <a:lnTo>
                  <a:pt x="100615" y="276547"/>
                </a:lnTo>
                <a:lnTo>
                  <a:pt x="144039" y="282983"/>
                </a:lnTo>
                <a:lnTo>
                  <a:pt x="158322" y="282036"/>
                </a:lnTo>
                <a:lnTo>
                  <a:pt x="198377" y="271101"/>
                </a:lnTo>
                <a:lnTo>
                  <a:pt x="232783" y="249281"/>
                </a:lnTo>
                <a:lnTo>
                  <a:pt x="259659" y="218197"/>
                </a:lnTo>
                <a:lnTo>
                  <a:pt x="277129" y="179472"/>
                </a:lnTo>
                <a:lnTo>
                  <a:pt x="283315" y="134725"/>
                </a:lnTo>
                <a:lnTo>
                  <a:pt x="281988" y="120815"/>
                </a:lnTo>
                <a:lnTo>
                  <a:pt x="270212" y="81887"/>
                </a:lnTo>
                <a:lnTo>
                  <a:pt x="247793" y="48553"/>
                </a:lnTo>
                <a:lnTo>
                  <a:pt x="216085" y="22602"/>
                </a:lnTo>
                <a:lnTo>
                  <a:pt x="176439" y="5822"/>
                </a:lnTo>
                <a:lnTo>
                  <a:pt x="130208" y="0"/>
                </a:lnTo>
                <a:close/>
              </a:path>
            </a:pathLst>
          </a:custGeom>
          <a:solidFill>
            <a:srgbClr val="C005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181850" y="2354280"/>
            <a:ext cx="283845" cy="283210"/>
          </a:xfrm>
          <a:custGeom>
            <a:avLst/>
            <a:gdLst/>
            <a:ahLst/>
            <a:cxnLst/>
            <a:rect l="l" t="t" r="r" b="b"/>
            <a:pathLst>
              <a:path w="283845" h="283210">
                <a:moveTo>
                  <a:pt x="0" y="141269"/>
                </a:moveTo>
                <a:lnTo>
                  <a:pt x="6548" y="98589"/>
                </a:lnTo>
                <a:lnTo>
                  <a:pt x="24852" y="61113"/>
                </a:lnTo>
                <a:lnTo>
                  <a:pt x="52903" y="30849"/>
                </a:lnTo>
                <a:lnTo>
                  <a:pt x="88692" y="9808"/>
                </a:lnTo>
                <a:lnTo>
                  <a:pt x="130208" y="0"/>
                </a:lnTo>
                <a:lnTo>
                  <a:pt x="146266" y="612"/>
                </a:lnTo>
                <a:lnTo>
                  <a:pt x="190452" y="10286"/>
                </a:lnTo>
                <a:lnTo>
                  <a:pt x="227603" y="30322"/>
                </a:lnTo>
                <a:lnTo>
                  <a:pt x="256365" y="58932"/>
                </a:lnTo>
                <a:lnTo>
                  <a:pt x="275386" y="94330"/>
                </a:lnTo>
                <a:lnTo>
                  <a:pt x="283315" y="134725"/>
                </a:lnTo>
                <a:lnTo>
                  <a:pt x="282623" y="150210"/>
                </a:lnTo>
                <a:lnTo>
                  <a:pt x="272467" y="193129"/>
                </a:lnTo>
                <a:lnTo>
                  <a:pt x="251653" y="229488"/>
                </a:lnTo>
                <a:lnTo>
                  <a:pt x="222058" y="257663"/>
                </a:lnTo>
                <a:lnTo>
                  <a:pt x="185561" y="276035"/>
                </a:lnTo>
                <a:lnTo>
                  <a:pt x="144039" y="282983"/>
                </a:lnTo>
                <a:lnTo>
                  <a:pt x="129068" y="282246"/>
                </a:lnTo>
                <a:lnTo>
                  <a:pt x="87271" y="271731"/>
                </a:lnTo>
                <a:lnTo>
                  <a:pt x="51598" y="250285"/>
                </a:lnTo>
                <a:lnTo>
                  <a:pt x="23917" y="219870"/>
                </a:lnTo>
                <a:lnTo>
                  <a:pt x="6097" y="182448"/>
                </a:lnTo>
                <a:lnTo>
                  <a:pt x="0" y="141269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913246" y="2274688"/>
            <a:ext cx="7905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微软雅黑"/>
                <a:cs typeface="微软雅黑"/>
              </a:rPr>
              <a:t>2027年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sldNum" sz="quarter" idx="4294967295"/>
          </p:nvPr>
        </p:nvSpPr>
        <p:spPr>
          <a:xfrm>
            <a:off x="11799061" y="6608227"/>
            <a:ext cx="260984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47</a:t>
            </a:fld>
            <a:endParaRPr dirty="0"/>
          </a:p>
        </p:txBody>
      </p:sp>
      <p:sp>
        <p:nvSpPr>
          <p:cNvPr id="46" name="object 46"/>
          <p:cNvSpPr txBox="1"/>
          <p:nvPr/>
        </p:nvSpPr>
        <p:spPr>
          <a:xfrm>
            <a:off x="7544561" y="2418335"/>
            <a:ext cx="336042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565656"/>
                </a:solidFill>
                <a:latin typeface="微软雅黑"/>
                <a:cs typeface="微软雅黑"/>
              </a:rPr>
              <a:t>快速扩大市场份额。销售额5亿元</a:t>
            </a:r>
            <a:endParaRPr sz="18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228600" y="-142241"/>
            <a:ext cx="10981385" cy="1231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latin typeface="微软雅黑"/>
                <a:cs typeface="微软雅黑"/>
              </a:rPr>
              <a:t>5.6</a:t>
            </a:r>
            <a:r>
              <a:rPr spc="5" dirty="0">
                <a:latin typeface="微软雅黑"/>
                <a:cs typeface="微软雅黑"/>
              </a:rPr>
              <a:t> </a:t>
            </a:r>
            <a:r>
              <a:rPr spc="-5" dirty="0"/>
              <a:t>社会效益</a:t>
            </a:r>
          </a:p>
        </p:txBody>
      </p:sp>
      <p:sp>
        <p:nvSpPr>
          <p:cNvPr id="5" name="object 5"/>
          <p:cNvSpPr/>
          <p:nvPr/>
        </p:nvSpPr>
        <p:spPr>
          <a:xfrm>
            <a:off x="1860804" y="1176527"/>
            <a:ext cx="9034272" cy="2295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22576" y="1278636"/>
            <a:ext cx="8470392" cy="1731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7847" y="995172"/>
            <a:ext cx="3169919" cy="26075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9619" y="1097280"/>
            <a:ext cx="2606040" cy="20436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9744" y="1146047"/>
            <a:ext cx="2345435" cy="19461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9744" y="1290827"/>
            <a:ext cx="2249805" cy="1655445"/>
          </a:xfrm>
          <a:custGeom>
            <a:avLst/>
            <a:gdLst/>
            <a:ahLst/>
            <a:cxnLst/>
            <a:rect l="l" t="t" r="r" b="b"/>
            <a:pathLst>
              <a:path w="2249805" h="1655445">
                <a:moveTo>
                  <a:pt x="1124712" y="0"/>
                </a:moveTo>
                <a:lnTo>
                  <a:pt x="1032468" y="2742"/>
                </a:lnTo>
                <a:lnTo>
                  <a:pt x="942278" y="10829"/>
                </a:lnTo>
                <a:lnTo>
                  <a:pt x="854432" y="24048"/>
                </a:lnTo>
                <a:lnTo>
                  <a:pt x="769217" y="42184"/>
                </a:lnTo>
                <a:lnTo>
                  <a:pt x="686925" y="65025"/>
                </a:lnTo>
                <a:lnTo>
                  <a:pt x="607843" y="92360"/>
                </a:lnTo>
                <a:lnTo>
                  <a:pt x="532263" y="123973"/>
                </a:lnTo>
                <a:lnTo>
                  <a:pt x="460473" y="159654"/>
                </a:lnTo>
                <a:lnTo>
                  <a:pt x="392763" y="199188"/>
                </a:lnTo>
                <a:lnTo>
                  <a:pt x="329422" y="242363"/>
                </a:lnTo>
                <a:lnTo>
                  <a:pt x="270739" y="288966"/>
                </a:lnTo>
                <a:lnTo>
                  <a:pt x="217005" y="338785"/>
                </a:lnTo>
                <a:lnTo>
                  <a:pt x="168508" y="391605"/>
                </a:lnTo>
                <a:lnTo>
                  <a:pt x="125539" y="447215"/>
                </a:lnTo>
                <a:lnTo>
                  <a:pt x="88386" y="505402"/>
                </a:lnTo>
                <a:lnTo>
                  <a:pt x="57338" y="565952"/>
                </a:lnTo>
                <a:lnTo>
                  <a:pt x="32687" y="628653"/>
                </a:lnTo>
                <a:lnTo>
                  <a:pt x="14720" y="693292"/>
                </a:lnTo>
                <a:lnTo>
                  <a:pt x="3728" y="759656"/>
                </a:lnTo>
                <a:lnTo>
                  <a:pt x="0" y="827532"/>
                </a:lnTo>
                <a:lnTo>
                  <a:pt x="3728" y="895407"/>
                </a:lnTo>
                <a:lnTo>
                  <a:pt x="14720" y="961771"/>
                </a:lnTo>
                <a:lnTo>
                  <a:pt x="32687" y="1026410"/>
                </a:lnTo>
                <a:lnTo>
                  <a:pt x="57338" y="1089111"/>
                </a:lnTo>
                <a:lnTo>
                  <a:pt x="88386" y="1149661"/>
                </a:lnTo>
                <a:lnTo>
                  <a:pt x="125539" y="1207848"/>
                </a:lnTo>
                <a:lnTo>
                  <a:pt x="168508" y="1263458"/>
                </a:lnTo>
                <a:lnTo>
                  <a:pt x="217005" y="1316278"/>
                </a:lnTo>
                <a:lnTo>
                  <a:pt x="270739" y="1366097"/>
                </a:lnTo>
                <a:lnTo>
                  <a:pt x="329422" y="1412700"/>
                </a:lnTo>
                <a:lnTo>
                  <a:pt x="392763" y="1455875"/>
                </a:lnTo>
                <a:lnTo>
                  <a:pt x="460473" y="1495409"/>
                </a:lnTo>
                <a:lnTo>
                  <a:pt x="532263" y="1531090"/>
                </a:lnTo>
                <a:lnTo>
                  <a:pt x="607843" y="1562703"/>
                </a:lnTo>
                <a:lnTo>
                  <a:pt x="686925" y="1590038"/>
                </a:lnTo>
                <a:lnTo>
                  <a:pt x="769217" y="1612879"/>
                </a:lnTo>
                <a:lnTo>
                  <a:pt x="854432" y="1631015"/>
                </a:lnTo>
                <a:lnTo>
                  <a:pt x="942278" y="1644234"/>
                </a:lnTo>
                <a:lnTo>
                  <a:pt x="1032468" y="1652321"/>
                </a:lnTo>
                <a:lnTo>
                  <a:pt x="1124712" y="1655064"/>
                </a:lnTo>
                <a:lnTo>
                  <a:pt x="1216955" y="1652321"/>
                </a:lnTo>
                <a:lnTo>
                  <a:pt x="1307145" y="1644234"/>
                </a:lnTo>
                <a:lnTo>
                  <a:pt x="1394991" y="1631015"/>
                </a:lnTo>
                <a:lnTo>
                  <a:pt x="1480206" y="1612879"/>
                </a:lnTo>
                <a:lnTo>
                  <a:pt x="1562498" y="1590038"/>
                </a:lnTo>
                <a:lnTo>
                  <a:pt x="1641580" y="1562703"/>
                </a:lnTo>
                <a:lnTo>
                  <a:pt x="1717160" y="1531090"/>
                </a:lnTo>
                <a:lnTo>
                  <a:pt x="1788950" y="1495409"/>
                </a:lnTo>
                <a:lnTo>
                  <a:pt x="1856660" y="1455875"/>
                </a:lnTo>
                <a:lnTo>
                  <a:pt x="1920001" y="1412700"/>
                </a:lnTo>
                <a:lnTo>
                  <a:pt x="1978684" y="1366097"/>
                </a:lnTo>
                <a:lnTo>
                  <a:pt x="2032418" y="1316278"/>
                </a:lnTo>
                <a:lnTo>
                  <a:pt x="2080915" y="1263458"/>
                </a:lnTo>
                <a:lnTo>
                  <a:pt x="2123884" y="1207848"/>
                </a:lnTo>
                <a:lnTo>
                  <a:pt x="2161037" y="1149661"/>
                </a:lnTo>
                <a:lnTo>
                  <a:pt x="2192085" y="1089111"/>
                </a:lnTo>
                <a:lnTo>
                  <a:pt x="2216736" y="1026410"/>
                </a:lnTo>
                <a:lnTo>
                  <a:pt x="2234703" y="961771"/>
                </a:lnTo>
                <a:lnTo>
                  <a:pt x="2245695" y="895407"/>
                </a:lnTo>
                <a:lnTo>
                  <a:pt x="2249424" y="827532"/>
                </a:lnTo>
                <a:lnTo>
                  <a:pt x="2245695" y="759656"/>
                </a:lnTo>
                <a:lnTo>
                  <a:pt x="2234703" y="693292"/>
                </a:lnTo>
                <a:lnTo>
                  <a:pt x="2216736" y="628653"/>
                </a:lnTo>
                <a:lnTo>
                  <a:pt x="2192085" y="565952"/>
                </a:lnTo>
                <a:lnTo>
                  <a:pt x="2161037" y="505402"/>
                </a:lnTo>
                <a:lnTo>
                  <a:pt x="2123884" y="447215"/>
                </a:lnTo>
                <a:lnTo>
                  <a:pt x="2080915" y="391605"/>
                </a:lnTo>
                <a:lnTo>
                  <a:pt x="2032418" y="338785"/>
                </a:lnTo>
                <a:lnTo>
                  <a:pt x="1978684" y="288966"/>
                </a:lnTo>
                <a:lnTo>
                  <a:pt x="1920001" y="242363"/>
                </a:lnTo>
                <a:lnTo>
                  <a:pt x="1856660" y="199188"/>
                </a:lnTo>
                <a:lnTo>
                  <a:pt x="1788950" y="159654"/>
                </a:lnTo>
                <a:lnTo>
                  <a:pt x="1717160" y="123973"/>
                </a:lnTo>
                <a:lnTo>
                  <a:pt x="1641580" y="92360"/>
                </a:lnTo>
                <a:lnTo>
                  <a:pt x="1562498" y="65025"/>
                </a:lnTo>
                <a:lnTo>
                  <a:pt x="1480206" y="42184"/>
                </a:lnTo>
                <a:lnTo>
                  <a:pt x="1394991" y="24048"/>
                </a:lnTo>
                <a:lnTo>
                  <a:pt x="1307145" y="10829"/>
                </a:lnTo>
                <a:lnTo>
                  <a:pt x="1216955" y="2742"/>
                </a:lnTo>
                <a:lnTo>
                  <a:pt x="1124712" y="0"/>
                </a:lnTo>
                <a:close/>
              </a:path>
            </a:pathLst>
          </a:custGeom>
          <a:solidFill>
            <a:srgbClr val="00AB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8219" y="1289303"/>
            <a:ext cx="2252472" cy="16581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17193" y="1773872"/>
            <a:ext cx="1863725" cy="682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370" marR="5080" indent="-154305">
              <a:lnSpc>
                <a:spcPts val="2770"/>
              </a:lnSpc>
            </a:pPr>
            <a:r>
              <a:rPr sz="2400" b="1" spc="10" dirty="0">
                <a:solidFill>
                  <a:srgbClr val="FFFFFF"/>
                </a:solidFill>
                <a:latin typeface="Microsoft JhengHei"/>
                <a:cs typeface="Microsoft JhengHei"/>
              </a:rPr>
              <a:t>推动集成电路 产业国产化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60241" y="1500242"/>
            <a:ext cx="6884034" cy="1337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98800"/>
              </a:lnSpc>
            </a:pPr>
            <a:r>
              <a:rPr sz="1800" dirty="0">
                <a:solidFill>
                  <a:srgbClr val="7E7E7E"/>
                </a:solidFill>
                <a:latin typeface="微软雅黑"/>
                <a:cs typeface="微软雅黑"/>
              </a:rPr>
              <a:t>集成电路产业是关乎国家科技进步和未来产业发展的重要领域。本项 </a:t>
            </a:r>
            <a:r>
              <a:rPr sz="1800" spc="-5" dirty="0">
                <a:solidFill>
                  <a:srgbClr val="7E7E7E"/>
                </a:solidFill>
                <a:latin typeface="微软雅黑"/>
                <a:cs typeface="微软雅黑"/>
              </a:rPr>
              <a:t>目实施将</a:t>
            </a:r>
            <a:r>
              <a:rPr sz="1800" spc="-5" dirty="0">
                <a:solidFill>
                  <a:srgbClr val="FF0000"/>
                </a:solidFill>
                <a:latin typeface="微软雅黑"/>
                <a:cs typeface="微软雅黑"/>
              </a:rPr>
              <a:t>打破我国高端难熔金属靶材完全依赖进口的现</a:t>
            </a:r>
            <a:r>
              <a:rPr sz="1800" dirty="0">
                <a:solidFill>
                  <a:srgbClr val="FF0000"/>
                </a:solidFill>
                <a:latin typeface="微软雅黑"/>
                <a:cs typeface="微软雅黑"/>
              </a:rPr>
              <a:t>状</a:t>
            </a:r>
            <a:r>
              <a:rPr sz="1800" spc="-5" dirty="0">
                <a:solidFill>
                  <a:srgbClr val="7E7E7E"/>
                </a:solidFill>
                <a:latin typeface="微软雅黑"/>
                <a:cs typeface="微软雅黑"/>
              </a:rPr>
              <a:t>，不再受制 </a:t>
            </a:r>
            <a:r>
              <a:rPr sz="1800" dirty="0">
                <a:solidFill>
                  <a:srgbClr val="7E7E7E"/>
                </a:solidFill>
                <a:latin typeface="微软雅黑"/>
                <a:cs typeface="微软雅黑"/>
              </a:rPr>
              <a:t>于人。同时，项目技术具有完全自主的知识产权，项目产品具有独特 的优异性能，在国际市场上势必形成一定的竞争力，有助于</a:t>
            </a:r>
            <a:r>
              <a:rPr sz="1800" dirty="0">
                <a:solidFill>
                  <a:srgbClr val="FF0000"/>
                </a:solidFill>
                <a:latin typeface="微软雅黑"/>
                <a:cs typeface="微软雅黑"/>
              </a:rPr>
              <a:t>提升相关 产业的技术水平和国际影响力</a:t>
            </a:r>
            <a:r>
              <a:rPr sz="1800" dirty="0">
                <a:solidFill>
                  <a:srgbClr val="7E7E7E"/>
                </a:solidFill>
                <a:latin typeface="微软雅黑"/>
                <a:cs typeface="微软雅黑"/>
              </a:rPr>
              <a:t>。</a:t>
            </a:r>
            <a:endParaRPr sz="1800">
              <a:latin typeface="微软雅黑"/>
              <a:cs typeface="微软雅黑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935479" y="3727703"/>
            <a:ext cx="9035796" cy="24399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97251" y="3829811"/>
            <a:ext cx="8471916" cy="18760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4611" y="3529584"/>
            <a:ext cx="3229355" cy="2781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6383" y="3631691"/>
            <a:ext cx="2665476" cy="22174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96696" y="3685032"/>
            <a:ext cx="2423159" cy="21107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64691" y="3842003"/>
            <a:ext cx="2359660" cy="1795780"/>
          </a:xfrm>
          <a:custGeom>
            <a:avLst/>
            <a:gdLst/>
            <a:ahLst/>
            <a:cxnLst/>
            <a:rect l="l" t="t" r="r" b="b"/>
            <a:pathLst>
              <a:path w="2359660" h="1795779">
                <a:moveTo>
                  <a:pt x="1179576" y="0"/>
                </a:moveTo>
                <a:lnTo>
                  <a:pt x="1082825" y="2975"/>
                </a:lnTo>
                <a:lnTo>
                  <a:pt x="988230" y="11746"/>
                </a:lnTo>
                <a:lnTo>
                  <a:pt x="896094" y="26084"/>
                </a:lnTo>
                <a:lnTo>
                  <a:pt x="806720" y="45756"/>
                </a:lnTo>
                <a:lnTo>
                  <a:pt x="720411" y="70532"/>
                </a:lnTo>
                <a:lnTo>
                  <a:pt x="637471" y="100181"/>
                </a:lnTo>
                <a:lnTo>
                  <a:pt x="558204" y="134472"/>
                </a:lnTo>
                <a:lnTo>
                  <a:pt x="482912" y="173175"/>
                </a:lnTo>
                <a:lnTo>
                  <a:pt x="411900" y="216057"/>
                </a:lnTo>
                <a:lnTo>
                  <a:pt x="345471" y="262890"/>
                </a:lnTo>
                <a:lnTo>
                  <a:pt x="283928" y="313440"/>
                </a:lnTo>
                <a:lnTo>
                  <a:pt x="227575" y="367479"/>
                </a:lnTo>
                <a:lnTo>
                  <a:pt x="176716" y="424774"/>
                </a:lnTo>
                <a:lnTo>
                  <a:pt x="131653" y="485095"/>
                </a:lnTo>
                <a:lnTo>
                  <a:pt x="92690" y="548211"/>
                </a:lnTo>
                <a:lnTo>
                  <a:pt x="60130" y="613891"/>
                </a:lnTo>
                <a:lnTo>
                  <a:pt x="34278" y="681905"/>
                </a:lnTo>
                <a:lnTo>
                  <a:pt x="15437" y="752020"/>
                </a:lnTo>
                <a:lnTo>
                  <a:pt x="3909" y="824008"/>
                </a:lnTo>
                <a:lnTo>
                  <a:pt x="0" y="897636"/>
                </a:lnTo>
                <a:lnTo>
                  <a:pt x="3909" y="971263"/>
                </a:lnTo>
                <a:lnTo>
                  <a:pt x="15437" y="1043251"/>
                </a:lnTo>
                <a:lnTo>
                  <a:pt x="34278" y="1113366"/>
                </a:lnTo>
                <a:lnTo>
                  <a:pt x="60130" y="1181380"/>
                </a:lnTo>
                <a:lnTo>
                  <a:pt x="92690" y="1247060"/>
                </a:lnTo>
                <a:lnTo>
                  <a:pt x="131653" y="1310176"/>
                </a:lnTo>
                <a:lnTo>
                  <a:pt x="176716" y="1370497"/>
                </a:lnTo>
                <a:lnTo>
                  <a:pt x="227575" y="1427792"/>
                </a:lnTo>
                <a:lnTo>
                  <a:pt x="283928" y="1481831"/>
                </a:lnTo>
                <a:lnTo>
                  <a:pt x="345471" y="1532382"/>
                </a:lnTo>
                <a:lnTo>
                  <a:pt x="411900" y="1579214"/>
                </a:lnTo>
                <a:lnTo>
                  <a:pt x="482912" y="1622096"/>
                </a:lnTo>
                <a:lnTo>
                  <a:pt x="558204" y="1660799"/>
                </a:lnTo>
                <a:lnTo>
                  <a:pt x="637471" y="1695090"/>
                </a:lnTo>
                <a:lnTo>
                  <a:pt x="720411" y="1724739"/>
                </a:lnTo>
                <a:lnTo>
                  <a:pt x="806720" y="1749515"/>
                </a:lnTo>
                <a:lnTo>
                  <a:pt x="896094" y="1769187"/>
                </a:lnTo>
                <a:lnTo>
                  <a:pt x="988230" y="1783525"/>
                </a:lnTo>
                <a:lnTo>
                  <a:pt x="1082825" y="1792296"/>
                </a:lnTo>
                <a:lnTo>
                  <a:pt x="1179576" y="1795272"/>
                </a:lnTo>
                <a:lnTo>
                  <a:pt x="1276326" y="1792296"/>
                </a:lnTo>
                <a:lnTo>
                  <a:pt x="1370921" y="1783525"/>
                </a:lnTo>
                <a:lnTo>
                  <a:pt x="1463057" y="1769187"/>
                </a:lnTo>
                <a:lnTo>
                  <a:pt x="1552431" y="1749515"/>
                </a:lnTo>
                <a:lnTo>
                  <a:pt x="1638740" y="1724739"/>
                </a:lnTo>
                <a:lnTo>
                  <a:pt x="1721680" y="1695090"/>
                </a:lnTo>
                <a:lnTo>
                  <a:pt x="1800947" y="1660799"/>
                </a:lnTo>
                <a:lnTo>
                  <a:pt x="1876239" y="1622096"/>
                </a:lnTo>
                <a:lnTo>
                  <a:pt x="1947251" y="1579214"/>
                </a:lnTo>
                <a:lnTo>
                  <a:pt x="2013680" y="1532382"/>
                </a:lnTo>
                <a:lnTo>
                  <a:pt x="2075223" y="1481831"/>
                </a:lnTo>
                <a:lnTo>
                  <a:pt x="2131576" y="1427792"/>
                </a:lnTo>
                <a:lnTo>
                  <a:pt x="2182435" y="1370497"/>
                </a:lnTo>
                <a:lnTo>
                  <a:pt x="2227498" y="1310176"/>
                </a:lnTo>
                <a:lnTo>
                  <a:pt x="2266461" y="1247060"/>
                </a:lnTo>
                <a:lnTo>
                  <a:pt x="2299021" y="1181380"/>
                </a:lnTo>
                <a:lnTo>
                  <a:pt x="2324873" y="1113366"/>
                </a:lnTo>
                <a:lnTo>
                  <a:pt x="2343714" y="1043251"/>
                </a:lnTo>
                <a:lnTo>
                  <a:pt x="2355242" y="971263"/>
                </a:lnTo>
                <a:lnTo>
                  <a:pt x="2359152" y="897636"/>
                </a:lnTo>
                <a:lnTo>
                  <a:pt x="2355242" y="824008"/>
                </a:lnTo>
                <a:lnTo>
                  <a:pt x="2343714" y="752020"/>
                </a:lnTo>
                <a:lnTo>
                  <a:pt x="2324873" y="681905"/>
                </a:lnTo>
                <a:lnTo>
                  <a:pt x="2299021" y="613891"/>
                </a:lnTo>
                <a:lnTo>
                  <a:pt x="2266461" y="548211"/>
                </a:lnTo>
                <a:lnTo>
                  <a:pt x="2227498" y="485095"/>
                </a:lnTo>
                <a:lnTo>
                  <a:pt x="2182435" y="424774"/>
                </a:lnTo>
                <a:lnTo>
                  <a:pt x="2131576" y="367479"/>
                </a:lnTo>
                <a:lnTo>
                  <a:pt x="2075223" y="313440"/>
                </a:lnTo>
                <a:lnTo>
                  <a:pt x="2013680" y="262890"/>
                </a:lnTo>
                <a:lnTo>
                  <a:pt x="1947251" y="216057"/>
                </a:lnTo>
                <a:lnTo>
                  <a:pt x="1876239" y="173175"/>
                </a:lnTo>
                <a:lnTo>
                  <a:pt x="1800947" y="134472"/>
                </a:lnTo>
                <a:lnTo>
                  <a:pt x="1721680" y="100181"/>
                </a:lnTo>
                <a:lnTo>
                  <a:pt x="1638740" y="70532"/>
                </a:lnTo>
                <a:lnTo>
                  <a:pt x="1552431" y="45756"/>
                </a:lnTo>
                <a:lnTo>
                  <a:pt x="1463057" y="26084"/>
                </a:lnTo>
                <a:lnTo>
                  <a:pt x="1370921" y="11746"/>
                </a:lnTo>
                <a:lnTo>
                  <a:pt x="1276326" y="2975"/>
                </a:lnTo>
                <a:lnTo>
                  <a:pt x="1179576" y="0"/>
                </a:lnTo>
                <a:close/>
              </a:path>
            </a:pathLst>
          </a:custGeom>
          <a:solidFill>
            <a:srgbClr val="F390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63167" y="3840479"/>
            <a:ext cx="2362200" cy="17983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182725" y="4381108"/>
            <a:ext cx="1854200" cy="697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微软雅黑"/>
                <a:cs typeface="微软雅黑"/>
              </a:rPr>
              <a:t>推动难熔金属</a:t>
            </a:r>
            <a:endParaRPr sz="2400">
              <a:latin typeface="微软雅黑"/>
              <a:cs typeface="微软雅黑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400" b="1" spc="-5" dirty="0">
                <a:solidFill>
                  <a:srgbClr val="FFFFFF"/>
                </a:solidFill>
                <a:latin typeface="微软雅黑"/>
                <a:cs typeface="微软雅黑"/>
              </a:rPr>
              <a:t>制备技术进步</a:t>
            </a:r>
            <a:endParaRPr sz="2400">
              <a:latin typeface="微软雅黑"/>
              <a:cs typeface="微软雅黑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4294967295"/>
          </p:nvPr>
        </p:nvSpPr>
        <p:spPr>
          <a:xfrm>
            <a:off x="11799061" y="6608227"/>
            <a:ext cx="260984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48</a:t>
            </a:fld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3581527" y="4193404"/>
            <a:ext cx="6884034" cy="1063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8400"/>
              </a:lnSpc>
            </a:pPr>
            <a:r>
              <a:rPr sz="1800" dirty="0">
                <a:solidFill>
                  <a:srgbClr val="7E7E7E"/>
                </a:solidFill>
                <a:latin typeface="微软雅黑"/>
                <a:cs typeface="微软雅黑"/>
              </a:rPr>
              <a:t>长期以来，难熔金属的主要制备工艺以</a:t>
            </a:r>
            <a:r>
              <a:rPr sz="1800" dirty="0">
                <a:solidFill>
                  <a:srgbClr val="FF0000"/>
                </a:solidFill>
                <a:latin typeface="微软雅黑"/>
                <a:cs typeface="微软雅黑"/>
              </a:rPr>
              <a:t>粉末冶金</a:t>
            </a:r>
            <a:r>
              <a:rPr sz="1800" dirty="0">
                <a:solidFill>
                  <a:srgbClr val="7E7E7E"/>
                </a:solidFill>
                <a:latin typeface="微软雅黑"/>
                <a:cs typeface="微软雅黑"/>
              </a:rPr>
              <a:t>为主，但受技术和 工艺本身的制约，</a:t>
            </a:r>
            <a:r>
              <a:rPr sz="1800" dirty="0">
                <a:solidFill>
                  <a:srgbClr val="FF0000"/>
                </a:solidFill>
                <a:latin typeface="微软雅黑"/>
                <a:cs typeface="微软雅黑"/>
              </a:rPr>
              <a:t>难以进一步提升产品的纯度、致密度等技术指</a:t>
            </a:r>
            <a:r>
              <a:rPr sz="1800" spc="5" dirty="0">
                <a:solidFill>
                  <a:srgbClr val="FF0000"/>
                </a:solidFill>
                <a:latin typeface="微软雅黑"/>
                <a:cs typeface="微软雅黑"/>
              </a:rPr>
              <a:t>标</a:t>
            </a:r>
            <a:r>
              <a:rPr sz="1800" dirty="0">
                <a:solidFill>
                  <a:srgbClr val="7E7E7E"/>
                </a:solidFill>
                <a:latin typeface="微软雅黑"/>
                <a:cs typeface="微软雅黑"/>
              </a:rPr>
              <a:t>， </a:t>
            </a:r>
            <a:r>
              <a:rPr sz="1800" spc="-5" dirty="0">
                <a:solidFill>
                  <a:srgbClr val="7E7E7E"/>
                </a:solidFill>
                <a:latin typeface="微软雅黑"/>
                <a:cs typeface="微软雅黑"/>
              </a:rPr>
              <a:t>存在一定的局限性。本项目实施，将为高纯难熔金属工业化生</a:t>
            </a:r>
            <a:r>
              <a:rPr sz="1800" dirty="0">
                <a:solidFill>
                  <a:srgbClr val="7E7E7E"/>
                </a:solidFill>
                <a:latin typeface="微软雅黑"/>
                <a:cs typeface="微软雅黑"/>
              </a:rPr>
              <a:t>产</a:t>
            </a:r>
            <a:r>
              <a:rPr sz="1800" dirty="0">
                <a:solidFill>
                  <a:srgbClr val="FF0000"/>
                </a:solidFill>
                <a:latin typeface="微软雅黑"/>
                <a:cs typeface="微软雅黑"/>
              </a:rPr>
              <a:t>提 供一种全新的路径</a:t>
            </a:r>
            <a:r>
              <a:rPr sz="1800" dirty="0">
                <a:solidFill>
                  <a:srgbClr val="7E7E7E"/>
                </a:solidFill>
                <a:latin typeface="微软雅黑"/>
                <a:cs typeface="微软雅黑"/>
              </a:rPr>
              <a:t>，有助于推动我国高纯难熔金属制造技术进步。</a:t>
            </a:r>
            <a:endParaRPr sz="1800" dirty="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267188" cy="666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76300"/>
            <a:ext cx="2229612" cy="4674108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67800" y="3634740"/>
            <a:ext cx="3128771" cy="32232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61604" y="0"/>
            <a:ext cx="3934967" cy="25008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0862" y="2060811"/>
            <a:ext cx="755650" cy="148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115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 idx="4294967295"/>
          </p:nvPr>
        </p:nvSpPr>
        <p:spPr>
          <a:xfrm>
            <a:off x="2406523" y="2253724"/>
            <a:ext cx="5359400" cy="788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spc="-5" dirty="0"/>
              <a:t>风险分析及对策</a:t>
            </a:r>
            <a:endParaRPr sz="6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A07518E-0F4F-4E82-8F20-F411A3C0468F}"/>
              </a:ext>
            </a:extLst>
          </p:cNvPr>
          <p:cNvGraphicFramePr>
            <a:graphicFrameLocks noGrp="1"/>
          </p:cNvGraphicFramePr>
          <p:nvPr/>
        </p:nvGraphicFramePr>
        <p:xfrm>
          <a:off x="567559" y="516619"/>
          <a:ext cx="11056881" cy="5656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999">
                  <a:extLst>
                    <a:ext uri="{9D8B030D-6E8A-4147-A177-3AD203B41FA5}">
                      <a16:colId xmlns:a16="http://schemas.microsoft.com/office/drawing/2014/main" val="166199153"/>
                    </a:ext>
                  </a:extLst>
                </a:gridCol>
                <a:gridCol w="2478795">
                  <a:extLst>
                    <a:ext uri="{9D8B030D-6E8A-4147-A177-3AD203B41FA5}">
                      <a16:colId xmlns:a16="http://schemas.microsoft.com/office/drawing/2014/main" val="4108122837"/>
                    </a:ext>
                  </a:extLst>
                </a:gridCol>
                <a:gridCol w="6821087">
                  <a:extLst>
                    <a:ext uri="{9D8B030D-6E8A-4147-A177-3AD203B41FA5}">
                      <a16:colId xmlns:a16="http://schemas.microsoft.com/office/drawing/2014/main" val="2349471200"/>
                    </a:ext>
                  </a:extLst>
                </a:gridCol>
              </a:tblGrid>
              <a:tr h="51258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模块</a:t>
                      </a:r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子模块</a:t>
                      </a:r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内容要求</a:t>
                      </a:r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8816031"/>
                  </a:ext>
                </a:extLst>
              </a:tr>
              <a:tr h="512582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5. 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实施计划</a:t>
                      </a:r>
                      <a:endParaRPr 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5.1 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组建方案</a:t>
                      </a:r>
                      <a:endParaRPr 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介绍本项目公司的组织架构及人员分配，可用图表展示</a:t>
                      </a:r>
                      <a:endParaRPr lang="en-US" altLang="zh-CN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7728187"/>
                  </a:ext>
                </a:extLst>
              </a:tr>
              <a:tr h="557698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5.2 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资金需求</a:t>
                      </a:r>
                      <a:endParaRPr 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提供近</a:t>
                      </a:r>
                      <a:r>
                        <a:rPr lang="en-US" altLang="zh-CN" sz="14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1-3</a:t>
                      </a:r>
                      <a:r>
                        <a:rPr lang="zh-CN" altLang="en-US" sz="14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的资金使用计划明细。包括设备、运营、人力等方面的资金使用</a:t>
                      </a:r>
                      <a:endParaRPr lang="en-US" altLang="zh-CN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1026104"/>
                  </a:ext>
                </a:extLst>
              </a:tr>
              <a:tr h="557698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5.3 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其他配套</a:t>
                      </a:r>
                      <a:endParaRPr 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除资金需求外，如项目需要厂房、办公用房等其他支持，请说明。可包括厂房参数、租金需求等信息</a:t>
                      </a:r>
                      <a:endParaRPr 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1257692"/>
                  </a:ext>
                </a:extLst>
              </a:tr>
              <a:tr h="51258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5.4 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实施计划</a:t>
                      </a:r>
                      <a:endParaRPr 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本项目的实施时间线，并说明里程碑事件</a:t>
                      </a:r>
                      <a:r>
                        <a:rPr lang="en-US" altLang="zh-CN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成果</a:t>
                      </a:r>
                      <a:endParaRPr 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8003236"/>
                  </a:ext>
                </a:extLst>
              </a:tr>
              <a:tr h="51258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5.5 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营收预测</a:t>
                      </a:r>
                      <a:endParaRPr 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本项目的营收预测时间线</a:t>
                      </a:r>
                      <a:endParaRPr lang="en-US" altLang="zh-CN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销售单价、销售计划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7026388"/>
                  </a:ext>
                </a:extLst>
              </a:tr>
              <a:tr h="389557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5.6 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社会效益</a:t>
                      </a:r>
                      <a:endParaRPr 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本项目的实施可带来的社会效益，如推动我国特定产业发展、技术水平提升等</a:t>
                      </a:r>
                      <a:endParaRPr lang="en-US" altLang="zh-CN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808012"/>
                  </a:ext>
                </a:extLst>
              </a:tr>
              <a:tr h="557698"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6. 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风险分析及对策</a:t>
                      </a:r>
                      <a:endParaRPr 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5.1 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市场风险及对策</a:t>
                      </a:r>
                      <a:endParaRPr 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分析市场不确定性、竞争等相关风险，及对策</a:t>
                      </a:r>
                      <a:endParaRPr lang="en-US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32609114"/>
                  </a:ext>
                </a:extLst>
              </a:tr>
              <a:tr h="51258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5.2 </a:t>
                      </a:r>
                      <a:r>
                        <a:rPr lang="zh-CN" altLang="en-US" sz="16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政策风险及对策</a:t>
                      </a:r>
                      <a:endParaRPr lang="en-US" sz="16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分析国内、国际相关政策变化带来的风险，及对策</a:t>
                      </a:r>
                      <a:endParaRPr lang="en-US" altLang="zh-CN" sz="14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3809092"/>
                  </a:ext>
                </a:extLst>
              </a:tr>
              <a:tr h="51258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5.3 </a:t>
                      </a:r>
                      <a:r>
                        <a:rPr lang="zh-CN" altLang="en-US" sz="1600" b="1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技术风险及对策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分析技术开发、生产不确定性等相关风险，及对策</a:t>
                      </a:r>
                      <a:endParaRPr lang="en-US" altLang="zh-CN" sz="1400" b="1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5850218"/>
                  </a:ext>
                </a:extLst>
              </a:tr>
              <a:tr h="512582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5.4 </a:t>
                      </a:r>
                      <a:r>
                        <a:rPr lang="zh-CN" altLang="en-US" sz="1600" b="1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管理风险及对策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n"/>
                      </a:pPr>
                      <a:r>
                        <a:rPr lang="zh-CN" altLang="en-US" sz="1400" b="1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分析经营管理相关风险（如核心人员离职），及对策</a:t>
                      </a:r>
                      <a:endParaRPr lang="en-US" altLang="zh-CN" sz="1400" b="1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8965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65699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7080" cy="6858000"/>
          </a:xfrm>
          <a:custGeom>
            <a:avLst/>
            <a:gdLst/>
            <a:ahLst/>
            <a:cxnLst/>
            <a:rect l="l" t="t" r="r" b="b"/>
            <a:pathLst>
              <a:path w="12197080" h="6858000">
                <a:moveTo>
                  <a:pt x="0" y="6858000"/>
                </a:moveTo>
                <a:lnTo>
                  <a:pt x="12196571" y="6858000"/>
                </a:lnTo>
                <a:lnTo>
                  <a:pt x="12196571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36452" y="5940552"/>
            <a:ext cx="960119" cy="917575"/>
          </a:xfrm>
          <a:custGeom>
            <a:avLst/>
            <a:gdLst/>
            <a:ahLst/>
            <a:cxnLst/>
            <a:rect l="l" t="t" r="r" b="b"/>
            <a:pathLst>
              <a:path w="960120" h="917575">
                <a:moveTo>
                  <a:pt x="960119" y="0"/>
                </a:moveTo>
                <a:lnTo>
                  <a:pt x="0" y="917448"/>
                </a:lnTo>
                <a:lnTo>
                  <a:pt x="960119" y="917448"/>
                </a:lnTo>
                <a:lnTo>
                  <a:pt x="960119" y="0"/>
                </a:lnTo>
              </a:path>
            </a:pathLst>
          </a:custGeom>
          <a:solidFill>
            <a:srgbClr val="3B3C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78183" y="5960364"/>
            <a:ext cx="818515" cy="897890"/>
          </a:xfrm>
          <a:custGeom>
            <a:avLst/>
            <a:gdLst/>
            <a:ahLst/>
            <a:cxnLst/>
            <a:rect l="l" t="t" r="r" b="b"/>
            <a:pathLst>
              <a:path w="818515" h="897890">
                <a:moveTo>
                  <a:pt x="818387" y="0"/>
                </a:moveTo>
                <a:lnTo>
                  <a:pt x="0" y="897636"/>
                </a:lnTo>
                <a:lnTo>
                  <a:pt x="818387" y="897636"/>
                </a:lnTo>
                <a:lnTo>
                  <a:pt x="818387" y="0"/>
                </a:lnTo>
              </a:path>
            </a:pathLst>
          </a:custGeom>
          <a:solidFill>
            <a:srgbClr val="C005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811761" y="6608227"/>
            <a:ext cx="236220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微软雅黑"/>
                <a:cs typeface="微软雅黑"/>
              </a:rPr>
              <a:t>47</a:t>
            </a:r>
            <a:endParaRPr sz="1400">
              <a:latin typeface="微软雅黑"/>
              <a:cs typeface="微软雅黑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119430"/>
              </p:ext>
            </p:extLst>
          </p:nvPr>
        </p:nvGraphicFramePr>
        <p:xfrm>
          <a:off x="414337" y="629793"/>
          <a:ext cx="11318176" cy="60734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8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5531"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风险类型</a:t>
                      </a:r>
                      <a:endParaRPr sz="18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381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风险分析</a:t>
                      </a:r>
                      <a:endParaRPr sz="18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381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对策分析</a:t>
                      </a:r>
                      <a:endParaRPr sz="18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381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 rowSpan="2"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市场风险</a:t>
                      </a:r>
                      <a:endParaRPr sz="16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381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141605" marR="129539" algn="ctr">
                        <a:lnSpc>
                          <a:spcPct val="1002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供应商资格认证的壁垒较高，且认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证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周 期较</a:t>
                      </a:r>
                      <a:r>
                        <a:rPr sz="1600" spc="-5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长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，认证过程苛刻，用户会与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金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属 靶材供应商保持长期稳定的合作关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系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， 不会轻易更换供应商。</a:t>
                      </a:r>
                      <a:endParaRPr sz="16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381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1271905" marR="146685" indent="-1118870">
                        <a:lnSpc>
                          <a:spcPct val="1006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项目组目前已经进行的产品试制，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并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提供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给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部分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流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片厂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商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进行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试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用， 争取尽早完成认证，进入合格供应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商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名录。</a:t>
                      </a:r>
                      <a:endParaRPr sz="16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381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014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381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141605" marR="129539" algn="just">
                        <a:lnSpc>
                          <a:spcPct val="100299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随着竞争对手增加，各公司可能会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采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取 “价格战”策略打击竞争对手，因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而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影 响产品价格波动，进而影响市场推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广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。</a:t>
                      </a:r>
                      <a:endParaRPr sz="16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1576705" marR="146685" indent="-1423670">
                        <a:lnSpc>
                          <a:spcPct val="1006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在产品开发与设备制备过程中，通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过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优化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工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艺和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提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高生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产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管理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水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平， 提高工业生产效率，降低产品成本。</a:t>
                      </a:r>
                      <a:endParaRPr sz="16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360">
                <a:tc rowSpan="2"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技术风险</a:t>
                      </a:r>
                      <a:endParaRPr sz="16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547370" marR="129539" indent="-405765">
                        <a:lnSpc>
                          <a:spcPct val="1006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因不同制备工艺导致的晶粒类型、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尺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寸 等对靶材使用影响程度未知。</a:t>
                      </a:r>
                      <a:endParaRPr sz="16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1880235" marR="163195" indent="-165417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目前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寸钨靶已经通过有研亿金公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司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向两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家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半导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体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制造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厂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家提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供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样品 和靶材试用，试用效果良好。</a:t>
                      </a:r>
                      <a:endParaRPr sz="16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141605" marR="129539" algn="ctr">
                        <a:lnSpc>
                          <a:spcPct val="1004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可能出现其他企业采用相同工艺制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备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难 熔金属，失去本项目超高纯、高致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密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性 等优势。</a:t>
                      </a:r>
                      <a:endParaRPr sz="16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48895" marR="44450" indent="-73025" algn="ctr">
                        <a:lnSpc>
                          <a:spcPct val="100299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本项目技术为团队自主研发，拥有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完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全自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主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的知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识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产权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。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产品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制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造技 术</a:t>
                      </a:r>
                      <a:r>
                        <a:rPr sz="1600" spc="-5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理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念</a:t>
                      </a:r>
                      <a:r>
                        <a:rPr sz="1600" spc="5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先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进</a:t>
                      </a:r>
                      <a:r>
                        <a:rPr sz="1600" spc="-5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，</a:t>
                      </a:r>
                      <a:r>
                        <a:rPr sz="1600" spc="5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技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术</a:t>
                      </a:r>
                      <a:r>
                        <a:rPr sz="1600" spc="-5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门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槛</a:t>
                      </a:r>
                      <a:r>
                        <a:rPr sz="1600" spc="5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高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，</a:t>
                      </a:r>
                      <a:r>
                        <a:rPr sz="1600" spc="-5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可</a:t>
                      </a:r>
                      <a:r>
                        <a:rPr sz="1600" spc="5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以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在</a:t>
                      </a:r>
                      <a:r>
                        <a:rPr sz="1600" spc="-5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较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长</a:t>
                      </a:r>
                      <a:r>
                        <a:rPr sz="1600" spc="5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的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时</a:t>
                      </a:r>
                      <a:r>
                        <a:rPr sz="1600" spc="-5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期</a:t>
                      </a:r>
                      <a:r>
                        <a:rPr sz="1600" spc="5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内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保</a:t>
                      </a:r>
                      <a:r>
                        <a:rPr sz="1600" spc="-5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持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技</a:t>
                      </a:r>
                      <a:r>
                        <a:rPr sz="1600" spc="5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术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领</a:t>
                      </a:r>
                      <a:r>
                        <a:rPr sz="1600" spc="-5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先</a:t>
                      </a:r>
                      <a:r>
                        <a:rPr sz="1600" spc="5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。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同</a:t>
                      </a:r>
                      <a:r>
                        <a:rPr sz="1600" spc="-5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时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， 项目团队将结合难熔金属制造技术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的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应用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需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求，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不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断升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级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技术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水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平， 开发新产品，不断提高研发效率和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工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业化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水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平，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保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持技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术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领先。</a:t>
                      </a:r>
                      <a:endParaRPr sz="16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3010">
                <a:tc rowSpan="2"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政策风险</a:t>
                      </a:r>
                      <a:endParaRPr sz="16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44704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国家对集成电路产业政策变化。</a:t>
                      </a:r>
                      <a:endParaRPr sz="16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153670" marR="146685" algn="just">
                        <a:lnSpc>
                          <a:spcPct val="100299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与国际先进水平相比，国内差距依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然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很大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。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尤其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是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集成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电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路制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造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用关 键材料，是严重依赖进口的产品，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对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外依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存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度极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高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。可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以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预见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，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在一 </a:t>
                      </a:r>
                      <a:r>
                        <a:rPr sz="1600" spc="-5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段相当长的时期内，国家支持集成</a:t>
                      </a:r>
                      <a:r>
                        <a:rPr sz="1600" spc="5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电</a:t>
                      </a:r>
                      <a:r>
                        <a:rPr sz="1600" spc="-5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路产</a:t>
                      </a:r>
                      <a:r>
                        <a:rPr sz="1600" spc="5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业</a:t>
                      </a:r>
                      <a:r>
                        <a:rPr sz="1600" spc="-5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的政</a:t>
                      </a:r>
                      <a:r>
                        <a:rPr sz="1600" spc="5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策</a:t>
                      </a:r>
                      <a:r>
                        <a:rPr sz="1600" spc="-5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不会</a:t>
                      </a:r>
                      <a:r>
                        <a:rPr sz="1600" spc="5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发</a:t>
                      </a:r>
                      <a:r>
                        <a:rPr sz="1600" spc="-5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生改</a:t>
                      </a:r>
                      <a:r>
                        <a:rPr sz="1600" spc="5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变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。</a:t>
                      </a:r>
                      <a:endParaRPr sz="16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6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649605" marR="129539" indent="-508000">
                        <a:lnSpc>
                          <a:spcPct val="1006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主要竞争对手及客户多为外国企业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，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存 在国际贸易政策变化风险。</a:t>
                      </a:r>
                      <a:endParaRPr sz="16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153670" marR="146685" algn="ctr">
                        <a:lnSpc>
                          <a:spcPct val="100200"/>
                        </a:lnSpc>
                      </a:pP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大力提高工业化水平，降低生产成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本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，提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高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市场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竞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争力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。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同时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，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在市 场策略上国内、国外市场同步推进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，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有所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侧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重。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以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国内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市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场为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重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点、 保障我国集成电路产业安全，同时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，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积极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开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拓国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际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市场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，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以质</a:t>
                      </a:r>
                      <a:r>
                        <a:rPr sz="1600" spc="1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量</a:t>
                      </a:r>
                      <a:r>
                        <a:rPr sz="1600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优势 形成国际竞争力。</a:t>
                      </a:r>
                      <a:endParaRPr sz="16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1511" y="2954296"/>
            <a:ext cx="4093210" cy="1631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b="1" dirty="0">
                <a:solidFill>
                  <a:srgbClr val="C00511"/>
                </a:solidFill>
                <a:latin typeface="微软雅黑"/>
                <a:cs typeface="微软雅黑"/>
              </a:rPr>
              <a:t>感谢关注</a:t>
            </a:r>
            <a:endParaRPr sz="8000">
              <a:latin typeface="微软雅黑"/>
              <a:cs typeface="微软雅黑"/>
            </a:endParaRPr>
          </a:p>
          <a:p>
            <a:pPr marL="106680">
              <a:lnSpc>
                <a:spcPct val="100000"/>
              </a:lnSpc>
              <a:spcBef>
                <a:spcPts val="1745"/>
              </a:spcBef>
            </a:pPr>
            <a:r>
              <a:rPr sz="2400" dirty="0">
                <a:solidFill>
                  <a:srgbClr val="30352F"/>
                </a:solidFill>
                <a:latin typeface="微软雅黑"/>
                <a:cs typeface="微软雅黑"/>
              </a:rPr>
              <a:t>我们期待您的认可和帮助！</a:t>
            </a:r>
            <a:endParaRPr sz="2400">
              <a:latin typeface="微软雅黑"/>
              <a:cs typeface="微软雅黑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6571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1920" y="117347"/>
            <a:ext cx="2935224" cy="61584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42447" y="438912"/>
            <a:ext cx="1740407" cy="35768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89692" y="414527"/>
            <a:ext cx="1706879" cy="35768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81984" y="1482852"/>
            <a:ext cx="588645" cy="588645"/>
          </a:xfrm>
          <a:custGeom>
            <a:avLst/>
            <a:gdLst/>
            <a:ahLst/>
            <a:cxnLst/>
            <a:rect l="l" t="t" r="r" b="b"/>
            <a:pathLst>
              <a:path w="588645" h="588644">
                <a:moveTo>
                  <a:pt x="549148" y="0"/>
                </a:moveTo>
                <a:lnTo>
                  <a:pt x="39877" y="0"/>
                </a:lnTo>
                <a:lnTo>
                  <a:pt x="33989" y="427"/>
                </a:lnTo>
                <a:lnTo>
                  <a:pt x="20542" y="4934"/>
                </a:lnTo>
                <a:lnTo>
                  <a:pt x="9762" y="13553"/>
                </a:lnTo>
                <a:lnTo>
                  <a:pt x="2598" y="25282"/>
                </a:lnTo>
                <a:lnTo>
                  <a:pt x="0" y="39115"/>
                </a:lnTo>
                <a:lnTo>
                  <a:pt x="512" y="554823"/>
                </a:lnTo>
                <a:lnTo>
                  <a:pt x="5154" y="568070"/>
                </a:lnTo>
                <a:lnTo>
                  <a:pt x="13877" y="578673"/>
                </a:lnTo>
                <a:lnTo>
                  <a:pt x="25759" y="585712"/>
                </a:lnTo>
                <a:lnTo>
                  <a:pt x="39877" y="588263"/>
                </a:lnTo>
                <a:lnTo>
                  <a:pt x="554847" y="587836"/>
                </a:lnTo>
                <a:lnTo>
                  <a:pt x="567962" y="583304"/>
                </a:lnTo>
                <a:lnTo>
                  <a:pt x="578572" y="574586"/>
                </a:lnTo>
                <a:lnTo>
                  <a:pt x="585674" y="562630"/>
                </a:lnTo>
                <a:lnTo>
                  <a:pt x="588263" y="548386"/>
                </a:lnTo>
                <a:lnTo>
                  <a:pt x="587915" y="33966"/>
                </a:lnTo>
                <a:lnTo>
                  <a:pt x="583525" y="20655"/>
                </a:lnTo>
                <a:lnTo>
                  <a:pt x="574911" y="9868"/>
                </a:lnTo>
                <a:lnTo>
                  <a:pt x="563108" y="2639"/>
                </a:lnTo>
                <a:lnTo>
                  <a:pt x="549148" y="0"/>
                </a:lnTo>
                <a:close/>
              </a:path>
            </a:pathLst>
          </a:custGeom>
          <a:solidFill>
            <a:srgbClr val="C00511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31259" y="1524000"/>
            <a:ext cx="583565" cy="585470"/>
          </a:xfrm>
          <a:custGeom>
            <a:avLst/>
            <a:gdLst/>
            <a:ahLst/>
            <a:cxnLst/>
            <a:rect l="l" t="t" r="r" b="b"/>
            <a:pathLst>
              <a:path w="583564" h="585469">
                <a:moveTo>
                  <a:pt x="0" y="559562"/>
                </a:moveTo>
                <a:lnTo>
                  <a:pt x="77" y="566191"/>
                </a:lnTo>
                <a:lnTo>
                  <a:pt x="8728" y="576171"/>
                </a:lnTo>
                <a:lnTo>
                  <a:pt x="20421" y="582807"/>
                </a:lnTo>
                <a:lnTo>
                  <a:pt x="34289" y="585215"/>
                </a:lnTo>
                <a:lnTo>
                  <a:pt x="549211" y="584855"/>
                </a:lnTo>
                <a:lnTo>
                  <a:pt x="562546" y="580444"/>
                </a:lnTo>
                <a:lnTo>
                  <a:pt x="573332" y="571830"/>
                </a:lnTo>
                <a:lnTo>
                  <a:pt x="580377" y="560324"/>
                </a:lnTo>
                <a:lnTo>
                  <a:pt x="4317" y="560324"/>
                </a:lnTo>
                <a:lnTo>
                  <a:pt x="0" y="559562"/>
                </a:lnTo>
                <a:close/>
              </a:path>
              <a:path w="583564" h="585469">
                <a:moveTo>
                  <a:pt x="556132" y="0"/>
                </a:moveTo>
                <a:lnTo>
                  <a:pt x="557529" y="3555"/>
                </a:lnTo>
                <a:lnTo>
                  <a:pt x="558291" y="7874"/>
                </a:lnTo>
                <a:lnTo>
                  <a:pt x="557761" y="526974"/>
                </a:lnTo>
                <a:lnTo>
                  <a:pt x="553073" y="540187"/>
                </a:lnTo>
                <a:lnTo>
                  <a:pt x="544307" y="550762"/>
                </a:lnTo>
                <a:lnTo>
                  <a:pt x="532400" y="557780"/>
                </a:lnTo>
                <a:lnTo>
                  <a:pt x="518287" y="560324"/>
                </a:lnTo>
                <a:lnTo>
                  <a:pt x="580377" y="560324"/>
                </a:lnTo>
                <a:lnTo>
                  <a:pt x="580551" y="560039"/>
                </a:lnTo>
                <a:lnTo>
                  <a:pt x="583184" y="546100"/>
                </a:lnTo>
                <a:lnTo>
                  <a:pt x="582249" y="28584"/>
                </a:lnTo>
                <a:lnTo>
                  <a:pt x="577020" y="16133"/>
                </a:lnTo>
                <a:lnTo>
                  <a:pt x="568006" y="6264"/>
                </a:lnTo>
                <a:lnTo>
                  <a:pt x="556132" y="0"/>
                </a:lnTo>
                <a:close/>
              </a:path>
            </a:pathLst>
          </a:custGeom>
          <a:solidFill>
            <a:srgbClr val="28424F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81984" y="2200655"/>
            <a:ext cx="588645" cy="586740"/>
          </a:xfrm>
          <a:custGeom>
            <a:avLst/>
            <a:gdLst/>
            <a:ahLst/>
            <a:cxnLst/>
            <a:rect l="l" t="t" r="r" b="b"/>
            <a:pathLst>
              <a:path w="588645" h="586739">
                <a:moveTo>
                  <a:pt x="549148" y="0"/>
                </a:moveTo>
                <a:lnTo>
                  <a:pt x="39877" y="0"/>
                </a:lnTo>
                <a:lnTo>
                  <a:pt x="33531" y="497"/>
                </a:lnTo>
                <a:lnTo>
                  <a:pt x="20251" y="5117"/>
                </a:lnTo>
                <a:lnTo>
                  <a:pt x="9618" y="13823"/>
                </a:lnTo>
                <a:lnTo>
                  <a:pt x="2559" y="25679"/>
                </a:lnTo>
                <a:lnTo>
                  <a:pt x="0" y="39751"/>
                </a:lnTo>
                <a:lnTo>
                  <a:pt x="427" y="553323"/>
                </a:lnTo>
                <a:lnTo>
                  <a:pt x="4959" y="566438"/>
                </a:lnTo>
                <a:lnTo>
                  <a:pt x="13677" y="577048"/>
                </a:lnTo>
                <a:lnTo>
                  <a:pt x="25633" y="584150"/>
                </a:lnTo>
                <a:lnTo>
                  <a:pt x="39877" y="586740"/>
                </a:lnTo>
                <a:lnTo>
                  <a:pt x="554297" y="586391"/>
                </a:lnTo>
                <a:lnTo>
                  <a:pt x="567608" y="582001"/>
                </a:lnTo>
                <a:lnTo>
                  <a:pt x="578395" y="573387"/>
                </a:lnTo>
                <a:lnTo>
                  <a:pt x="585624" y="561584"/>
                </a:lnTo>
                <a:lnTo>
                  <a:pt x="588263" y="547624"/>
                </a:lnTo>
                <a:lnTo>
                  <a:pt x="587850" y="33987"/>
                </a:lnTo>
                <a:lnTo>
                  <a:pt x="583362" y="20562"/>
                </a:lnTo>
                <a:lnTo>
                  <a:pt x="574743" y="9780"/>
                </a:lnTo>
                <a:lnTo>
                  <a:pt x="563002" y="2605"/>
                </a:lnTo>
                <a:lnTo>
                  <a:pt x="549148" y="0"/>
                </a:lnTo>
                <a:close/>
              </a:path>
            </a:pathLst>
          </a:custGeom>
          <a:solidFill>
            <a:srgbClr val="C00511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731259" y="2241804"/>
            <a:ext cx="583565" cy="585470"/>
          </a:xfrm>
          <a:custGeom>
            <a:avLst/>
            <a:gdLst/>
            <a:ahLst/>
            <a:cxnLst/>
            <a:rect l="l" t="t" r="r" b="b"/>
            <a:pathLst>
              <a:path w="583564" h="585469">
                <a:moveTo>
                  <a:pt x="0" y="559562"/>
                </a:moveTo>
                <a:lnTo>
                  <a:pt x="77" y="566191"/>
                </a:lnTo>
                <a:lnTo>
                  <a:pt x="8728" y="576171"/>
                </a:lnTo>
                <a:lnTo>
                  <a:pt x="20421" y="582807"/>
                </a:lnTo>
                <a:lnTo>
                  <a:pt x="34289" y="585216"/>
                </a:lnTo>
                <a:lnTo>
                  <a:pt x="549211" y="584869"/>
                </a:lnTo>
                <a:lnTo>
                  <a:pt x="562546" y="580598"/>
                </a:lnTo>
                <a:lnTo>
                  <a:pt x="573332" y="572137"/>
                </a:lnTo>
                <a:lnTo>
                  <a:pt x="580556" y="560324"/>
                </a:lnTo>
                <a:lnTo>
                  <a:pt x="4317" y="560324"/>
                </a:lnTo>
                <a:lnTo>
                  <a:pt x="0" y="559562"/>
                </a:lnTo>
                <a:close/>
              </a:path>
              <a:path w="583564" h="585469">
                <a:moveTo>
                  <a:pt x="556132" y="0"/>
                </a:moveTo>
                <a:lnTo>
                  <a:pt x="557529" y="4318"/>
                </a:lnTo>
                <a:lnTo>
                  <a:pt x="558291" y="8509"/>
                </a:lnTo>
                <a:lnTo>
                  <a:pt x="557847" y="526998"/>
                </a:lnTo>
                <a:lnTo>
                  <a:pt x="553269" y="540081"/>
                </a:lnTo>
                <a:lnTo>
                  <a:pt x="544508" y="550661"/>
                </a:lnTo>
                <a:lnTo>
                  <a:pt x="532526" y="557742"/>
                </a:lnTo>
                <a:lnTo>
                  <a:pt x="518287" y="560324"/>
                </a:lnTo>
                <a:lnTo>
                  <a:pt x="580556" y="560324"/>
                </a:lnTo>
                <a:lnTo>
                  <a:pt x="583184" y="546100"/>
                </a:lnTo>
                <a:lnTo>
                  <a:pt x="582124" y="28763"/>
                </a:lnTo>
                <a:lnTo>
                  <a:pt x="576826" y="16472"/>
                </a:lnTo>
                <a:lnTo>
                  <a:pt x="567865" y="6604"/>
                </a:lnTo>
                <a:lnTo>
                  <a:pt x="556132" y="0"/>
                </a:lnTo>
                <a:close/>
              </a:path>
            </a:pathLst>
          </a:custGeom>
          <a:solidFill>
            <a:srgbClr val="28424F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81984" y="2919983"/>
            <a:ext cx="588645" cy="588645"/>
          </a:xfrm>
          <a:custGeom>
            <a:avLst/>
            <a:gdLst/>
            <a:ahLst/>
            <a:cxnLst/>
            <a:rect l="l" t="t" r="r" b="b"/>
            <a:pathLst>
              <a:path w="588645" h="588645">
                <a:moveTo>
                  <a:pt x="549148" y="0"/>
                </a:moveTo>
                <a:lnTo>
                  <a:pt x="39877" y="0"/>
                </a:lnTo>
                <a:lnTo>
                  <a:pt x="33989" y="427"/>
                </a:lnTo>
                <a:lnTo>
                  <a:pt x="20542" y="4934"/>
                </a:lnTo>
                <a:lnTo>
                  <a:pt x="9762" y="13553"/>
                </a:lnTo>
                <a:lnTo>
                  <a:pt x="2598" y="25282"/>
                </a:lnTo>
                <a:lnTo>
                  <a:pt x="0" y="39115"/>
                </a:lnTo>
                <a:lnTo>
                  <a:pt x="512" y="554823"/>
                </a:lnTo>
                <a:lnTo>
                  <a:pt x="5154" y="568070"/>
                </a:lnTo>
                <a:lnTo>
                  <a:pt x="13877" y="578673"/>
                </a:lnTo>
                <a:lnTo>
                  <a:pt x="25759" y="585712"/>
                </a:lnTo>
                <a:lnTo>
                  <a:pt x="39877" y="588263"/>
                </a:lnTo>
                <a:lnTo>
                  <a:pt x="554847" y="587836"/>
                </a:lnTo>
                <a:lnTo>
                  <a:pt x="567962" y="583304"/>
                </a:lnTo>
                <a:lnTo>
                  <a:pt x="578572" y="574586"/>
                </a:lnTo>
                <a:lnTo>
                  <a:pt x="585674" y="562630"/>
                </a:lnTo>
                <a:lnTo>
                  <a:pt x="588263" y="548386"/>
                </a:lnTo>
                <a:lnTo>
                  <a:pt x="587915" y="33966"/>
                </a:lnTo>
                <a:lnTo>
                  <a:pt x="583525" y="20655"/>
                </a:lnTo>
                <a:lnTo>
                  <a:pt x="574911" y="9868"/>
                </a:lnTo>
                <a:lnTo>
                  <a:pt x="563108" y="2639"/>
                </a:lnTo>
                <a:lnTo>
                  <a:pt x="549148" y="0"/>
                </a:lnTo>
                <a:close/>
              </a:path>
            </a:pathLst>
          </a:custGeom>
          <a:solidFill>
            <a:srgbClr val="C00511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31259" y="2961132"/>
            <a:ext cx="583565" cy="586740"/>
          </a:xfrm>
          <a:custGeom>
            <a:avLst/>
            <a:gdLst/>
            <a:ahLst/>
            <a:cxnLst/>
            <a:rect l="l" t="t" r="r" b="b"/>
            <a:pathLst>
              <a:path w="583564" h="586739">
                <a:moveTo>
                  <a:pt x="0" y="561085"/>
                </a:moveTo>
                <a:lnTo>
                  <a:pt x="77" y="567715"/>
                </a:lnTo>
                <a:lnTo>
                  <a:pt x="8728" y="577695"/>
                </a:lnTo>
                <a:lnTo>
                  <a:pt x="20421" y="584331"/>
                </a:lnTo>
                <a:lnTo>
                  <a:pt x="34289" y="586739"/>
                </a:lnTo>
                <a:lnTo>
                  <a:pt x="549303" y="586366"/>
                </a:lnTo>
                <a:lnTo>
                  <a:pt x="562606" y="581932"/>
                </a:lnTo>
                <a:lnTo>
                  <a:pt x="573362" y="573300"/>
                </a:lnTo>
                <a:lnTo>
                  <a:pt x="580338" y="561847"/>
                </a:lnTo>
                <a:lnTo>
                  <a:pt x="4317" y="561847"/>
                </a:lnTo>
                <a:lnTo>
                  <a:pt x="0" y="561085"/>
                </a:lnTo>
                <a:close/>
              </a:path>
              <a:path w="583564" h="586739">
                <a:moveTo>
                  <a:pt x="556132" y="0"/>
                </a:moveTo>
                <a:lnTo>
                  <a:pt x="557529" y="3555"/>
                </a:lnTo>
                <a:lnTo>
                  <a:pt x="558291" y="7873"/>
                </a:lnTo>
                <a:lnTo>
                  <a:pt x="557746" y="528465"/>
                </a:lnTo>
                <a:lnTo>
                  <a:pt x="553040" y="541673"/>
                </a:lnTo>
                <a:lnTo>
                  <a:pt x="544274" y="552261"/>
                </a:lnTo>
                <a:lnTo>
                  <a:pt x="532379" y="559296"/>
                </a:lnTo>
                <a:lnTo>
                  <a:pt x="518287" y="561847"/>
                </a:lnTo>
                <a:lnTo>
                  <a:pt x="580338" y="561847"/>
                </a:lnTo>
                <a:lnTo>
                  <a:pt x="580559" y="561484"/>
                </a:lnTo>
                <a:lnTo>
                  <a:pt x="583184" y="547496"/>
                </a:lnTo>
                <a:lnTo>
                  <a:pt x="582228" y="28567"/>
                </a:lnTo>
                <a:lnTo>
                  <a:pt x="576988" y="16104"/>
                </a:lnTo>
                <a:lnTo>
                  <a:pt x="567983" y="6248"/>
                </a:lnTo>
                <a:lnTo>
                  <a:pt x="556132" y="0"/>
                </a:lnTo>
                <a:close/>
              </a:path>
            </a:pathLst>
          </a:custGeom>
          <a:solidFill>
            <a:srgbClr val="28424F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04944" y="1490472"/>
            <a:ext cx="4798060" cy="599440"/>
          </a:xfrm>
          <a:custGeom>
            <a:avLst/>
            <a:gdLst/>
            <a:ahLst/>
            <a:cxnLst/>
            <a:rect l="l" t="t" r="r" b="b"/>
            <a:pathLst>
              <a:path w="4798059" h="599439">
                <a:moveTo>
                  <a:pt x="4746752" y="0"/>
                </a:moveTo>
                <a:lnTo>
                  <a:pt x="50291" y="0"/>
                </a:lnTo>
                <a:lnTo>
                  <a:pt x="45800" y="251"/>
                </a:lnTo>
                <a:lnTo>
                  <a:pt x="13300" y="20454"/>
                </a:lnTo>
                <a:lnTo>
                  <a:pt x="0" y="62991"/>
                </a:lnTo>
                <a:lnTo>
                  <a:pt x="199" y="541545"/>
                </a:lnTo>
                <a:lnTo>
                  <a:pt x="16288" y="582225"/>
                </a:lnTo>
                <a:lnTo>
                  <a:pt x="50291" y="598931"/>
                </a:lnTo>
                <a:lnTo>
                  <a:pt x="4751628" y="598645"/>
                </a:lnTo>
                <a:lnTo>
                  <a:pt x="4784295" y="578344"/>
                </a:lnTo>
                <a:lnTo>
                  <a:pt x="4797552" y="535939"/>
                </a:lnTo>
                <a:lnTo>
                  <a:pt x="4797324" y="57009"/>
                </a:lnTo>
                <a:lnTo>
                  <a:pt x="4781082" y="16585"/>
                </a:lnTo>
                <a:lnTo>
                  <a:pt x="4746752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04944" y="1490472"/>
            <a:ext cx="4798060" cy="599440"/>
          </a:xfrm>
          <a:custGeom>
            <a:avLst/>
            <a:gdLst/>
            <a:ahLst/>
            <a:cxnLst/>
            <a:rect l="l" t="t" r="r" b="b"/>
            <a:pathLst>
              <a:path w="4798059" h="599439">
                <a:moveTo>
                  <a:pt x="50291" y="0"/>
                </a:moveTo>
                <a:lnTo>
                  <a:pt x="4746752" y="0"/>
                </a:lnTo>
                <a:lnTo>
                  <a:pt x="4759547" y="2015"/>
                </a:lnTo>
                <a:lnTo>
                  <a:pt x="4789032" y="28102"/>
                </a:lnTo>
                <a:lnTo>
                  <a:pt x="4797552" y="535939"/>
                </a:lnTo>
                <a:lnTo>
                  <a:pt x="4795947" y="551666"/>
                </a:lnTo>
                <a:lnTo>
                  <a:pt x="4775036" y="588258"/>
                </a:lnTo>
                <a:lnTo>
                  <a:pt x="50291" y="598931"/>
                </a:lnTo>
                <a:lnTo>
                  <a:pt x="37652" y="596900"/>
                </a:lnTo>
                <a:lnTo>
                  <a:pt x="8386" y="570629"/>
                </a:lnTo>
                <a:lnTo>
                  <a:pt x="0" y="62991"/>
                </a:lnTo>
                <a:lnTo>
                  <a:pt x="1614" y="47205"/>
                </a:lnTo>
                <a:lnTo>
                  <a:pt x="22549" y="10539"/>
                </a:lnTo>
                <a:lnTo>
                  <a:pt x="50291" y="0"/>
                </a:lnTo>
                <a:close/>
              </a:path>
            </a:pathLst>
          </a:custGeom>
          <a:ln w="9143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04944" y="2228088"/>
            <a:ext cx="4798060" cy="599440"/>
          </a:xfrm>
          <a:custGeom>
            <a:avLst/>
            <a:gdLst/>
            <a:ahLst/>
            <a:cxnLst/>
            <a:rect l="l" t="t" r="r" b="b"/>
            <a:pathLst>
              <a:path w="4798059" h="599439">
                <a:moveTo>
                  <a:pt x="4746752" y="0"/>
                </a:moveTo>
                <a:lnTo>
                  <a:pt x="50291" y="0"/>
                </a:lnTo>
                <a:lnTo>
                  <a:pt x="45800" y="251"/>
                </a:lnTo>
                <a:lnTo>
                  <a:pt x="13300" y="20454"/>
                </a:lnTo>
                <a:lnTo>
                  <a:pt x="0" y="62991"/>
                </a:lnTo>
                <a:lnTo>
                  <a:pt x="199" y="541545"/>
                </a:lnTo>
                <a:lnTo>
                  <a:pt x="16288" y="582225"/>
                </a:lnTo>
                <a:lnTo>
                  <a:pt x="50291" y="598932"/>
                </a:lnTo>
                <a:lnTo>
                  <a:pt x="4751628" y="598645"/>
                </a:lnTo>
                <a:lnTo>
                  <a:pt x="4784295" y="578344"/>
                </a:lnTo>
                <a:lnTo>
                  <a:pt x="4797552" y="535939"/>
                </a:lnTo>
                <a:lnTo>
                  <a:pt x="4797324" y="57009"/>
                </a:lnTo>
                <a:lnTo>
                  <a:pt x="4781082" y="16585"/>
                </a:lnTo>
                <a:lnTo>
                  <a:pt x="4746752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04944" y="2228088"/>
            <a:ext cx="4798060" cy="599440"/>
          </a:xfrm>
          <a:custGeom>
            <a:avLst/>
            <a:gdLst/>
            <a:ahLst/>
            <a:cxnLst/>
            <a:rect l="l" t="t" r="r" b="b"/>
            <a:pathLst>
              <a:path w="4798059" h="599439">
                <a:moveTo>
                  <a:pt x="50291" y="0"/>
                </a:moveTo>
                <a:lnTo>
                  <a:pt x="4746752" y="0"/>
                </a:lnTo>
                <a:lnTo>
                  <a:pt x="4759547" y="2015"/>
                </a:lnTo>
                <a:lnTo>
                  <a:pt x="4789032" y="28102"/>
                </a:lnTo>
                <a:lnTo>
                  <a:pt x="4797552" y="535939"/>
                </a:lnTo>
                <a:lnTo>
                  <a:pt x="4795947" y="551666"/>
                </a:lnTo>
                <a:lnTo>
                  <a:pt x="4775036" y="588258"/>
                </a:lnTo>
                <a:lnTo>
                  <a:pt x="50291" y="598932"/>
                </a:lnTo>
                <a:lnTo>
                  <a:pt x="37652" y="596900"/>
                </a:lnTo>
                <a:lnTo>
                  <a:pt x="8386" y="570629"/>
                </a:lnTo>
                <a:lnTo>
                  <a:pt x="0" y="62991"/>
                </a:lnTo>
                <a:lnTo>
                  <a:pt x="1614" y="47205"/>
                </a:lnTo>
                <a:lnTo>
                  <a:pt x="22549" y="10539"/>
                </a:lnTo>
                <a:lnTo>
                  <a:pt x="50291" y="0"/>
                </a:lnTo>
                <a:close/>
              </a:path>
            </a:pathLst>
          </a:custGeom>
          <a:ln w="9144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04944" y="2929127"/>
            <a:ext cx="4798060" cy="599440"/>
          </a:xfrm>
          <a:custGeom>
            <a:avLst/>
            <a:gdLst/>
            <a:ahLst/>
            <a:cxnLst/>
            <a:rect l="l" t="t" r="r" b="b"/>
            <a:pathLst>
              <a:path w="4798059" h="599439">
                <a:moveTo>
                  <a:pt x="4746752" y="0"/>
                </a:moveTo>
                <a:lnTo>
                  <a:pt x="50291" y="0"/>
                </a:lnTo>
                <a:lnTo>
                  <a:pt x="45800" y="250"/>
                </a:lnTo>
                <a:lnTo>
                  <a:pt x="13300" y="20404"/>
                </a:lnTo>
                <a:lnTo>
                  <a:pt x="0" y="62992"/>
                </a:lnTo>
                <a:lnTo>
                  <a:pt x="199" y="541564"/>
                </a:lnTo>
                <a:lnTo>
                  <a:pt x="16288" y="582269"/>
                </a:lnTo>
                <a:lnTo>
                  <a:pt x="50291" y="598932"/>
                </a:lnTo>
                <a:lnTo>
                  <a:pt x="4751628" y="598646"/>
                </a:lnTo>
                <a:lnTo>
                  <a:pt x="4784295" y="578395"/>
                </a:lnTo>
                <a:lnTo>
                  <a:pt x="4797552" y="535939"/>
                </a:lnTo>
                <a:lnTo>
                  <a:pt x="4797324" y="56989"/>
                </a:lnTo>
                <a:lnTo>
                  <a:pt x="4781082" y="16540"/>
                </a:lnTo>
                <a:lnTo>
                  <a:pt x="4746752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04944" y="2929127"/>
            <a:ext cx="4798060" cy="599440"/>
          </a:xfrm>
          <a:custGeom>
            <a:avLst/>
            <a:gdLst/>
            <a:ahLst/>
            <a:cxnLst/>
            <a:rect l="l" t="t" r="r" b="b"/>
            <a:pathLst>
              <a:path w="4798059" h="599439">
                <a:moveTo>
                  <a:pt x="50291" y="0"/>
                </a:moveTo>
                <a:lnTo>
                  <a:pt x="4746752" y="0"/>
                </a:lnTo>
                <a:lnTo>
                  <a:pt x="4759547" y="2007"/>
                </a:lnTo>
                <a:lnTo>
                  <a:pt x="4789032" y="28046"/>
                </a:lnTo>
                <a:lnTo>
                  <a:pt x="4797552" y="535939"/>
                </a:lnTo>
                <a:lnTo>
                  <a:pt x="4795947" y="551709"/>
                </a:lnTo>
                <a:lnTo>
                  <a:pt x="4775036" y="588292"/>
                </a:lnTo>
                <a:lnTo>
                  <a:pt x="50291" y="598932"/>
                </a:lnTo>
                <a:lnTo>
                  <a:pt x="37652" y="596908"/>
                </a:lnTo>
                <a:lnTo>
                  <a:pt x="8386" y="570685"/>
                </a:lnTo>
                <a:lnTo>
                  <a:pt x="0" y="62992"/>
                </a:lnTo>
                <a:lnTo>
                  <a:pt x="1614" y="47162"/>
                </a:lnTo>
                <a:lnTo>
                  <a:pt x="22549" y="10506"/>
                </a:lnTo>
                <a:lnTo>
                  <a:pt x="50291" y="0"/>
                </a:lnTo>
                <a:close/>
              </a:path>
            </a:pathLst>
          </a:custGeom>
          <a:ln w="9144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712589" y="2381052"/>
            <a:ext cx="144589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54"/>
              </a:lnSpc>
            </a:pPr>
            <a:r>
              <a:rPr sz="2800" spc="-5" dirty="0">
                <a:solidFill>
                  <a:srgbClr val="30352F"/>
                </a:solidFill>
                <a:latin typeface="微软雅黑"/>
                <a:cs typeface="微软雅黑"/>
              </a:rPr>
              <a:t>项目概述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72311" y="2336292"/>
            <a:ext cx="894715" cy="410209"/>
          </a:xfrm>
          <a:custGeom>
            <a:avLst/>
            <a:gdLst/>
            <a:ahLst/>
            <a:cxnLst/>
            <a:rect l="l" t="t" r="r" b="b"/>
            <a:pathLst>
              <a:path w="894714" h="410210">
                <a:moveTo>
                  <a:pt x="432053" y="5969"/>
                </a:moveTo>
                <a:lnTo>
                  <a:pt x="33096" y="5969"/>
                </a:lnTo>
                <a:lnTo>
                  <a:pt x="0" y="405638"/>
                </a:lnTo>
                <a:lnTo>
                  <a:pt x="281787" y="405638"/>
                </a:lnTo>
                <a:lnTo>
                  <a:pt x="315722" y="351917"/>
                </a:lnTo>
                <a:lnTo>
                  <a:pt x="91668" y="351917"/>
                </a:lnTo>
                <a:lnTo>
                  <a:pt x="96761" y="291211"/>
                </a:lnTo>
                <a:lnTo>
                  <a:pt x="407762" y="291211"/>
                </a:lnTo>
                <a:lnTo>
                  <a:pt x="412337" y="237490"/>
                </a:lnTo>
                <a:lnTo>
                  <a:pt x="101003" y="237490"/>
                </a:lnTo>
                <a:lnTo>
                  <a:pt x="106095" y="173355"/>
                </a:lnTo>
                <a:lnTo>
                  <a:pt x="417799" y="173355"/>
                </a:lnTo>
                <a:lnTo>
                  <a:pt x="422385" y="119507"/>
                </a:lnTo>
                <a:lnTo>
                  <a:pt x="111188" y="119507"/>
                </a:lnTo>
                <a:lnTo>
                  <a:pt x="116281" y="58928"/>
                </a:lnTo>
                <a:lnTo>
                  <a:pt x="427543" y="58928"/>
                </a:lnTo>
                <a:lnTo>
                  <a:pt x="432053" y="5969"/>
                </a:lnTo>
                <a:close/>
              </a:path>
              <a:path w="894714" h="410210">
                <a:moveTo>
                  <a:pt x="407762" y="291211"/>
                </a:moveTo>
                <a:lnTo>
                  <a:pt x="320801" y="291211"/>
                </a:lnTo>
                <a:lnTo>
                  <a:pt x="315722" y="351917"/>
                </a:lnTo>
                <a:lnTo>
                  <a:pt x="310641" y="405638"/>
                </a:lnTo>
                <a:lnTo>
                  <a:pt x="398018" y="405638"/>
                </a:lnTo>
                <a:lnTo>
                  <a:pt x="407762" y="291211"/>
                </a:lnTo>
                <a:close/>
              </a:path>
              <a:path w="894714" h="410210">
                <a:moveTo>
                  <a:pt x="417799" y="173355"/>
                </a:moveTo>
                <a:lnTo>
                  <a:pt x="330200" y="173355"/>
                </a:lnTo>
                <a:lnTo>
                  <a:pt x="325119" y="237490"/>
                </a:lnTo>
                <a:lnTo>
                  <a:pt x="412337" y="237490"/>
                </a:lnTo>
                <a:lnTo>
                  <a:pt x="417799" y="173355"/>
                </a:lnTo>
                <a:close/>
              </a:path>
              <a:path w="894714" h="410210">
                <a:moveTo>
                  <a:pt x="427543" y="58928"/>
                </a:moveTo>
                <a:lnTo>
                  <a:pt x="340359" y="58928"/>
                </a:lnTo>
                <a:lnTo>
                  <a:pt x="335279" y="119507"/>
                </a:lnTo>
                <a:lnTo>
                  <a:pt x="422385" y="119507"/>
                </a:lnTo>
                <a:lnTo>
                  <a:pt x="427543" y="58928"/>
                </a:lnTo>
                <a:close/>
              </a:path>
              <a:path w="894714" h="410210">
                <a:moveTo>
                  <a:pt x="716407" y="192150"/>
                </a:moveTo>
                <a:lnTo>
                  <a:pt x="628904" y="192150"/>
                </a:lnTo>
                <a:lnTo>
                  <a:pt x="615315" y="361315"/>
                </a:lnTo>
                <a:lnTo>
                  <a:pt x="577976" y="361315"/>
                </a:lnTo>
                <a:lnTo>
                  <a:pt x="589915" y="409956"/>
                </a:lnTo>
                <a:lnTo>
                  <a:pt x="698500" y="409956"/>
                </a:lnTo>
                <a:lnTo>
                  <a:pt x="708660" y="287020"/>
                </a:lnTo>
                <a:lnTo>
                  <a:pt x="828272" y="287020"/>
                </a:lnTo>
                <a:lnTo>
                  <a:pt x="850905" y="251968"/>
                </a:lnTo>
                <a:lnTo>
                  <a:pt x="767333" y="251968"/>
                </a:lnTo>
                <a:lnTo>
                  <a:pt x="751205" y="229743"/>
                </a:lnTo>
                <a:lnTo>
                  <a:pt x="713739" y="229743"/>
                </a:lnTo>
                <a:lnTo>
                  <a:pt x="716407" y="192150"/>
                </a:lnTo>
                <a:close/>
              </a:path>
              <a:path w="894714" h="410210">
                <a:moveTo>
                  <a:pt x="586485" y="307467"/>
                </a:moveTo>
                <a:lnTo>
                  <a:pt x="504951" y="307467"/>
                </a:lnTo>
                <a:lnTo>
                  <a:pt x="462534" y="366395"/>
                </a:lnTo>
                <a:lnTo>
                  <a:pt x="444753" y="366395"/>
                </a:lnTo>
                <a:lnTo>
                  <a:pt x="454913" y="403987"/>
                </a:lnTo>
                <a:lnTo>
                  <a:pt x="518541" y="403987"/>
                </a:lnTo>
                <a:lnTo>
                  <a:pt x="586485" y="307467"/>
                </a:lnTo>
                <a:close/>
              </a:path>
              <a:path w="894714" h="410210">
                <a:moveTo>
                  <a:pt x="828272" y="287020"/>
                </a:moveTo>
                <a:lnTo>
                  <a:pt x="708660" y="287020"/>
                </a:lnTo>
                <a:lnTo>
                  <a:pt x="789305" y="403987"/>
                </a:lnTo>
                <a:lnTo>
                  <a:pt x="853058" y="403987"/>
                </a:lnTo>
                <a:lnTo>
                  <a:pt x="869188" y="366395"/>
                </a:lnTo>
                <a:lnTo>
                  <a:pt x="851281" y="366395"/>
                </a:lnTo>
                <a:lnTo>
                  <a:pt x="796925" y="292100"/>
                </a:lnTo>
                <a:lnTo>
                  <a:pt x="824992" y="292100"/>
                </a:lnTo>
                <a:lnTo>
                  <a:pt x="828272" y="287020"/>
                </a:lnTo>
                <a:close/>
              </a:path>
              <a:path w="894714" h="410210">
                <a:moveTo>
                  <a:pt x="559307" y="204978"/>
                </a:moveTo>
                <a:lnTo>
                  <a:pt x="477900" y="204978"/>
                </a:lnTo>
                <a:lnTo>
                  <a:pt x="517778" y="288671"/>
                </a:lnTo>
                <a:lnTo>
                  <a:pt x="577976" y="288671"/>
                </a:lnTo>
                <a:lnTo>
                  <a:pt x="593216" y="251079"/>
                </a:lnTo>
                <a:lnTo>
                  <a:pt x="583057" y="251079"/>
                </a:lnTo>
                <a:lnTo>
                  <a:pt x="559307" y="204978"/>
                </a:lnTo>
                <a:close/>
              </a:path>
              <a:path w="894714" h="410210">
                <a:moveTo>
                  <a:pt x="878458" y="209296"/>
                </a:moveTo>
                <a:lnTo>
                  <a:pt x="796925" y="209296"/>
                </a:lnTo>
                <a:lnTo>
                  <a:pt x="767333" y="251968"/>
                </a:lnTo>
                <a:lnTo>
                  <a:pt x="850905" y="251968"/>
                </a:lnTo>
                <a:lnTo>
                  <a:pt x="878458" y="209296"/>
                </a:lnTo>
                <a:close/>
              </a:path>
              <a:path w="894714" h="410210">
                <a:moveTo>
                  <a:pt x="894588" y="141732"/>
                </a:moveTo>
                <a:lnTo>
                  <a:pt x="460882" y="141732"/>
                </a:lnTo>
                <a:lnTo>
                  <a:pt x="456691" y="192150"/>
                </a:lnTo>
                <a:lnTo>
                  <a:pt x="890396" y="192150"/>
                </a:lnTo>
                <a:lnTo>
                  <a:pt x="894588" y="141732"/>
                </a:lnTo>
                <a:close/>
              </a:path>
              <a:path w="894714" h="410210">
                <a:moveTo>
                  <a:pt x="866520" y="0"/>
                </a:moveTo>
                <a:lnTo>
                  <a:pt x="501650" y="0"/>
                </a:lnTo>
                <a:lnTo>
                  <a:pt x="497331" y="50419"/>
                </a:lnTo>
                <a:lnTo>
                  <a:pt x="778256" y="50419"/>
                </a:lnTo>
                <a:lnTo>
                  <a:pt x="776605" y="71755"/>
                </a:lnTo>
                <a:lnTo>
                  <a:pt x="505841" y="71755"/>
                </a:lnTo>
                <a:lnTo>
                  <a:pt x="501650" y="122936"/>
                </a:lnTo>
                <a:lnTo>
                  <a:pt x="772413" y="122936"/>
                </a:lnTo>
                <a:lnTo>
                  <a:pt x="770636" y="141732"/>
                </a:lnTo>
                <a:lnTo>
                  <a:pt x="854710" y="141732"/>
                </a:lnTo>
                <a:lnTo>
                  <a:pt x="8665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64047" y="2808854"/>
            <a:ext cx="1003300" cy="189230"/>
          </a:xfrm>
          <a:custGeom>
            <a:avLst/>
            <a:gdLst/>
            <a:ahLst/>
            <a:cxnLst/>
            <a:rect l="l" t="t" r="r" b="b"/>
            <a:pathLst>
              <a:path w="1003300" h="189230">
                <a:moveTo>
                  <a:pt x="86338" y="0"/>
                </a:moveTo>
                <a:lnTo>
                  <a:pt x="40974" y="16098"/>
                </a:lnTo>
                <a:lnTo>
                  <a:pt x="11524" y="59022"/>
                </a:lnTo>
                <a:lnTo>
                  <a:pt x="0" y="110565"/>
                </a:lnTo>
                <a:lnTo>
                  <a:pt x="1253" y="126159"/>
                </a:lnTo>
                <a:lnTo>
                  <a:pt x="15577" y="162401"/>
                </a:lnTo>
                <a:lnTo>
                  <a:pt x="62584" y="186269"/>
                </a:lnTo>
                <a:lnTo>
                  <a:pt x="79903" y="187893"/>
                </a:lnTo>
                <a:lnTo>
                  <a:pt x="92962" y="185001"/>
                </a:lnTo>
                <a:lnTo>
                  <a:pt x="104861" y="180215"/>
                </a:lnTo>
                <a:lnTo>
                  <a:pt x="115600" y="173543"/>
                </a:lnTo>
                <a:lnTo>
                  <a:pt x="119692" y="169890"/>
                </a:lnTo>
                <a:lnTo>
                  <a:pt x="58558" y="169890"/>
                </a:lnTo>
                <a:lnTo>
                  <a:pt x="47641" y="165630"/>
                </a:lnTo>
                <a:lnTo>
                  <a:pt x="22762" y="124700"/>
                </a:lnTo>
                <a:lnTo>
                  <a:pt x="21321" y="108127"/>
                </a:lnTo>
                <a:lnTo>
                  <a:pt x="21823" y="88870"/>
                </a:lnTo>
                <a:lnTo>
                  <a:pt x="37808" y="48421"/>
                </a:lnTo>
                <a:lnTo>
                  <a:pt x="79986" y="21180"/>
                </a:lnTo>
                <a:lnTo>
                  <a:pt x="94985" y="19169"/>
                </a:lnTo>
                <a:lnTo>
                  <a:pt x="132927" y="19169"/>
                </a:lnTo>
                <a:lnTo>
                  <a:pt x="124554" y="11627"/>
                </a:lnTo>
                <a:lnTo>
                  <a:pt x="113467" y="5412"/>
                </a:lnTo>
                <a:lnTo>
                  <a:pt x="100737" y="1530"/>
                </a:lnTo>
                <a:lnTo>
                  <a:pt x="86338" y="0"/>
                </a:lnTo>
                <a:close/>
              </a:path>
              <a:path w="1003300" h="189230">
                <a:moveTo>
                  <a:pt x="125739" y="122177"/>
                </a:moveTo>
                <a:lnTo>
                  <a:pt x="99418" y="160656"/>
                </a:lnTo>
                <a:lnTo>
                  <a:pt x="58558" y="169890"/>
                </a:lnTo>
                <a:lnTo>
                  <a:pt x="119692" y="169890"/>
                </a:lnTo>
                <a:lnTo>
                  <a:pt x="125180" y="164992"/>
                </a:lnTo>
                <a:lnTo>
                  <a:pt x="133600" y="154570"/>
                </a:lnTo>
                <a:lnTo>
                  <a:pt x="140861" y="142286"/>
                </a:lnTo>
                <a:lnTo>
                  <a:pt x="146961" y="128146"/>
                </a:lnTo>
                <a:lnTo>
                  <a:pt x="125739" y="122177"/>
                </a:lnTo>
                <a:close/>
              </a:path>
              <a:path w="1003300" h="189230">
                <a:moveTo>
                  <a:pt x="132927" y="19169"/>
                </a:moveTo>
                <a:lnTo>
                  <a:pt x="94985" y="19169"/>
                </a:lnTo>
                <a:lnTo>
                  <a:pt x="106611" y="23959"/>
                </a:lnTo>
                <a:lnTo>
                  <a:pt x="116353" y="32067"/>
                </a:lnTo>
                <a:lnTo>
                  <a:pt x="124163" y="43445"/>
                </a:lnTo>
                <a:lnTo>
                  <a:pt x="129994" y="58042"/>
                </a:lnTo>
                <a:lnTo>
                  <a:pt x="148214" y="44084"/>
                </a:lnTo>
                <a:lnTo>
                  <a:pt x="141893" y="30971"/>
                </a:lnTo>
                <a:lnTo>
                  <a:pt x="134023" y="20157"/>
                </a:lnTo>
                <a:lnTo>
                  <a:pt x="132927" y="19169"/>
                </a:lnTo>
                <a:close/>
              </a:path>
              <a:path w="1003300" h="189230">
                <a:moveTo>
                  <a:pt x="234576" y="50099"/>
                </a:moveTo>
                <a:lnTo>
                  <a:pt x="195269" y="73312"/>
                </a:lnTo>
                <a:lnTo>
                  <a:pt x="179381" y="116869"/>
                </a:lnTo>
                <a:lnTo>
                  <a:pt x="176675" y="137141"/>
                </a:lnTo>
                <a:lnTo>
                  <a:pt x="179028" y="152090"/>
                </a:lnTo>
                <a:lnTo>
                  <a:pt x="212967" y="186511"/>
                </a:lnTo>
                <a:lnTo>
                  <a:pt x="227581" y="188852"/>
                </a:lnTo>
                <a:lnTo>
                  <a:pt x="238037" y="187955"/>
                </a:lnTo>
                <a:lnTo>
                  <a:pt x="250466" y="184767"/>
                </a:lnTo>
                <a:lnTo>
                  <a:pt x="261290" y="179235"/>
                </a:lnTo>
                <a:lnTo>
                  <a:pt x="267971" y="173476"/>
                </a:lnTo>
                <a:lnTo>
                  <a:pt x="229024" y="173476"/>
                </a:lnTo>
                <a:lnTo>
                  <a:pt x="217583" y="171514"/>
                </a:lnTo>
                <a:lnTo>
                  <a:pt x="208557" y="166428"/>
                </a:lnTo>
                <a:lnTo>
                  <a:pt x="201972" y="157919"/>
                </a:lnTo>
                <a:lnTo>
                  <a:pt x="197855" y="145687"/>
                </a:lnTo>
                <a:lnTo>
                  <a:pt x="196232" y="129431"/>
                </a:lnTo>
                <a:lnTo>
                  <a:pt x="197129" y="108852"/>
                </a:lnTo>
                <a:lnTo>
                  <a:pt x="216682" y="72326"/>
                </a:lnTo>
                <a:lnTo>
                  <a:pt x="240319" y="64900"/>
                </a:lnTo>
                <a:lnTo>
                  <a:pt x="276661" y="64900"/>
                </a:lnTo>
                <a:lnTo>
                  <a:pt x="274717" y="62644"/>
                </a:lnTo>
                <a:lnTo>
                  <a:pt x="264180" y="55980"/>
                </a:lnTo>
                <a:lnTo>
                  <a:pt x="250843" y="51795"/>
                </a:lnTo>
                <a:lnTo>
                  <a:pt x="234576" y="50099"/>
                </a:lnTo>
                <a:close/>
              </a:path>
              <a:path w="1003300" h="189230">
                <a:moveTo>
                  <a:pt x="276661" y="64900"/>
                </a:moveTo>
                <a:lnTo>
                  <a:pt x="240319" y="64900"/>
                </a:lnTo>
                <a:lnTo>
                  <a:pt x="247910" y="66460"/>
                </a:lnTo>
                <a:lnTo>
                  <a:pt x="257246" y="71368"/>
                </a:lnTo>
                <a:lnTo>
                  <a:pt x="264190" y="79621"/>
                </a:lnTo>
                <a:lnTo>
                  <a:pt x="268735" y="91506"/>
                </a:lnTo>
                <a:lnTo>
                  <a:pt x="270870" y="107308"/>
                </a:lnTo>
                <a:lnTo>
                  <a:pt x="270587" y="127314"/>
                </a:lnTo>
                <a:lnTo>
                  <a:pt x="252075" y="165514"/>
                </a:lnTo>
                <a:lnTo>
                  <a:pt x="229024" y="173476"/>
                </a:lnTo>
                <a:lnTo>
                  <a:pt x="267971" y="173476"/>
                </a:lnTo>
                <a:lnTo>
                  <a:pt x="288596" y="132209"/>
                </a:lnTo>
                <a:lnTo>
                  <a:pt x="291440" y="113865"/>
                </a:lnTo>
                <a:lnTo>
                  <a:pt x="290815" y="97396"/>
                </a:lnTo>
                <a:lnTo>
                  <a:pt x="287905" y="83362"/>
                </a:lnTo>
                <a:lnTo>
                  <a:pt x="282582" y="71775"/>
                </a:lnTo>
                <a:lnTo>
                  <a:pt x="276661" y="64900"/>
                </a:lnTo>
                <a:close/>
              </a:path>
              <a:path w="1003300" h="189230">
                <a:moveTo>
                  <a:pt x="352307" y="52073"/>
                </a:moveTo>
                <a:lnTo>
                  <a:pt x="334527" y="52073"/>
                </a:lnTo>
                <a:lnTo>
                  <a:pt x="320938" y="185423"/>
                </a:lnTo>
                <a:lnTo>
                  <a:pt x="338718" y="184534"/>
                </a:lnTo>
                <a:lnTo>
                  <a:pt x="350275" y="92464"/>
                </a:lnTo>
                <a:lnTo>
                  <a:pt x="356499" y="81673"/>
                </a:lnTo>
                <a:lnTo>
                  <a:pt x="365911" y="73694"/>
                </a:lnTo>
                <a:lnTo>
                  <a:pt x="370885" y="71758"/>
                </a:lnTo>
                <a:lnTo>
                  <a:pt x="349767" y="71758"/>
                </a:lnTo>
                <a:lnTo>
                  <a:pt x="352307" y="52073"/>
                </a:lnTo>
                <a:close/>
              </a:path>
              <a:path w="1003300" h="189230">
                <a:moveTo>
                  <a:pt x="424535" y="66516"/>
                </a:moveTo>
                <a:lnTo>
                  <a:pt x="396130" y="66516"/>
                </a:lnTo>
                <a:lnTo>
                  <a:pt x="405659" y="73185"/>
                </a:lnTo>
                <a:lnTo>
                  <a:pt x="410883" y="85121"/>
                </a:lnTo>
                <a:lnTo>
                  <a:pt x="411743" y="102492"/>
                </a:lnTo>
                <a:lnTo>
                  <a:pt x="403234" y="184534"/>
                </a:lnTo>
                <a:lnTo>
                  <a:pt x="421141" y="184534"/>
                </a:lnTo>
                <a:lnTo>
                  <a:pt x="429523" y="99952"/>
                </a:lnTo>
                <a:lnTo>
                  <a:pt x="429930" y="84538"/>
                </a:lnTo>
                <a:lnTo>
                  <a:pt x="427475" y="71639"/>
                </a:lnTo>
                <a:lnTo>
                  <a:pt x="424535" y="66516"/>
                </a:lnTo>
                <a:close/>
              </a:path>
              <a:path w="1003300" h="189230">
                <a:moveTo>
                  <a:pt x="381631" y="49897"/>
                </a:moveTo>
                <a:lnTo>
                  <a:pt x="369655" y="54318"/>
                </a:lnTo>
                <a:lnTo>
                  <a:pt x="359021" y="61697"/>
                </a:lnTo>
                <a:lnTo>
                  <a:pt x="349767" y="71758"/>
                </a:lnTo>
                <a:lnTo>
                  <a:pt x="370885" y="71758"/>
                </a:lnTo>
                <a:lnTo>
                  <a:pt x="378970" y="68612"/>
                </a:lnTo>
                <a:lnTo>
                  <a:pt x="396130" y="66516"/>
                </a:lnTo>
                <a:lnTo>
                  <a:pt x="424535" y="66516"/>
                </a:lnTo>
                <a:lnTo>
                  <a:pt x="421758" y="61689"/>
                </a:lnTo>
                <a:lnTo>
                  <a:pt x="412460" y="54741"/>
                </a:lnTo>
                <a:lnTo>
                  <a:pt x="399197" y="50798"/>
                </a:lnTo>
                <a:lnTo>
                  <a:pt x="381631" y="49897"/>
                </a:lnTo>
                <a:close/>
              </a:path>
              <a:path w="1003300" h="189230">
                <a:moveTo>
                  <a:pt x="497468" y="68329"/>
                </a:moveTo>
                <a:lnTo>
                  <a:pt x="479688" y="68329"/>
                </a:lnTo>
                <a:lnTo>
                  <a:pt x="470798" y="162204"/>
                </a:lnTo>
                <a:lnTo>
                  <a:pt x="472635" y="176671"/>
                </a:lnTo>
                <a:lnTo>
                  <a:pt x="480174" y="184950"/>
                </a:lnTo>
                <a:lnTo>
                  <a:pt x="493277" y="187201"/>
                </a:lnTo>
                <a:lnTo>
                  <a:pt x="500008" y="187201"/>
                </a:lnTo>
                <a:lnTo>
                  <a:pt x="506739" y="186312"/>
                </a:lnTo>
                <a:lnTo>
                  <a:pt x="512708" y="183772"/>
                </a:lnTo>
                <a:lnTo>
                  <a:pt x="510576" y="175136"/>
                </a:lnTo>
                <a:lnTo>
                  <a:pt x="491499" y="175136"/>
                </a:lnTo>
                <a:lnTo>
                  <a:pt x="487308" y="170056"/>
                </a:lnTo>
                <a:lnTo>
                  <a:pt x="488959" y="158118"/>
                </a:lnTo>
                <a:lnTo>
                  <a:pt x="497468" y="68329"/>
                </a:lnTo>
                <a:close/>
              </a:path>
              <a:path w="1003300" h="189230">
                <a:moveTo>
                  <a:pt x="510168" y="173485"/>
                </a:moveTo>
                <a:lnTo>
                  <a:pt x="506739" y="174374"/>
                </a:lnTo>
                <a:lnTo>
                  <a:pt x="500897" y="174374"/>
                </a:lnTo>
                <a:lnTo>
                  <a:pt x="491499" y="175136"/>
                </a:lnTo>
                <a:lnTo>
                  <a:pt x="510576" y="175136"/>
                </a:lnTo>
                <a:lnTo>
                  <a:pt x="510168" y="173485"/>
                </a:lnTo>
                <a:close/>
              </a:path>
              <a:path w="1003300" h="189230">
                <a:moveTo>
                  <a:pt x="522106" y="52073"/>
                </a:moveTo>
                <a:lnTo>
                  <a:pt x="465210" y="52073"/>
                </a:lnTo>
                <a:lnTo>
                  <a:pt x="463559" y="68329"/>
                </a:lnTo>
                <a:lnTo>
                  <a:pt x="520328" y="68329"/>
                </a:lnTo>
                <a:lnTo>
                  <a:pt x="522106" y="52073"/>
                </a:lnTo>
                <a:close/>
              </a:path>
              <a:path w="1003300" h="189230">
                <a:moveTo>
                  <a:pt x="504199" y="5845"/>
                </a:moveTo>
                <a:lnTo>
                  <a:pt x="485530" y="16132"/>
                </a:lnTo>
                <a:lnTo>
                  <a:pt x="481339" y="52073"/>
                </a:lnTo>
                <a:lnTo>
                  <a:pt x="499119" y="52073"/>
                </a:lnTo>
                <a:lnTo>
                  <a:pt x="504199" y="5845"/>
                </a:lnTo>
                <a:close/>
              </a:path>
              <a:path w="1003300" h="189230">
                <a:moveTo>
                  <a:pt x="605185" y="49577"/>
                </a:moveTo>
                <a:lnTo>
                  <a:pt x="562058" y="69985"/>
                </a:lnTo>
                <a:lnTo>
                  <a:pt x="544238" y="110179"/>
                </a:lnTo>
                <a:lnTo>
                  <a:pt x="541150" y="128758"/>
                </a:lnTo>
                <a:lnTo>
                  <a:pt x="542043" y="143979"/>
                </a:lnTo>
                <a:lnTo>
                  <a:pt x="570492" y="182410"/>
                </a:lnTo>
                <a:lnTo>
                  <a:pt x="601496" y="188423"/>
                </a:lnTo>
                <a:lnTo>
                  <a:pt x="615191" y="185704"/>
                </a:lnTo>
                <a:lnTo>
                  <a:pt x="626903" y="180431"/>
                </a:lnTo>
                <a:lnTo>
                  <a:pt x="636719" y="172547"/>
                </a:lnTo>
                <a:lnTo>
                  <a:pt x="637900" y="170990"/>
                </a:lnTo>
                <a:lnTo>
                  <a:pt x="583777" y="170990"/>
                </a:lnTo>
                <a:lnTo>
                  <a:pt x="572671" y="165431"/>
                </a:lnTo>
                <a:lnTo>
                  <a:pt x="565041" y="156034"/>
                </a:lnTo>
                <a:lnTo>
                  <a:pt x="560886" y="142769"/>
                </a:lnTo>
                <a:lnTo>
                  <a:pt x="560206" y="125606"/>
                </a:lnTo>
                <a:lnTo>
                  <a:pt x="653551" y="125606"/>
                </a:lnTo>
                <a:lnTo>
                  <a:pt x="653551" y="124717"/>
                </a:lnTo>
                <a:lnTo>
                  <a:pt x="654440" y="123066"/>
                </a:lnTo>
                <a:lnTo>
                  <a:pt x="654591" y="118186"/>
                </a:lnTo>
                <a:lnTo>
                  <a:pt x="654600" y="108461"/>
                </a:lnTo>
                <a:lnTo>
                  <a:pt x="562746" y="108461"/>
                </a:lnTo>
                <a:lnTo>
                  <a:pt x="566064" y="95621"/>
                </a:lnTo>
                <a:lnTo>
                  <a:pt x="572229" y="84034"/>
                </a:lnTo>
                <a:lnTo>
                  <a:pt x="581244" y="75402"/>
                </a:lnTo>
                <a:lnTo>
                  <a:pt x="593390" y="69706"/>
                </a:lnTo>
                <a:lnTo>
                  <a:pt x="608944" y="66928"/>
                </a:lnTo>
                <a:lnTo>
                  <a:pt x="643533" y="66928"/>
                </a:lnTo>
                <a:lnTo>
                  <a:pt x="640597" y="62817"/>
                </a:lnTo>
                <a:lnTo>
                  <a:pt x="631190" y="55677"/>
                </a:lnTo>
                <a:lnTo>
                  <a:pt x="619391" y="51257"/>
                </a:lnTo>
                <a:lnTo>
                  <a:pt x="605185" y="49577"/>
                </a:lnTo>
                <a:close/>
              </a:path>
              <a:path w="1003300" h="189230">
                <a:moveTo>
                  <a:pt x="632342" y="143513"/>
                </a:moveTo>
                <a:lnTo>
                  <a:pt x="600802" y="170450"/>
                </a:lnTo>
                <a:lnTo>
                  <a:pt x="583777" y="170990"/>
                </a:lnTo>
                <a:lnTo>
                  <a:pt x="637900" y="170990"/>
                </a:lnTo>
                <a:lnTo>
                  <a:pt x="644726" y="161996"/>
                </a:lnTo>
                <a:lnTo>
                  <a:pt x="651011" y="148720"/>
                </a:lnTo>
                <a:lnTo>
                  <a:pt x="632342" y="143513"/>
                </a:lnTo>
                <a:close/>
              </a:path>
              <a:path w="1003300" h="189230">
                <a:moveTo>
                  <a:pt x="643533" y="66928"/>
                </a:moveTo>
                <a:lnTo>
                  <a:pt x="608944" y="66928"/>
                </a:lnTo>
                <a:lnTo>
                  <a:pt x="621670" y="71023"/>
                </a:lnTo>
                <a:lnTo>
                  <a:pt x="630357" y="79387"/>
                </a:lnTo>
                <a:lnTo>
                  <a:pt x="635045" y="91905"/>
                </a:lnTo>
                <a:lnTo>
                  <a:pt x="635771" y="108461"/>
                </a:lnTo>
                <a:lnTo>
                  <a:pt x="654600" y="108461"/>
                </a:lnTo>
                <a:lnTo>
                  <a:pt x="654608" y="100362"/>
                </a:lnTo>
                <a:lnTo>
                  <a:pt x="652291" y="85179"/>
                </a:lnTo>
                <a:lnTo>
                  <a:pt x="647626" y="72657"/>
                </a:lnTo>
                <a:lnTo>
                  <a:pt x="643533" y="66928"/>
                </a:lnTo>
                <a:close/>
              </a:path>
              <a:path w="1003300" h="189230">
                <a:moveTo>
                  <a:pt x="714765" y="52073"/>
                </a:moveTo>
                <a:lnTo>
                  <a:pt x="697747" y="52073"/>
                </a:lnTo>
                <a:lnTo>
                  <a:pt x="684158" y="185423"/>
                </a:lnTo>
                <a:lnTo>
                  <a:pt x="701938" y="184534"/>
                </a:lnTo>
                <a:lnTo>
                  <a:pt x="713204" y="91986"/>
                </a:lnTo>
                <a:lnTo>
                  <a:pt x="719563" y="81396"/>
                </a:lnTo>
                <a:lnTo>
                  <a:pt x="728974" y="73565"/>
                </a:lnTo>
                <a:lnTo>
                  <a:pt x="733704" y="71758"/>
                </a:lnTo>
                <a:lnTo>
                  <a:pt x="712987" y="71758"/>
                </a:lnTo>
                <a:lnTo>
                  <a:pt x="714765" y="52073"/>
                </a:lnTo>
                <a:close/>
              </a:path>
              <a:path w="1003300" h="189230">
                <a:moveTo>
                  <a:pt x="787773" y="66516"/>
                </a:moveTo>
                <a:lnTo>
                  <a:pt x="759350" y="66516"/>
                </a:lnTo>
                <a:lnTo>
                  <a:pt x="768879" y="73185"/>
                </a:lnTo>
                <a:lnTo>
                  <a:pt x="774103" y="85121"/>
                </a:lnTo>
                <a:lnTo>
                  <a:pt x="774963" y="102492"/>
                </a:lnTo>
                <a:lnTo>
                  <a:pt x="766454" y="184534"/>
                </a:lnTo>
                <a:lnTo>
                  <a:pt x="784361" y="184534"/>
                </a:lnTo>
                <a:lnTo>
                  <a:pt x="792743" y="99952"/>
                </a:lnTo>
                <a:lnTo>
                  <a:pt x="793164" y="84750"/>
                </a:lnTo>
                <a:lnTo>
                  <a:pt x="790743" y="71758"/>
                </a:lnTo>
                <a:lnTo>
                  <a:pt x="787773" y="66516"/>
                </a:lnTo>
                <a:close/>
              </a:path>
              <a:path w="1003300" h="189230">
                <a:moveTo>
                  <a:pt x="745031" y="49761"/>
                </a:moveTo>
                <a:lnTo>
                  <a:pt x="733113" y="54127"/>
                </a:lnTo>
                <a:lnTo>
                  <a:pt x="722394" y="61547"/>
                </a:lnTo>
                <a:lnTo>
                  <a:pt x="712987" y="71758"/>
                </a:lnTo>
                <a:lnTo>
                  <a:pt x="733704" y="71758"/>
                </a:lnTo>
                <a:lnTo>
                  <a:pt x="742035" y="68577"/>
                </a:lnTo>
                <a:lnTo>
                  <a:pt x="759350" y="66516"/>
                </a:lnTo>
                <a:lnTo>
                  <a:pt x="787773" y="66516"/>
                </a:lnTo>
                <a:lnTo>
                  <a:pt x="785077" y="61756"/>
                </a:lnTo>
                <a:lnTo>
                  <a:pt x="775799" y="54734"/>
                </a:lnTo>
                <a:lnTo>
                  <a:pt x="762566" y="50727"/>
                </a:lnTo>
                <a:lnTo>
                  <a:pt x="745031" y="49761"/>
                </a:lnTo>
                <a:close/>
              </a:path>
              <a:path w="1003300" h="189230">
                <a:moveTo>
                  <a:pt x="860688" y="68329"/>
                </a:moveTo>
                <a:lnTo>
                  <a:pt x="842908" y="68329"/>
                </a:lnTo>
                <a:lnTo>
                  <a:pt x="834018" y="162204"/>
                </a:lnTo>
                <a:lnTo>
                  <a:pt x="835855" y="176671"/>
                </a:lnTo>
                <a:lnTo>
                  <a:pt x="843394" y="184950"/>
                </a:lnTo>
                <a:lnTo>
                  <a:pt x="856497" y="187201"/>
                </a:lnTo>
                <a:lnTo>
                  <a:pt x="863228" y="187201"/>
                </a:lnTo>
                <a:lnTo>
                  <a:pt x="869959" y="186312"/>
                </a:lnTo>
                <a:lnTo>
                  <a:pt x="875928" y="183772"/>
                </a:lnTo>
                <a:lnTo>
                  <a:pt x="873796" y="175136"/>
                </a:lnTo>
                <a:lnTo>
                  <a:pt x="853957" y="175136"/>
                </a:lnTo>
                <a:lnTo>
                  <a:pt x="850528" y="170056"/>
                </a:lnTo>
                <a:lnTo>
                  <a:pt x="852179" y="158118"/>
                </a:lnTo>
                <a:lnTo>
                  <a:pt x="860688" y="68329"/>
                </a:lnTo>
                <a:close/>
              </a:path>
              <a:path w="1003300" h="189230">
                <a:moveTo>
                  <a:pt x="873388" y="173485"/>
                </a:moveTo>
                <a:lnTo>
                  <a:pt x="869959" y="174374"/>
                </a:lnTo>
                <a:lnTo>
                  <a:pt x="864117" y="174374"/>
                </a:lnTo>
                <a:lnTo>
                  <a:pt x="853957" y="175136"/>
                </a:lnTo>
                <a:lnTo>
                  <a:pt x="873796" y="175136"/>
                </a:lnTo>
                <a:lnTo>
                  <a:pt x="873388" y="173485"/>
                </a:lnTo>
                <a:close/>
              </a:path>
              <a:path w="1003300" h="189230">
                <a:moveTo>
                  <a:pt x="885326" y="52073"/>
                </a:moveTo>
                <a:lnTo>
                  <a:pt x="827541" y="52073"/>
                </a:lnTo>
                <a:lnTo>
                  <a:pt x="826779" y="68329"/>
                </a:lnTo>
                <a:lnTo>
                  <a:pt x="883548" y="68329"/>
                </a:lnTo>
                <a:lnTo>
                  <a:pt x="885326" y="52073"/>
                </a:lnTo>
                <a:close/>
              </a:path>
              <a:path w="1003300" h="189230">
                <a:moveTo>
                  <a:pt x="866657" y="5845"/>
                </a:moveTo>
                <a:lnTo>
                  <a:pt x="847988" y="16132"/>
                </a:lnTo>
                <a:lnTo>
                  <a:pt x="844559" y="52073"/>
                </a:lnTo>
                <a:lnTo>
                  <a:pt x="862339" y="52073"/>
                </a:lnTo>
                <a:lnTo>
                  <a:pt x="866657" y="5845"/>
                </a:lnTo>
                <a:close/>
              </a:path>
              <a:path w="1003300" h="189230">
                <a:moveTo>
                  <a:pt x="900566" y="148720"/>
                </a:moveTo>
                <a:lnTo>
                  <a:pt x="904249" y="163653"/>
                </a:lnTo>
                <a:lnTo>
                  <a:pt x="911065" y="175046"/>
                </a:lnTo>
                <a:lnTo>
                  <a:pt x="920968" y="182985"/>
                </a:lnTo>
                <a:lnTo>
                  <a:pt x="933914" y="187553"/>
                </a:lnTo>
                <a:lnTo>
                  <a:pt x="954835" y="186696"/>
                </a:lnTo>
                <a:lnTo>
                  <a:pt x="971384" y="183743"/>
                </a:lnTo>
                <a:lnTo>
                  <a:pt x="983938" y="178730"/>
                </a:lnTo>
                <a:lnTo>
                  <a:pt x="991088" y="173096"/>
                </a:lnTo>
                <a:lnTo>
                  <a:pt x="957190" y="173096"/>
                </a:lnTo>
                <a:lnTo>
                  <a:pt x="940396" y="171881"/>
                </a:lnTo>
                <a:lnTo>
                  <a:pt x="928825" y="166385"/>
                </a:lnTo>
                <a:lnTo>
                  <a:pt x="921711" y="156731"/>
                </a:lnTo>
                <a:lnTo>
                  <a:pt x="900566" y="148720"/>
                </a:lnTo>
                <a:close/>
              </a:path>
              <a:path w="1003300" h="189230">
                <a:moveTo>
                  <a:pt x="966684" y="48923"/>
                </a:moveTo>
                <a:lnTo>
                  <a:pt x="924045" y="61776"/>
                </a:lnTo>
                <a:lnTo>
                  <a:pt x="911995" y="96447"/>
                </a:lnTo>
                <a:lnTo>
                  <a:pt x="915623" y="107094"/>
                </a:lnTo>
                <a:lnTo>
                  <a:pt x="923266" y="115531"/>
                </a:lnTo>
                <a:lnTo>
                  <a:pt x="934840" y="121698"/>
                </a:lnTo>
                <a:lnTo>
                  <a:pt x="950315" y="125685"/>
                </a:lnTo>
                <a:lnTo>
                  <a:pt x="968033" y="130658"/>
                </a:lnTo>
                <a:lnTo>
                  <a:pt x="979024" y="137277"/>
                </a:lnTo>
                <a:lnTo>
                  <a:pt x="983694" y="145862"/>
                </a:lnTo>
                <a:lnTo>
                  <a:pt x="979340" y="160228"/>
                </a:lnTo>
                <a:lnTo>
                  <a:pt x="970540" y="169090"/>
                </a:lnTo>
                <a:lnTo>
                  <a:pt x="957190" y="173096"/>
                </a:lnTo>
                <a:lnTo>
                  <a:pt x="991088" y="173096"/>
                </a:lnTo>
                <a:lnTo>
                  <a:pt x="992871" y="171690"/>
                </a:lnTo>
                <a:lnTo>
                  <a:pt x="998561" y="162658"/>
                </a:lnTo>
                <a:lnTo>
                  <a:pt x="1001383" y="151668"/>
                </a:lnTo>
                <a:lnTo>
                  <a:pt x="1001467" y="139087"/>
                </a:lnTo>
                <a:lnTo>
                  <a:pt x="997437" y="128612"/>
                </a:lnTo>
                <a:lnTo>
                  <a:pt x="989344" y="120186"/>
                </a:lnTo>
                <a:lnTo>
                  <a:pt x="977237" y="113753"/>
                </a:lnTo>
                <a:lnTo>
                  <a:pt x="955662" y="108065"/>
                </a:lnTo>
                <a:lnTo>
                  <a:pt x="941349" y="102398"/>
                </a:lnTo>
                <a:lnTo>
                  <a:pt x="933221" y="96447"/>
                </a:lnTo>
                <a:lnTo>
                  <a:pt x="930202" y="89907"/>
                </a:lnTo>
                <a:lnTo>
                  <a:pt x="935352" y="76385"/>
                </a:lnTo>
                <a:lnTo>
                  <a:pt x="945267" y="68575"/>
                </a:lnTo>
                <a:lnTo>
                  <a:pt x="998902" y="68475"/>
                </a:lnTo>
                <a:lnTo>
                  <a:pt x="992404" y="59125"/>
                </a:lnTo>
                <a:lnTo>
                  <a:pt x="981391" y="52200"/>
                </a:lnTo>
                <a:lnTo>
                  <a:pt x="966684" y="48923"/>
                </a:lnTo>
                <a:close/>
              </a:path>
              <a:path w="1003300" h="189230">
                <a:moveTo>
                  <a:pt x="998902" y="68475"/>
                </a:moveTo>
                <a:lnTo>
                  <a:pt x="964387" y="68475"/>
                </a:lnTo>
                <a:lnTo>
                  <a:pt x="976321" y="72667"/>
                </a:lnTo>
                <a:lnTo>
                  <a:pt x="982638" y="80906"/>
                </a:lnTo>
                <a:lnTo>
                  <a:pt x="984640" y="89665"/>
                </a:lnTo>
                <a:lnTo>
                  <a:pt x="1003309" y="83696"/>
                </a:lnTo>
                <a:lnTo>
                  <a:pt x="999713" y="69641"/>
                </a:lnTo>
                <a:lnTo>
                  <a:pt x="998902" y="684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98747" y="3660647"/>
            <a:ext cx="588645" cy="586740"/>
          </a:xfrm>
          <a:custGeom>
            <a:avLst/>
            <a:gdLst/>
            <a:ahLst/>
            <a:cxnLst/>
            <a:rect l="l" t="t" r="r" b="b"/>
            <a:pathLst>
              <a:path w="588645" h="586739">
                <a:moveTo>
                  <a:pt x="549148" y="0"/>
                </a:moveTo>
                <a:lnTo>
                  <a:pt x="39877" y="0"/>
                </a:lnTo>
                <a:lnTo>
                  <a:pt x="33989" y="427"/>
                </a:lnTo>
                <a:lnTo>
                  <a:pt x="20542" y="4934"/>
                </a:lnTo>
                <a:lnTo>
                  <a:pt x="9762" y="13553"/>
                </a:lnTo>
                <a:lnTo>
                  <a:pt x="2598" y="25282"/>
                </a:lnTo>
                <a:lnTo>
                  <a:pt x="0" y="39115"/>
                </a:lnTo>
                <a:lnTo>
                  <a:pt x="497" y="553301"/>
                </a:lnTo>
                <a:lnTo>
                  <a:pt x="5121" y="566527"/>
                </a:lnTo>
                <a:lnTo>
                  <a:pt x="13844" y="577133"/>
                </a:lnTo>
                <a:lnTo>
                  <a:pt x="25738" y="584182"/>
                </a:lnTo>
                <a:lnTo>
                  <a:pt x="39877" y="586739"/>
                </a:lnTo>
                <a:lnTo>
                  <a:pt x="554756" y="586326"/>
                </a:lnTo>
                <a:lnTo>
                  <a:pt x="567904" y="581817"/>
                </a:lnTo>
                <a:lnTo>
                  <a:pt x="578543" y="573117"/>
                </a:lnTo>
                <a:lnTo>
                  <a:pt x="585665" y="561186"/>
                </a:lnTo>
                <a:lnTo>
                  <a:pt x="588263" y="546988"/>
                </a:lnTo>
                <a:lnTo>
                  <a:pt x="587915" y="33966"/>
                </a:lnTo>
                <a:lnTo>
                  <a:pt x="583525" y="20655"/>
                </a:lnTo>
                <a:lnTo>
                  <a:pt x="574911" y="9868"/>
                </a:lnTo>
                <a:lnTo>
                  <a:pt x="563108" y="2639"/>
                </a:lnTo>
                <a:lnTo>
                  <a:pt x="549148" y="0"/>
                </a:lnTo>
                <a:close/>
              </a:path>
            </a:pathLst>
          </a:custGeom>
          <a:solidFill>
            <a:srgbClr val="C00511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748023" y="3701796"/>
            <a:ext cx="583565" cy="586740"/>
          </a:xfrm>
          <a:custGeom>
            <a:avLst/>
            <a:gdLst/>
            <a:ahLst/>
            <a:cxnLst/>
            <a:rect l="l" t="t" r="r" b="b"/>
            <a:pathLst>
              <a:path w="583564" h="586739">
                <a:moveTo>
                  <a:pt x="0" y="561085"/>
                </a:moveTo>
                <a:lnTo>
                  <a:pt x="77" y="567715"/>
                </a:lnTo>
                <a:lnTo>
                  <a:pt x="8728" y="577695"/>
                </a:lnTo>
                <a:lnTo>
                  <a:pt x="20421" y="584331"/>
                </a:lnTo>
                <a:lnTo>
                  <a:pt x="34289" y="586739"/>
                </a:lnTo>
                <a:lnTo>
                  <a:pt x="549303" y="586366"/>
                </a:lnTo>
                <a:lnTo>
                  <a:pt x="562606" y="581932"/>
                </a:lnTo>
                <a:lnTo>
                  <a:pt x="573362" y="573300"/>
                </a:lnTo>
                <a:lnTo>
                  <a:pt x="580338" y="561847"/>
                </a:lnTo>
                <a:lnTo>
                  <a:pt x="4317" y="561847"/>
                </a:lnTo>
                <a:lnTo>
                  <a:pt x="0" y="561085"/>
                </a:lnTo>
                <a:close/>
              </a:path>
              <a:path w="583564" h="586739">
                <a:moveTo>
                  <a:pt x="556133" y="0"/>
                </a:moveTo>
                <a:lnTo>
                  <a:pt x="557529" y="3555"/>
                </a:lnTo>
                <a:lnTo>
                  <a:pt x="558291" y="7873"/>
                </a:lnTo>
                <a:lnTo>
                  <a:pt x="557746" y="528465"/>
                </a:lnTo>
                <a:lnTo>
                  <a:pt x="553040" y="541673"/>
                </a:lnTo>
                <a:lnTo>
                  <a:pt x="544274" y="552261"/>
                </a:lnTo>
                <a:lnTo>
                  <a:pt x="532379" y="559296"/>
                </a:lnTo>
                <a:lnTo>
                  <a:pt x="518287" y="561847"/>
                </a:lnTo>
                <a:lnTo>
                  <a:pt x="580338" y="561847"/>
                </a:lnTo>
                <a:lnTo>
                  <a:pt x="580559" y="561484"/>
                </a:lnTo>
                <a:lnTo>
                  <a:pt x="583184" y="547496"/>
                </a:lnTo>
                <a:lnTo>
                  <a:pt x="582228" y="28567"/>
                </a:lnTo>
                <a:lnTo>
                  <a:pt x="576988" y="16104"/>
                </a:lnTo>
                <a:lnTo>
                  <a:pt x="567983" y="6248"/>
                </a:lnTo>
                <a:lnTo>
                  <a:pt x="556133" y="0"/>
                </a:lnTo>
                <a:close/>
              </a:path>
            </a:pathLst>
          </a:custGeom>
          <a:solidFill>
            <a:srgbClr val="28424F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514088" y="3701796"/>
            <a:ext cx="4798060" cy="599440"/>
          </a:xfrm>
          <a:custGeom>
            <a:avLst/>
            <a:gdLst/>
            <a:ahLst/>
            <a:cxnLst/>
            <a:rect l="l" t="t" r="r" b="b"/>
            <a:pathLst>
              <a:path w="4798059" h="599439">
                <a:moveTo>
                  <a:pt x="4746752" y="0"/>
                </a:moveTo>
                <a:lnTo>
                  <a:pt x="50291" y="0"/>
                </a:lnTo>
                <a:lnTo>
                  <a:pt x="45800" y="250"/>
                </a:lnTo>
                <a:lnTo>
                  <a:pt x="13300" y="20404"/>
                </a:lnTo>
                <a:lnTo>
                  <a:pt x="0" y="62991"/>
                </a:lnTo>
                <a:lnTo>
                  <a:pt x="199" y="541564"/>
                </a:lnTo>
                <a:lnTo>
                  <a:pt x="16288" y="582269"/>
                </a:lnTo>
                <a:lnTo>
                  <a:pt x="50291" y="598931"/>
                </a:lnTo>
                <a:lnTo>
                  <a:pt x="4751628" y="598646"/>
                </a:lnTo>
                <a:lnTo>
                  <a:pt x="4784295" y="578395"/>
                </a:lnTo>
                <a:lnTo>
                  <a:pt x="4797552" y="535939"/>
                </a:lnTo>
                <a:lnTo>
                  <a:pt x="4797324" y="56989"/>
                </a:lnTo>
                <a:lnTo>
                  <a:pt x="4781082" y="16540"/>
                </a:lnTo>
                <a:lnTo>
                  <a:pt x="4746752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14088" y="3701796"/>
            <a:ext cx="4798060" cy="599440"/>
          </a:xfrm>
          <a:custGeom>
            <a:avLst/>
            <a:gdLst/>
            <a:ahLst/>
            <a:cxnLst/>
            <a:rect l="l" t="t" r="r" b="b"/>
            <a:pathLst>
              <a:path w="4798059" h="599439">
                <a:moveTo>
                  <a:pt x="50291" y="0"/>
                </a:moveTo>
                <a:lnTo>
                  <a:pt x="4746752" y="0"/>
                </a:lnTo>
                <a:lnTo>
                  <a:pt x="4759547" y="2007"/>
                </a:lnTo>
                <a:lnTo>
                  <a:pt x="4789032" y="28046"/>
                </a:lnTo>
                <a:lnTo>
                  <a:pt x="4797552" y="535939"/>
                </a:lnTo>
                <a:lnTo>
                  <a:pt x="4795947" y="551709"/>
                </a:lnTo>
                <a:lnTo>
                  <a:pt x="4775036" y="588292"/>
                </a:lnTo>
                <a:lnTo>
                  <a:pt x="50291" y="598931"/>
                </a:lnTo>
                <a:lnTo>
                  <a:pt x="37652" y="596908"/>
                </a:lnTo>
                <a:lnTo>
                  <a:pt x="8386" y="570685"/>
                </a:lnTo>
                <a:lnTo>
                  <a:pt x="0" y="62991"/>
                </a:lnTo>
                <a:lnTo>
                  <a:pt x="1614" y="47162"/>
                </a:lnTo>
                <a:lnTo>
                  <a:pt x="22549" y="10506"/>
                </a:lnTo>
                <a:lnTo>
                  <a:pt x="50291" y="0"/>
                </a:lnTo>
                <a:close/>
              </a:path>
            </a:pathLst>
          </a:custGeom>
          <a:ln w="9144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740021" y="3094157"/>
            <a:ext cx="14458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30352F"/>
                </a:solidFill>
                <a:latin typeface="微软雅黑"/>
                <a:cs typeface="微软雅黑"/>
              </a:rPr>
              <a:t>市场分析</a:t>
            </a:r>
            <a:endParaRPr sz="2800" dirty="0">
              <a:latin typeface="微软雅黑"/>
              <a:cs typeface="微软雅黑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12589" y="3854251"/>
            <a:ext cx="14458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30352F"/>
                </a:solidFill>
                <a:latin typeface="微软雅黑"/>
                <a:cs typeface="微软雅黑"/>
              </a:rPr>
              <a:t>项目团队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721608" y="4472940"/>
            <a:ext cx="588645" cy="588645"/>
          </a:xfrm>
          <a:custGeom>
            <a:avLst/>
            <a:gdLst/>
            <a:ahLst/>
            <a:cxnLst/>
            <a:rect l="l" t="t" r="r" b="b"/>
            <a:pathLst>
              <a:path w="588645" h="588645">
                <a:moveTo>
                  <a:pt x="549147" y="0"/>
                </a:moveTo>
                <a:lnTo>
                  <a:pt x="39877" y="0"/>
                </a:lnTo>
                <a:lnTo>
                  <a:pt x="33989" y="427"/>
                </a:lnTo>
                <a:lnTo>
                  <a:pt x="20542" y="4934"/>
                </a:lnTo>
                <a:lnTo>
                  <a:pt x="9762" y="13553"/>
                </a:lnTo>
                <a:lnTo>
                  <a:pt x="2598" y="25282"/>
                </a:lnTo>
                <a:lnTo>
                  <a:pt x="0" y="39116"/>
                </a:lnTo>
                <a:lnTo>
                  <a:pt x="512" y="554823"/>
                </a:lnTo>
                <a:lnTo>
                  <a:pt x="5154" y="568070"/>
                </a:lnTo>
                <a:lnTo>
                  <a:pt x="13877" y="578673"/>
                </a:lnTo>
                <a:lnTo>
                  <a:pt x="25759" y="585712"/>
                </a:lnTo>
                <a:lnTo>
                  <a:pt x="39877" y="588264"/>
                </a:lnTo>
                <a:lnTo>
                  <a:pt x="554847" y="587836"/>
                </a:lnTo>
                <a:lnTo>
                  <a:pt x="567962" y="583304"/>
                </a:lnTo>
                <a:lnTo>
                  <a:pt x="578572" y="574586"/>
                </a:lnTo>
                <a:lnTo>
                  <a:pt x="585674" y="562630"/>
                </a:lnTo>
                <a:lnTo>
                  <a:pt x="588263" y="548386"/>
                </a:lnTo>
                <a:lnTo>
                  <a:pt x="587915" y="33966"/>
                </a:lnTo>
                <a:lnTo>
                  <a:pt x="583525" y="20655"/>
                </a:lnTo>
                <a:lnTo>
                  <a:pt x="574911" y="9868"/>
                </a:lnTo>
                <a:lnTo>
                  <a:pt x="563108" y="2639"/>
                </a:lnTo>
                <a:lnTo>
                  <a:pt x="549147" y="0"/>
                </a:lnTo>
                <a:close/>
              </a:path>
            </a:pathLst>
          </a:custGeom>
          <a:solidFill>
            <a:srgbClr val="C00511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770884" y="4514088"/>
            <a:ext cx="583565" cy="586740"/>
          </a:xfrm>
          <a:custGeom>
            <a:avLst/>
            <a:gdLst/>
            <a:ahLst/>
            <a:cxnLst/>
            <a:rect l="l" t="t" r="r" b="b"/>
            <a:pathLst>
              <a:path w="583564" h="586739">
                <a:moveTo>
                  <a:pt x="0" y="561086"/>
                </a:moveTo>
                <a:lnTo>
                  <a:pt x="77" y="567715"/>
                </a:lnTo>
                <a:lnTo>
                  <a:pt x="8728" y="577695"/>
                </a:lnTo>
                <a:lnTo>
                  <a:pt x="20421" y="584331"/>
                </a:lnTo>
                <a:lnTo>
                  <a:pt x="34289" y="586739"/>
                </a:lnTo>
                <a:lnTo>
                  <a:pt x="549303" y="586366"/>
                </a:lnTo>
                <a:lnTo>
                  <a:pt x="562606" y="581932"/>
                </a:lnTo>
                <a:lnTo>
                  <a:pt x="573362" y="573300"/>
                </a:lnTo>
                <a:lnTo>
                  <a:pt x="580338" y="561848"/>
                </a:lnTo>
                <a:lnTo>
                  <a:pt x="4317" y="561848"/>
                </a:lnTo>
                <a:lnTo>
                  <a:pt x="0" y="561086"/>
                </a:lnTo>
                <a:close/>
              </a:path>
              <a:path w="583564" h="586739">
                <a:moveTo>
                  <a:pt x="556132" y="0"/>
                </a:moveTo>
                <a:lnTo>
                  <a:pt x="557529" y="3556"/>
                </a:lnTo>
                <a:lnTo>
                  <a:pt x="558291" y="7874"/>
                </a:lnTo>
                <a:lnTo>
                  <a:pt x="557746" y="528465"/>
                </a:lnTo>
                <a:lnTo>
                  <a:pt x="553040" y="541673"/>
                </a:lnTo>
                <a:lnTo>
                  <a:pt x="544274" y="552261"/>
                </a:lnTo>
                <a:lnTo>
                  <a:pt x="532379" y="559296"/>
                </a:lnTo>
                <a:lnTo>
                  <a:pt x="518287" y="561848"/>
                </a:lnTo>
                <a:lnTo>
                  <a:pt x="580338" y="561848"/>
                </a:lnTo>
                <a:lnTo>
                  <a:pt x="580559" y="561484"/>
                </a:lnTo>
                <a:lnTo>
                  <a:pt x="583183" y="547497"/>
                </a:lnTo>
                <a:lnTo>
                  <a:pt x="582228" y="28567"/>
                </a:lnTo>
                <a:lnTo>
                  <a:pt x="576988" y="16104"/>
                </a:lnTo>
                <a:lnTo>
                  <a:pt x="567983" y="6248"/>
                </a:lnTo>
                <a:lnTo>
                  <a:pt x="556132" y="0"/>
                </a:lnTo>
                <a:close/>
              </a:path>
            </a:pathLst>
          </a:custGeom>
          <a:solidFill>
            <a:srgbClr val="28424F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536947" y="4514088"/>
            <a:ext cx="4798060" cy="599440"/>
          </a:xfrm>
          <a:custGeom>
            <a:avLst/>
            <a:gdLst/>
            <a:ahLst/>
            <a:cxnLst/>
            <a:rect l="l" t="t" r="r" b="b"/>
            <a:pathLst>
              <a:path w="4798059" h="599439">
                <a:moveTo>
                  <a:pt x="4746752" y="0"/>
                </a:moveTo>
                <a:lnTo>
                  <a:pt x="50291" y="0"/>
                </a:lnTo>
                <a:lnTo>
                  <a:pt x="45800" y="250"/>
                </a:lnTo>
                <a:lnTo>
                  <a:pt x="13300" y="20404"/>
                </a:lnTo>
                <a:lnTo>
                  <a:pt x="0" y="62992"/>
                </a:lnTo>
                <a:lnTo>
                  <a:pt x="199" y="541564"/>
                </a:lnTo>
                <a:lnTo>
                  <a:pt x="16288" y="582269"/>
                </a:lnTo>
                <a:lnTo>
                  <a:pt x="50291" y="598932"/>
                </a:lnTo>
                <a:lnTo>
                  <a:pt x="4751628" y="598646"/>
                </a:lnTo>
                <a:lnTo>
                  <a:pt x="4784295" y="578395"/>
                </a:lnTo>
                <a:lnTo>
                  <a:pt x="4797552" y="535939"/>
                </a:lnTo>
                <a:lnTo>
                  <a:pt x="4797324" y="56989"/>
                </a:lnTo>
                <a:lnTo>
                  <a:pt x="4781082" y="16540"/>
                </a:lnTo>
                <a:lnTo>
                  <a:pt x="4746752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36947" y="4514088"/>
            <a:ext cx="4798060" cy="599440"/>
          </a:xfrm>
          <a:custGeom>
            <a:avLst/>
            <a:gdLst/>
            <a:ahLst/>
            <a:cxnLst/>
            <a:rect l="l" t="t" r="r" b="b"/>
            <a:pathLst>
              <a:path w="4798059" h="599439">
                <a:moveTo>
                  <a:pt x="50291" y="0"/>
                </a:moveTo>
                <a:lnTo>
                  <a:pt x="4746752" y="0"/>
                </a:lnTo>
                <a:lnTo>
                  <a:pt x="4759547" y="2007"/>
                </a:lnTo>
                <a:lnTo>
                  <a:pt x="4789032" y="28046"/>
                </a:lnTo>
                <a:lnTo>
                  <a:pt x="4797552" y="535939"/>
                </a:lnTo>
                <a:lnTo>
                  <a:pt x="4795947" y="551709"/>
                </a:lnTo>
                <a:lnTo>
                  <a:pt x="4775036" y="588292"/>
                </a:lnTo>
                <a:lnTo>
                  <a:pt x="50291" y="598932"/>
                </a:lnTo>
                <a:lnTo>
                  <a:pt x="37652" y="596908"/>
                </a:lnTo>
                <a:lnTo>
                  <a:pt x="8386" y="570685"/>
                </a:lnTo>
                <a:lnTo>
                  <a:pt x="0" y="62992"/>
                </a:lnTo>
                <a:lnTo>
                  <a:pt x="1614" y="47162"/>
                </a:lnTo>
                <a:lnTo>
                  <a:pt x="22549" y="10506"/>
                </a:lnTo>
                <a:lnTo>
                  <a:pt x="50291" y="0"/>
                </a:lnTo>
                <a:close/>
              </a:path>
            </a:pathLst>
          </a:custGeom>
          <a:ln w="9143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736084" y="4652828"/>
            <a:ext cx="14458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30352F"/>
                </a:solidFill>
                <a:latin typeface="微软雅黑"/>
                <a:cs typeface="微软雅黑"/>
              </a:rPr>
              <a:t>实施计划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726179" y="5269991"/>
            <a:ext cx="588645" cy="588645"/>
          </a:xfrm>
          <a:custGeom>
            <a:avLst/>
            <a:gdLst/>
            <a:ahLst/>
            <a:cxnLst/>
            <a:rect l="l" t="t" r="r" b="b"/>
            <a:pathLst>
              <a:path w="588645" h="588645">
                <a:moveTo>
                  <a:pt x="549148" y="0"/>
                </a:moveTo>
                <a:lnTo>
                  <a:pt x="39878" y="0"/>
                </a:lnTo>
                <a:lnTo>
                  <a:pt x="33989" y="427"/>
                </a:lnTo>
                <a:lnTo>
                  <a:pt x="20542" y="4934"/>
                </a:lnTo>
                <a:lnTo>
                  <a:pt x="9762" y="13553"/>
                </a:lnTo>
                <a:lnTo>
                  <a:pt x="2598" y="25282"/>
                </a:lnTo>
                <a:lnTo>
                  <a:pt x="0" y="39116"/>
                </a:lnTo>
                <a:lnTo>
                  <a:pt x="512" y="554817"/>
                </a:lnTo>
                <a:lnTo>
                  <a:pt x="5154" y="568058"/>
                </a:lnTo>
                <a:lnTo>
                  <a:pt x="13877" y="578665"/>
                </a:lnTo>
                <a:lnTo>
                  <a:pt x="25759" y="585709"/>
                </a:lnTo>
                <a:lnTo>
                  <a:pt x="39878" y="588264"/>
                </a:lnTo>
                <a:lnTo>
                  <a:pt x="554847" y="587835"/>
                </a:lnTo>
                <a:lnTo>
                  <a:pt x="567962" y="583299"/>
                </a:lnTo>
                <a:lnTo>
                  <a:pt x="578572" y="574576"/>
                </a:lnTo>
                <a:lnTo>
                  <a:pt x="585674" y="562620"/>
                </a:lnTo>
                <a:lnTo>
                  <a:pt x="588264" y="548386"/>
                </a:lnTo>
                <a:lnTo>
                  <a:pt x="587915" y="33966"/>
                </a:lnTo>
                <a:lnTo>
                  <a:pt x="583525" y="20655"/>
                </a:lnTo>
                <a:lnTo>
                  <a:pt x="574911" y="9868"/>
                </a:lnTo>
                <a:lnTo>
                  <a:pt x="563108" y="2639"/>
                </a:lnTo>
                <a:lnTo>
                  <a:pt x="549148" y="0"/>
                </a:lnTo>
                <a:close/>
              </a:path>
            </a:pathLst>
          </a:custGeom>
          <a:solidFill>
            <a:srgbClr val="C00511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775455" y="5311140"/>
            <a:ext cx="583565" cy="586740"/>
          </a:xfrm>
          <a:custGeom>
            <a:avLst/>
            <a:gdLst/>
            <a:ahLst/>
            <a:cxnLst/>
            <a:rect l="l" t="t" r="r" b="b"/>
            <a:pathLst>
              <a:path w="583564" h="586739">
                <a:moveTo>
                  <a:pt x="0" y="561073"/>
                </a:moveTo>
                <a:lnTo>
                  <a:pt x="86" y="567720"/>
                </a:lnTo>
                <a:lnTo>
                  <a:pt x="8737" y="577707"/>
                </a:lnTo>
                <a:lnTo>
                  <a:pt x="20427" y="584337"/>
                </a:lnTo>
                <a:lnTo>
                  <a:pt x="34290" y="586740"/>
                </a:lnTo>
                <a:lnTo>
                  <a:pt x="549285" y="586368"/>
                </a:lnTo>
                <a:lnTo>
                  <a:pt x="562594" y="581931"/>
                </a:lnTo>
                <a:lnTo>
                  <a:pt x="573356" y="573295"/>
                </a:lnTo>
                <a:lnTo>
                  <a:pt x="580375" y="561784"/>
                </a:lnTo>
                <a:lnTo>
                  <a:pt x="4318" y="561784"/>
                </a:lnTo>
                <a:lnTo>
                  <a:pt x="0" y="561073"/>
                </a:lnTo>
                <a:close/>
              </a:path>
              <a:path w="583564" h="586739">
                <a:moveTo>
                  <a:pt x="556133" y="0"/>
                </a:moveTo>
                <a:lnTo>
                  <a:pt x="557530" y="3556"/>
                </a:lnTo>
                <a:lnTo>
                  <a:pt x="558292" y="7874"/>
                </a:lnTo>
                <a:lnTo>
                  <a:pt x="557757" y="528424"/>
                </a:lnTo>
                <a:lnTo>
                  <a:pt x="553063" y="541636"/>
                </a:lnTo>
                <a:lnTo>
                  <a:pt x="544298" y="552215"/>
                </a:lnTo>
                <a:lnTo>
                  <a:pt x="532394" y="559238"/>
                </a:lnTo>
                <a:lnTo>
                  <a:pt x="518287" y="561784"/>
                </a:lnTo>
                <a:lnTo>
                  <a:pt x="580375" y="561784"/>
                </a:lnTo>
                <a:lnTo>
                  <a:pt x="580558" y="561484"/>
                </a:lnTo>
                <a:lnTo>
                  <a:pt x="583184" y="547522"/>
                </a:lnTo>
                <a:lnTo>
                  <a:pt x="582228" y="28567"/>
                </a:lnTo>
                <a:lnTo>
                  <a:pt x="576988" y="16104"/>
                </a:lnTo>
                <a:lnTo>
                  <a:pt x="567983" y="6248"/>
                </a:lnTo>
                <a:lnTo>
                  <a:pt x="556133" y="0"/>
                </a:lnTo>
                <a:close/>
              </a:path>
            </a:pathLst>
          </a:custGeom>
          <a:solidFill>
            <a:srgbClr val="28424F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541520" y="5311140"/>
            <a:ext cx="4798060" cy="599440"/>
          </a:xfrm>
          <a:custGeom>
            <a:avLst/>
            <a:gdLst/>
            <a:ahLst/>
            <a:cxnLst/>
            <a:rect l="l" t="t" r="r" b="b"/>
            <a:pathLst>
              <a:path w="4798059" h="599439">
                <a:moveTo>
                  <a:pt x="4746752" y="0"/>
                </a:moveTo>
                <a:lnTo>
                  <a:pt x="50291" y="0"/>
                </a:lnTo>
                <a:lnTo>
                  <a:pt x="45800" y="250"/>
                </a:lnTo>
                <a:lnTo>
                  <a:pt x="13300" y="20404"/>
                </a:lnTo>
                <a:lnTo>
                  <a:pt x="0" y="62992"/>
                </a:lnTo>
                <a:lnTo>
                  <a:pt x="196" y="541554"/>
                </a:lnTo>
                <a:lnTo>
                  <a:pt x="16275" y="582246"/>
                </a:lnTo>
                <a:lnTo>
                  <a:pt x="50291" y="598932"/>
                </a:lnTo>
                <a:lnTo>
                  <a:pt x="4751590" y="598650"/>
                </a:lnTo>
                <a:lnTo>
                  <a:pt x="4784283" y="578403"/>
                </a:lnTo>
                <a:lnTo>
                  <a:pt x="4797552" y="535990"/>
                </a:lnTo>
                <a:lnTo>
                  <a:pt x="4797324" y="56989"/>
                </a:lnTo>
                <a:lnTo>
                  <a:pt x="4781082" y="16540"/>
                </a:lnTo>
                <a:lnTo>
                  <a:pt x="4746752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41520" y="5311140"/>
            <a:ext cx="4798060" cy="599440"/>
          </a:xfrm>
          <a:custGeom>
            <a:avLst/>
            <a:gdLst/>
            <a:ahLst/>
            <a:cxnLst/>
            <a:rect l="l" t="t" r="r" b="b"/>
            <a:pathLst>
              <a:path w="4798059" h="599439">
                <a:moveTo>
                  <a:pt x="50291" y="0"/>
                </a:moveTo>
                <a:lnTo>
                  <a:pt x="4746752" y="0"/>
                </a:lnTo>
                <a:lnTo>
                  <a:pt x="4759547" y="2007"/>
                </a:lnTo>
                <a:lnTo>
                  <a:pt x="4789032" y="28046"/>
                </a:lnTo>
                <a:lnTo>
                  <a:pt x="4797552" y="535990"/>
                </a:lnTo>
                <a:lnTo>
                  <a:pt x="4795945" y="551734"/>
                </a:lnTo>
                <a:lnTo>
                  <a:pt x="4775016" y="588301"/>
                </a:lnTo>
                <a:lnTo>
                  <a:pt x="50291" y="598932"/>
                </a:lnTo>
                <a:lnTo>
                  <a:pt x="37646" y="596904"/>
                </a:lnTo>
                <a:lnTo>
                  <a:pt x="8373" y="570656"/>
                </a:lnTo>
                <a:lnTo>
                  <a:pt x="0" y="62992"/>
                </a:lnTo>
                <a:lnTo>
                  <a:pt x="1614" y="47162"/>
                </a:lnTo>
                <a:lnTo>
                  <a:pt x="22549" y="10506"/>
                </a:lnTo>
                <a:lnTo>
                  <a:pt x="50291" y="0"/>
                </a:lnTo>
                <a:close/>
              </a:path>
            </a:pathLst>
          </a:custGeom>
          <a:ln w="9143">
            <a:solidFill>
              <a:srgbClr val="9A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852417" y="1575040"/>
            <a:ext cx="274955" cy="42883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1</a:t>
            </a:r>
            <a:endParaRPr sz="3200"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</a:endParaRPr>
          </a:p>
          <a:p>
            <a:pPr marL="35560">
              <a:lnSpc>
                <a:spcPct val="100000"/>
              </a:lnSpc>
              <a:spcBef>
                <a:spcPts val="1695"/>
              </a:spcBef>
            </a:pPr>
            <a:r>
              <a:rPr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2</a:t>
            </a:r>
            <a:endParaRPr sz="3200"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3</a:t>
            </a:r>
            <a:endParaRPr sz="3200"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</a:endParaRPr>
          </a:p>
          <a:p>
            <a:pPr marL="30480">
              <a:lnSpc>
                <a:spcPct val="100000"/>
              </a:lnSpc>
              <a:spcBef>
                <a:spcPts val="1989"/>
              </a:spcBef>
            </a:pPr>
            <a:r>
              <a:rPr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4</a:t>
            </a:r>
            <a:endParaRPr sz="3200"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</a:endParaRPr>
          </a:p>
          <a:p>
            <a:pPr marL="52705">
              <a:lnSpc>
                <a:spcPct val="100000"/>
              </a:lnSpc>
              <a:spcBef>
                <a:spcPts val="2555"/>
              </a:spcBef>
            </a:pPr>
            <a:r>
              <a:rPr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5</a:t>
            </a:r>
            <a:endParaRPr sz="3200"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</a:endParaRPr>
          </a:p>
          <a:p>
            <a:pPr marL="58419">
              <a:lnSpc>
                <a:spcPct val="100000"/>
              </a:lnSpc>
              <a:spcBef>
                <a:spcPts val="2440"/>
              </a:spcBef>
            </a:pPr>
            <a:r>
              <a:rPr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6</a:t>
            </a:r>
            <a:endParaRPr sz="3200"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740021" y="5404210"/>
            <a:ext cx="25114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30352F"/>
                </a:solidFill>
                <a:latin typeface="微软雅黑"/>
                <a:cs typeface="微软雅黑"/>
              </a:rPr>
              <a:t>风险分析及对策</a:t>
            </a:r>
            <a:endParaRPr sz="2800">
              <a:latin typeface="微软雅黑"/>
              <a:cs typeface="微软雅黑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title" idx="4294967295"/>
          </p:nvPr>
        </p:nvSpPr>
        <p:spPr>
          <a:xfrm>
            <a:off x="4712589" y="1669344"/>
            <a:ext cx="144589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54"/>
              </a:lnSpc>
            </a:pPr>
            <a:r>
              <a:rPr b="0" spc="-5" dirty="0">
                <a:latin typeface="微软雅黑"/>
                <a:cs typeface="微软雅黑"/>
              </a:rPr>
              <a:t>项目背景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539C88D8-DF73-4BD6-A05E-C9E589F71667}"/>
              </a:ext>
            </a:extLst>
          </p:cNvPr>
          <p:cNvSpPr/>
          <p:nvPr/>
        </p:nvSpPr>
        <p:spPr>
          <a:xfrm>
            <a:off x="5257800" y="305497"/>
            <a:ext cx="22339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spc="-5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参考模板</a:t>
            </a:r>
            <a:endParaRPr lang="zh-CN" altLang="en-US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6571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4382"/>
            <a:ext cx="10267188" cy="68336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76300"/>
            <a:ext cx="2229612" cy="4674108"/>
          </a:xfrm>
          <a:prstGeom prst="rect">
            <a:avLst/>
          </a:pr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67800" y="3354322"/>
            <a:ext cx="3128771" cy="35006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61604" y="0"/>
            <a:ext cx="3934967" cy="25008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99338" y="2060811"/>
            <a:ext cx="755650" cy="148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115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 idx="4294967295"/>
          </p:nvPr>
        </p:nvSpPr>
        <p:spPr>
          <a:xfrm>
            <a:off x="2406523" y="2253724"/>
            <a:ext cx="3073400" cy="788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spc="-5" dirty="0"/>
              <a:t>项目背景</a:t>
            </a:r>
            <a:endParaRPr sz="6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294652" y="152400"/>
            <a:ext cx="1098138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4">
              <a:lnSpc>
                <a:spcPct val="100000"/>
              </a:lnSpc>
            </a:pPr>
            <a:r>
              <a:rPr spc="-5" dirty="0">
                <a:solidFill>
                  <a:schemeClr val="tx1"/>
                </a:solidFill>
                <a:latin typeface="微软雅黑"/>
                <a:cs typeface="微软雅黑"/>
              </a:rPr>
              <a:t>1.1</a:t>
            </a:r>
            <a:r>
              <a:rPr spc="5" dirty="0">
                <a:solidFill>
                  <a:schemeClr val="tx1"/>
                </a:solidFill>
                <a:latin typeface="微软雅黑"/>
                <a:cs typeface="微软雅黑"/>
              </a:rPr>
              <a:t> </a:t>
            </a:r>
            <a:r>
              <a:rPr spc="-5" dirty="0">
                <a:solidFill>
                  <a:schemeClr val="tx1"/>
                </a:solidFill>
              </a:rPr>
              <a:t>政策背景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596878" y="5271889"/>
            <a:ext cx="2540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565656"/>
                </a:solidFill>
                <a:latin typeface="微软雅黑"/>
                <a:cs typeface="微软雅黑"/>
              </a:rPr>
              <a:t>。</a:t>
            </a:r>
            <a:endParaRPr sz="1800">
              <a:latin typeface="微软雅黑"/>
              <a:cs typeface="微软雅黑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823830"/>
              </p:ext>
            </p:extLst>
          </p:nvPr>
        </p:nvGraphicFramePr>
        <p:xfrm>
          <a:off x="294652" y="1066800"/>
          <a:ext cx="11468848" cy="55565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4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1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82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6364">
                <a:tc>
                  <a:txBody>
                    <a:bodyPr/>
                    <a:lstStyle/>
                    <a:p>
                      <a:pPr marL="347345"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时间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381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政策名称</a:t>
                      </a:r>
                      <a:endParaRPr sz="18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381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主要内容</a:t>
                      </a:r>
                      <a:endParaRPr sz="18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38100">
                      <a:solidFill>
                        <a:srgbClr val="56565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2432">
                <a:tc>
                  <a:txBody>
                    <a:bodyPr/>
                    <a:lstStyle/>
                    <a:p>
                      <a:pPr marL="20891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2014</a:t>
                      </a:r>
                      <a:r>
                        <a:rPr sz="1800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年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381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1475105" marR="97155" indent="-1371600" algn="ctr">
                        <a:lnSpc>
                          <a:spcPct val="100600"/>
                        </a:lnSpc>
                      </a:pPr>
                      <a:r>
                        <a:rPr sz="1800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《国家集成电路产业发展推进纲 要》</a:t>
                      </a:r>
                      <a:endParaRPr sz="18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381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9715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到</a:t>
                      </a:r>
                      <a:r>
                        <a:rPr sz="1800" b="1" spc="-10" dirty="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2020</a:t>
                      </a:r>
                      <a:r>
                        <a:rPr sz="1800" b="1" spc="-5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年</a:t>
                      </a:r>
                      <a:r>
                        <a:rPr sz="1800" spc="-5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，集成电路产业与国际先进水平的差距逐步缩小，全行业 </a:t>
                      </a:r>
                      <a:r>
                        <a:rPr sz="1800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销售收入</a:t>
                      </a:r>
                      <a:r>
                        <a:rPr sz="1800" b="1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年均增速超过</a:t>
                      </a:r>
                      <a:r>
                        <a:rPr sz="1800" b="1" spc="-5" dirty="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20</a:t>
                      </a:r>
                      <a:r>
                        <a:rPr sz="1800" b="1" spc="-20" dirty="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%</a:t>
                      </a:r>
                      <a:r>
                        <a:rPr sz="1800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； 到</a:t>
                      </a:r>
                      <a:r>
                        <a:rPr sz="1800" b="1" spc="-5" dirty="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2030</a:t>
                      </a:r>
                      <a:r>
                        <a:rPr sz="1800" b="1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年</a:t>
                      </a:r>
                      <a:r>
                        <a:rPr sz="1800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，集成电路产业链主要环节</a:t>
                      </a:r>
                      <a:r>
                        <a:rPr sz="1800" b="1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达到国际先进水平</a:t>
                      </a:r>
                      <a:r>
                        <a:rPr sz="1800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，一批企业 进入国际第一梯队。</a:t>
                      </a:r>
                      <a:endParaRPr sz="18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381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2076">
                <a:tc>
                  <a:txBody>
                    <a:bodyPr/>
                    <a:lstStyle/>
                    <a:p>
                      <a:pPr marL="20891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2015</a:t>
                      </a:r>
                      <a:r>
                        <a:rPr sz="1800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年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765175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《中国制造</a:t>
                      </a:r>
                      <a:r>
                        <a:rPr sz="1800" spc="-5" dirty="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2025</a:t>
                      </a:r>
                      <a:r>
                        <a:rPr sz="1800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》</a:t>
                      </a:r>
                      <a:endParaRPr sz="18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278765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芯片自给率</a:t>
                      </a:r>
                      <a:r>
                        <a:rPr sz="1800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：</a:t>
                      </a:r>
                      <a:r>
                        <a:rPr sz="1800" spc="-5" dirty="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2020</a:t>
                      </a:r>
                      <a:r>
                        <a:rPr sz="1800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年达到</a:t>
                      </a:r>
                      <a:r>
                        <a:rPr sz="1800" spc="-5" dirty="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40</a:t>
                      </a:r>
                      <a:r>
                        <a:rPr sz="1800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％，</a:t>
                      </a:r>
                      <a:r>
                        <a:rPr sz="1800" spc="-5" dirty="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2025</a:t>
                      </a:r>
                      <a:r>
                        <a:rPr sz="1800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年达到</a:t>
                      </a:r>
                      <a:r>
                        <a:rPr sz="1800" spc="-5" dirty="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50</a:t>
                      </a:r>
                      <a:r>
                        <a:rPr sz="1800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％。 </a:t>
                      </a:r>
                      <a:r>
                        <a:rPr sz="1800" b="1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关键材料</a:t>
                      </a:r>
                      <a:r>
                        <a:rPr sz="1800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：到</a:t>
                      </a:r>
                      <a:r>
                        <a:rPr sz="1800" spc="-5" dirty="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2025</a:t>
                      </a:r>
                      <a:r>
                        <a:rPr sz="1800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年实现国产</a:t>
                      </a:r>
                      <a:r>
                        <a:rPr sz="1800" b="1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材料</a:t>
                      </a:r>
                      <a:r>
                        <a:rPr sz="1800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占</a:t>
                      </a:r>
                      <a:r>
                        <a:rPr sz="1800" spc="-5" dirty="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50%</a:t>
                      </a:r>
                      <a:r>
                        <a:rPr sz="1800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，</a:t>
                      </a:r>
                      <a:r>
                        <a:rPr sz="1800" spc="-5" dirty="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2030</a:t>
                      </a:r>
                      <a:r>
                        <a:rPr sz="1800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年实现原材料国 产化。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7447">
                <a:tc>
                  <a:txBody>
                    <a:bodyPr/>
                    <a:lstStyle/>
                    <a:p>
                      <a:pPr marL="20891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2016</a:t>
                      </a:r>
                      <a:r>
                        <a:rPr sz="1800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年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《</a:t>
                      </a:r>
                      <a:r>
                        <a:rPr sz="1800" dirty="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sz="1800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十三五”国家科技创新规划》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238760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形成</a:t>
                      </a:r>
                      <a:r>
                        <a:rPr sz="1800" spc="-5" dirty="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1800" dirty="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—</a:t>
                      </a:r>
                      <a:r>
                        <a:rPr sz="1800" spc="-5" dirty="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14n</a:t>
                      </a:r>
                      <a:r>
                        <a:rPr sz="1800" dirty="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800" b="1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装备、材料</a:t>
                      </a:r>
                      <a:r>
                        <a:rPr sz="1800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、工艺、封测等较完整的产业链，整体 创新能力进入世界先进行列。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7302">
                <a:tc>
                  <a:txBody>
                    <a:bodyPr/>
                    <a:lstStyle/>
                    <a:p>
                      <a:pPr marL="20891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2017</a:t>
                      </a:r>
                      <a:r>
                        <a:rPr sz="1800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年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《国家高新技术产业开发区</a:t>
                      </a:r>
                      <a:r>
                        <a:rPr sz="1800" spc="-5" dirty="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sz="1800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十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三五</a:t>
                      </a:r>
                      <a:r>
                        <a:rPr sz="1800" dirty="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”</a:t>
                      </a:r>
                      <a:r>
                        <a:rPr sz="1800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发展规划》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优化产业结构，推进集成电路及</a:t>
                      </a:r>
                      <a:r>
                        <a:rPr sz="1800" b="1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专用装备关键核心技术</a:t>
                      </a:r>
                      <a:r>
                        <a:rPr sz="1800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突破和应用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E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0930">
                <a:tc>
                  <a:txBody>
                    <a:bodyPr/>
                    <a:lstStyle/>
                    <a:p>
                      <a:pPr marL="208915"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2019</a:t>
                      </a:r>
                      <a:r>
                        <a:rPr sz="1800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年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103505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国家集成电路产业投资基金二期</a:t>
                      </a:r>
                      <a:endParaRPr sz="180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重点投向可能更向设计、</a:t>
                      </a:r>
                      <a:r>
                        <a:rPr sz="1800" b="1" dirty="0">
                          <a:solidFill>
                            <a:srgbClr val="30352F"/>
                          </a:solidFill>
                          <a:latin typeface="微软雅黑"/>
                          <a:cs typeface="微软雅黑"/>
                        </a:rPr>
                        <a:t>材料、设备</a:t>
                      </a:r>
                      <a:r>
                        <a:rPr sz="1800" dirty="0">
                          <a:solidFill>
                            <a:srgbClr val="565656"/>
                          </a:solidFill>
                          <a:latin typeface="微软雅黑"/>
                          <a:cs typeface="微软雅黑"/>
                        </a:rPr>
                        <a:t>等倾斜，同时增加下游应用。</a:t>
                      </a:r>
                      <a:endParaRPr sz="1800" dirty="0">
                        <a:latin typeface="微软雅黑"/>
                        <a:cs typeface="微软雅黑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565656"/>
                      </a:solidFill>
                      <a:prstDash val="solid"/>
                    </a:lnL>
                    <a:lnR w="12700">
                      <a:solidFill>
                        <a:srgbClr val="565656"/>
                      </a:solidFill>
                      <a:prstDash val="solid"/>
                    </a:lnR>
                    <a:lnT w="12700">
                      <a:solidFill>
                        <a:srgbClr val="565656"/>
                      </a:solidFill>
                      <a:prstDash val="solid"/>
                    </a:lnT>
                    <a:lnB w="12700">
                      <a:solidFill>
                        <a:srgbClr val="565656"/>
                      </a:solidFill>
                      <a:prstDash val="solid"/>
                    </a:lnB>
                    <a:solidFill>
                      <a:srgbClr val="FFDE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3858005" y="5732526"/>
            <a:ext cx="312420" cy="288290"/>
          </a:xfrm>
          <a:custGeom>
            <a:avLst/>
            <a:gdLst/>
            <a:ahLst/>
            <a:cxnLst/>
            <a:rect l="l" t="t" r="r" b="b"/>
            <a:pathLst>
              <a:path w="312420" h="288289">
                <a:moveTo>
                  <a:pt x="212852" y="0"/>
                </a:moveTo>
                <a:lnTo>
                  <a:pt x="170307" y="28778"/>
                </a:lnTo>
                <a:lnTo>
                  <a:pt x="85090" y="28778"/>
                </a:lnTo>
                <a:lnTo>
                  <a:pt x="70993" y="57556"/>
                </a:lnTo>
                <a:lnTo>
                  <a:pt x="0" y="115100"/>
                </a:lnTo>
                <a:lnTo>
                  <a:pt x="0" y="158267"/>
                </a:lnTo>
                <a:lnTo>
                  <a:pt x="14224" y="244602"/>
                </a:lnTo>
                <a:lnTo>
                  <a:pt x="85090" y="258991"/>
                </a:lnTo>
                <a:lnTo>
                  <a:pt x="141859" y="287756"/>
                </a:lnTo>
                <a:lnTo>
                  <a:pt x="170307" y="287756"/>
                </a:lnTo>
                <a:lnTo>
                  <a:pt x="170307" y="258991"/>
                </a:lnTo>
                <a:lnTo>
                  <a:pt x="184404" y="244602"/>
                </a:lnTo>
                <a:lnTo>
                  <a:pt x="227076" y="244602"/>
                </a:lnTo>
                <a:lnTo>
                  <a:pt x="227076" y="215823"/>
                </a:lnTo>
                <a:lnTo>
                  <a:pt x="255397" y="187045"/>
                </a:lnTo>
                <a:lnTo>
                  <a:pt x="269621" y="86321"/>
                </a:lnTo>
                <a:lnTo>
                  <a:pt x="312166" y="57556"/>
                </a:lnTo>
                <a:lnTo>
                  <a:pt x="301498" y="14389"/>
                </a:lnTo>
                <a:lnTo>
                  <a:pt x="269621" y="14389"/>
                </a:lnTo>
                <a:lnTo>
                  <a:pt x="212852" y="0"/>
                </a:lnTo>
                <a:close/>
              </a:path>
              <a:path w="312420" h="288289">
                <a:moveTo>
                  <a:pt x="227076" y="244602"/>
                </a:moveTo>
                <a:lnTo>
                  <a:pt x="184404" y="244602"/>
                </a:lnTo>
                <a:lnTo>
                  <a:pt x="227076" y="258991"/>
                </a:lnTo>
                <a:lnTo>
                  <a:pt x="227076" y="244602"/>
                </a:lnTo>
                <a:close/>
              </a:path>
              <a:path w="312420" h="288289">
                <a:moveTo>
                  <a:pt x="141859" y="14389"/>
                </a:moveTo>
                <a:lnTo>
                  <a:pt x="113538" y="28778"/>
                </a:lnTo>
                <a:lnTo>
                  <a:pt x="170307" y="28778"/>
                </a:lnTo>
                <a:lnTo>
                  <a:pt x="141859" y="14389"/>
                </a:lnTo>
                <a:close/>
              </a:path>
              <a:path w="312420" h="288289">
                <a:moveTo>
                  <a:pt x="297942" y="0"/>
                </a:moveTo>
                <a:lnTo>
                  <a:pt x="269621" y="14389"/>
                </a:lnTo>
                <a:lnTo>
                  <a:pt x="301498" y="14389"/>
                </a:lnTo>
                <a:lnTo>
                  <a:pt x="297942" y="0"/>
                </a:lnTo>
                <a:close/>
              </a:path>
            </a:pathLst>
          </a:custGeom>
          <a:solidFill>
            <a:srgbClr val="FFD599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58005" y="5732526"/>
            <a:ext cx="312420" cy="288290"/>
          </a:xfrm>
          <a:custGeom>
            <a:avLst/>
            <a:gdLst/>
            <a:ahLst/>
            <a:cxnLst/>
            <a:rect l="l" t="t" r="r" b="b"/>
            <a:pathLst>
              <a:path w="312420" h="288289">
                <a:moveTo>
                  <a:pt x="85090" y="28778"/>
                </a:moveTo>
                <a:lnTo>
                  <a:pt x="113538" y="28778"/>
                </a:lnTo>
                <a:lnTo>
                  <a:pt x="141859" y="14389"/>
                </a:lnTo>
                <a:lnTo>
                  <a:pt x="170307" y="28778"/>
                </a:lnTo>
                <a:lnTo>
                  <a:pt x="212852" y="0"/>
                </a:lnTo>
                <a:lnTo>
                  <a:pt x="269621" y="14389"/>
                </a:lnTo>
                <a:lnTo>
                  <a:pt x="297942" y="0"/>
                </a:lnTo>
                <a:lnTo>
                  <a:pt x="312166" y="57556"/>
                </a:lnTo>
                <a:lnTo>
                  <a:pt x="269621" y="86321"/>
                </a:lnTo>
                <a:lnTo>
                  <a:pt x="255397" y="187045"/>
                </a:lnTo>
                <a:lnTo>
                  <a:pt x="227076" y="215823"/>
                </a:lnTo>
                <a:lnTo>
                  <a:pt x="227076" y="258991"/>
                </a:lnTo>
                <a:lnTo>
                  <a:pt x="184404" y="244602"/>
                </a:lnTo>
                <a:lnTo>
                  <a:pt x="170307" y="258991"/>
                </a:lnTo>
                <a:lnTo>
                  <a:pt x="170307" y="287756"/>
                </a:lnTo>
                <a:lnTo>
                  <a:pt x="141859" y="287756"/>
                </a:lnTo>
                <a:lnTo>
                  <a:pt x="85090" y="258991"/>
                </a:lnTo>
                <a:lnTo>
                  <a:pt x="14224" y="244602"/>
                </a:lnTo>
                <a:lnTo>
                  <a:pt x="0" y="158267"/>
                </a:lnTo>
                <a:lnTo>
                  <a:pt x="0" y="115100"/>
                </a:lnTo>
                <a:lnTo>
                  <a:pt x="70993" y="57556"/>
                </a:lnTo>
                <a:lnTo>
                  <a:pt x="85090" y="28778"/>
                </a:lnTo>
              </a:path>
            </a:pathLst>
          </a:custGeom>
          <a:ln w="25908">
            <a:solidFill>
              <a:srgbClr val="565656"/>
            </a:solidFill>
          </a:ln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1895" y="1014983"/>
            <a:ext cx="5554726" cy="46387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91895" y="3116579"/>
            <a:ext cx="2156460" cy="1409700"/>
          </a:xfrm>
          <a:custGeom>
            <a:avLst/>
            <a:gdLst/>
            <a:ahLst/>
            <a:cxnLst/>
            <a:rect l="l" t="t" r="r" b="b"/>
            <a:pathLst>
              <a:path w="2156460" h="1409700">
                <a:moveTo>
                  <a:pt x="2141982" y="1280033"/>
                </a:moveTo>
                <a:lnTo>
                  <a:pt x="2113407" y="1308735"/>
                </a:lnTo>
                <a:lnTo>
                  <a:pt x="2099056" y="1280033"/>
                </a:lnTo>
                <a:lnTo>
                  <a:pt x="2070481" y="1308735"/>
                </a:lnTo>
                <a:lnTo>
                  <a:pt x="2084832" y="1395095"/>
                </a:lnTo>
                <a:lnTo>
                  <a:pt x="2070481" y="1409446"/>
                </a:lnTo>
                <a:lnTo>
                  <a:pt x="2027682" y="1395095"/>
                </a:lnTo>
                <a:lnTo>
                  <a:pt x="1984883" y="1366266"/>
                </a:lnTo>
                <a:lnTo>
                  <a:pt x="1984883" y="1337564"/>
                </a:lnTo>
                <a:lnTo>
                  <a:pt x="1941957" y="1351915"/>
                </a:lnTo>
                <a:lnTo>
                  <a:pt x="1827784" y="1308735"/>
                </a:lnTo>
                <a:lnTo>
                  <a:pt x="1827784" y="1294384"/>
                </a:lnTo>
                <a:lnTo>
                  <a:pt x="1856359" y="1280033"/>
                </a:lnTo>
                <a:lnTo>
                  <a:pt x="1856359" y="1251204"/>
                </a:lnTo>
                <a:lnTo>
                  <a:pt x="1827784" y="1236853"/>
                </a:lnTo>
                <a:lnTo>
                  <a:pt x="1842008" y="1222502"/>
                </a:lnTo>
                <a:lnTo>
                  <a:pt x="1813433" y="1179322"/>
                </a:lnTo>
                <a:lnTo>
                  <a:pt x="1784985" y="1193673"/>
                </a:lnTo>
                <a:lnTo>
                  <a:pt x="1756410" y="1208024"/>
                </a:lnTo>
                <a:lnTo>
                  <a:pt x="1742059" y="1222502"/>
                </a:lnTo>
                <a:lnTo>
                  <a:pt x="1713484" y="1222502"/>
                </a:lnTo>
                <a:lnTo>
                  <a:pt x="1656461" y="1164971"/>
                </a:lnTo>
                <a:lnTo>
                  <a:pt x="1542161" y="1251204"/>
                </a:lnTo>
                <a:lnTo>
                  <a:pt x="1485011" y="1251204"/>
                </a:lnTo>
                <a:lnTo>
                  <a:pt x="1470787" y="1294384"/>
                </a:lnTo>
                <a:lnTo>
                  <a:pt x="1442212" y="1294384"/>
                </a:lnTo>
                <a:lnTo>
                  <a:pt x="1356487" y="1337564"/>
                </a:lnTo>
                <a:lnTo>
                  <a:pt x="1299464" y="1323086"/>
                </a:lnTo>
                <a:lnTo>
                  <a:pt x="1270889" y="1280033"/>
                </a:lnTo>
                <a:lnTo>
                  <a:pt x="1170940" y="1280033"/>
                </a:lnTo>
                <a:lnTo>
                  <a:pt x="1185164" y="1236853"/>
                </a:lnTo>
                <a:lnTo>
                  <a:pt x="1128014" y="1222502"/>
                </a:lnTo>
                <a:lnTo>
                  <a:pt x="1070991" y="1222502"/>
                </a:lnTo>
                <a:lnTo>
                  <a:pt x="1042416" y="1265555"/>
                </a:lnTo>
                <a:lnTo>
                  <a:pt x="985266" y="1308735"/>
                </a:lnTo>
                <a:lnTo>
                  <a:pt x="956691" y="1308735"/>
                </a:lnTo>
                <a:lnTo>
                  <a:pt x="971042" y="1222502"/>
                </a:lnTo>
                <a:lnTo>
                  <a:pt x="813943" y="1208024"/>
                </a:lnTo>
                <a:lnTo>
                  <a:pt x="756793" y="1150493"/>
                </a:lnTo>
                <a:lnTo>
                  <a:pt x="728218" y="1150493"/>
                </a:lnTo>
                <a:lnTo>
                  <a:pt x="699643" y="1164971"/>
                </a:lnTo>
                <a:lnTo>
                  <a:pt x="642620" y="1121791"/>
                </a:lnTo>
                <a:lnTo>
                  <a:pt x="599694" y="1078611"/>
                </a:lnTo>
                <a:lnTo>
                  <a:pt x="571182" y="1064260"/>
                </a:lnTo>
                <a:lnTo>
                  <a:pt x="499783" y="978027"/>
                </a:lnTo>
                <a:lnTo>
                  <a:pt x="485495" y="934847"/>
                </a:lnTo>
                <a:lnTo>
                  <a:pt x="471220" y="920496"/>
                </a:lnTo>
                <a:lnTo>
                  <a:pt x="442658" y="920496"/>
                </a:lnTo>
                <a:lnTo>
                  <a:pt x="399821" y="834136"/>
                </a:lnTo>
                <a:lnTo>
                  <a:pt x="371271" y="819785"/>
                </a:lnTo>
                <a:lnTo>
                  <a:pt x="342709" y="762254"/>
                </a:lnTo>
                <a:lnTo>
                  <a:pt x="285584" y="690372"/>
                </a:lnTo>
                <a:lnTo>
                  <a:pt x="257035" y="690372"/>
                </a:lnTo>
                <a:lnTo>
                  <a:pt x="214198" y="733425"/>
                </a:lnTo>
                <a:lnTo>
                  <a:pt x="171348" y="675894"/>
                </a:lnTo>
                <a:lnTo>
                  <a:pt x="114236" y="589661"/>
                </a:lnTo>
                <a:lnTo>
                  <a:pt x="71399" y="546481"/>
                </a:lnTo>
                <a:lnTo>
                  <a:pt x="57111" y="488950"/>
                </a:lnTo>
                <a:lnTo>
                  <a:pt x="14274" y="503428"/>
                </a:lnTo>
                <a:lnTo>
                  <a:pt x="0" y="460248"/>
                </a:lnTo>
                <a:lnTo>
                  <a:pt x="14274" y="445897"/>
                </a:lnTo>
                <a:lnTo>
                  <a:pt x="28562" y="316357"/>
                </a:lnTo>
                <a:lnTo>
                  <a:pt x="57111" y="302006"/>
                </a:lnTo>
                <a:lnTo>
                  <a:pt x="85674" y="345186"/>
                </a:lnTo>
                <a:lnTo>
                  <a:pt x="114236" y="330835"/>
                </a:lnTo>
                <a:lnTo>
                  <a:pt x="142798" y="330835"/>
                </a:lnTo>
                <a:lnTo>
                  <a:pt x="128511" y="258825"/>
                </a:lnTo>
                <a:lnTo>
                  <a:pt x="142798" y="230124"/>
                </a:lnTo>
                <a:lnTo>
                  <a:pt x="99961" y="215773"/>
                </a:lnTo>
                <a:lnTo>
                  <a:pt x="99961" y="172593"/>
                </a:lnTo>
                <a:lnTo>
                  <a:pt x="114236" y="100711"/>
                </a:lnTo>
                <a:lnTo>
                  <a:pt x="142798" y="86233"/>
                </a:lnTo>
                <a:lnTo>
                  <a:pt x="214198" y="100711"/>
                </a:lnTo>
                <a:lnTo>
                  <a:pt x="271310" y="71882"/>
                </a:lnTo>
                <a:lnTo>
                  <a:pt x="314147" y="0"/>
                </a:lnTo>
                <a:lnTo>
                  <a:pt x="371271" y="14350"/>
                </a:lnTo>
                <a:lnTo>
                  <a:pt x="485495" y="57531"/>
                </a:lnTo>
                <a:lnTo>
                  <a:pt x="514057" y="28702"/>
                </a:lnTo>
                <a:lnTo>
                  <a:pt x="599694" y="43180"/>
                </a:lnTo>
                <a:lnTo>
                  <a:pt x="614045" y="100711"/>
                </a:lnTo>
                <a:lnTo>
                  <a:pt x="728218" y="129412"/>
                </a:lnTo>
                <a:lnTo>
                  <a:pt x="771144" y="100711"/>
                </a:lnTo>
                <a:lnTo>
                  <a:pt x="899668" y="100711"/>
                </a:lnTo>
                <a:lnTo>
                  <a:pt x="942467" y="71882"/>
                </a:lnTo>
                <a:lnTo>
                  <a:pt x="1142365" y="57531"/>
                </a:lnTo>
                <a:lnTo>
                  <a:pt x="1185164" y="100711"/>
                </a:lnTo>
                <a:lnTo>
                  <a:pt x="1242314" y="115062"/>
                </a:lnTo>
                <a:lnTo>
                  <a:pt x="1270889" y="129412"/>
                </a:lnTo>
                <a:lnTo>
                  <a:pt x="1285113" y="158242"/>
                </a:lnTo>
                <a:lnTo>
                  <a:pt x="1256538" y="172593"/>
                </a:lnTo>
                <a:lnTo>
                  <a:pt x="1299464" y="186944"/>
                </a:lnTo>
                <a:lnTo>
                  <a:pt x="1299464" y="244475"/>
                </a:lnTo>
                <a:lnTo>
                  <a:pt x="1256538" y="302006"/>
                </a:lnTo>
                <a:lnTo>
                  <a:pt x="1270889" y="330835"/>
                </a:lnTo>
                <a:lnTo>
                  <a:pt x="1256538" y="417068"/>
                </a:lnTo>
                <a:lnTo>
                  <a:pt x="1242314" y="445897"/>
                </a:lnTo>
                <a:lnTo>
                  <a:pt x="1270889" y="532130"/>
                </a:lnTo>
                <a:lnTo>
                  <a:pt x="1313688" y="575310"/>
                </a:lnTo>
                <a:lnTo>
                  <a:pt x="1399413" y="575310"/>
                </a:lnTo>
                <a:lnTo>
                  <a:pt x="1485011" y="661543"/>
                </a:lnTo>
                <a:lnTo>
                  <a:pt x="1542161" y="675894"/>
                </a:lnTo>
                <a:lnTo>
                  <a:pt x="1670685" y="747903"/>
                </a:lnTo>
                <a:lnTo>
                  <a:pt x="1727835" y="719074"/>
                </a:lnTo>
                <a:lnTo>
                  <a:pt x="1770634" y="762254"/>
                </a:lnTo>
                <a:lnTo>
                  <a:pt x="1813433" y="805434"/>
                </a:lnTo>
                <a:lnTo>
                  <a:pt x="1799209" y="862965"/>
                </a:lnTo>
                <a:lnTo>
                  <a:pt x="1856359" y="862965"/>
                </a:lnTo>
                <a:lnTo>
                  <a:pt x="1856359" y="891667"/>
                </a:lnTo>
                <a:lnTo>
                  <a:pt x="1899158" y="891667"/>
                </a:lnTo>
                <a:lnTo>
                  <a:pt x="1884934" y="848487"/>
                </a:lnTo>
                <a:lnTo>
                  <a:pt x="1913509" y="848487"/>
                </a:lnTo>
                <a:lnTo>
                  <a:pt x="1927733" y="862965"/>
                </a:lnTo>
                <a:lnTo>
                  <a:pt x="1956308" y="862965"/>
                </a:lnTo>
                <a:lnTo>
                  <a:pt x="1956308" y="834136"/>
                </a:lnTo>
                <a:lnTo>
                  <a:pt x="1999107" y="834136"/>
                </a:lnTo>
                <a:lnTo>
                  <a:pt x="2027682" y="790956"/>
                </a:lnTo>
                <a:lnTo>
                  <a:pt x="2056257" y="776605"/>
                </a:lnTo>
                <a:lnTo>
                  <a:pt x="2099056" y="819785"/>
                </a:lnTo>
                <a:lnTo>
                  <a:pt x="2099056" y="862965"/>
                </a:lnTo>
                <a:lnTo>
                  <a:pt x="2156206" y="963549"/>
                </a:lnTo>
                <a:lnTo>
                  <a:pt x="2127631" y="978027"/>
                </a:lnTo>
                <a:lnTo>
                  <a:pt x="2156206" y="1035558"/>
                </a:lnTo>
                <a:lnTo>
                  <a:pt x="2156206" y="1092962"/>
                </a:lnTo>
                <a:lnTo>
                  <a:pt x="2141982" y="1280033"/>
                </a:lnTo>
              </a:path>
            </a:pathLst>
          </a:custGeom>
          <a:ln w="12192">
            <a:solidFill>
              <a:srgbClr val="565656"/>
            </a:solidFill>
          </a:ln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27860" y="1078991"/>
            <a:ext cx="3469893" cy="4001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60548" y="1078991"/>
            <a:ext cx="2537460" cy="2228215"/>
          </a:xfrm>
          <a:custGeom>
            <a:avLst/>
            <a:gdLst/>
            <a:ahLst/>
            <a:cxnLst/>
            <a:rect l="l" t="t" r="r" b="b"/>
            <a:pathLst>
              <a:path w="2537460" h="2228215">
                <a:moveTo>
                  <a:pt x="0" y="1408557"/>
                </a:moveTo>
                <a:lnTo>
                  <a:pt x="28447" y="1523492"/>
                </a:lnTo>
                <a:lnTo>
                  <a:pt x="28447" y="1609725"/>
                </a:lnTo>
                <a:lnTo>
                  <a:pt x="71246" y="1667256"/>
                </a:lnTo>
                <a:lnTo>
                  <a:pt x="85470" y="1739138"/>
                </a:lnTo>
                <a:lnTo>
                  <a:pt x="114045" y="1739138"/>
                </a:lnTo>
                <a:lnTo>
                  <a:pt x="114045" y="1695958"/>
                </a:lnTo>
                <a:lnTo>
                  <a:pt x="242315" y="1710436"/>
                </a:lnTo>
                <a:lnTo>
                  <a:pt x="242315" y="1753489"/>
                </a:lnTo>
                <a:lnTo>
                  <a:pt x="242315" y="1782191"/>
                </a:lnTo>
                <a:lnTo>
                  <a:pt x="199516" y="1825371"/>
                </a:lnTo>
                <a:lnTo>
                  <a:pt x="199516" y="1854073"/>
                </a:lnTo>
                <a:lnTo>
                  <a:pt x="285114" y="1940306"/>
                </a:lnTo>
                <a:lnTo>
                  <a:pt x="285114" y="1983486"/>
                </a:lnTo>
                <a:lnTo>
                  <a:pt x="384809" y="2026539"/>
                </a:lnTo>
                <a:lnTo>
                  <a:pt x="399161" y="2012188"/>
                </a:lnTo>
                <a:lnTo>
                  <a:pt x="384809" y="1954784"/>
                </a:lnTo>
                <a:lnTo>
                  <a:pt x="456184" y="1969135"/>
                </a:lnTo>
                <a:lnTo>
                  <a:pt x="470407" y="1969135"/>
                </a:lnTo>
                <a:lnTo>
                  <a:pt x="598677" y="1954784"/>
                </a:lnTo>
                <a:lnTo>
                  <a:pt x="627126" y="1983486"/>
                </a:lnTo>
                <a:lnTo>
                  <a:pt x="555878" y="2055368"/>
                </a:lnTo>
                <a:lnTo>
                  <a:pt x="527430" y="2141601"/>
                </a:lnTo>
                <a:lnTo>
                  <a:pt x="584453" y="2227834"/>
                </a:lnTo>
                <a:lnTo>
                  <a:pt x="669925" y="2213483"/>
                </a:lnTo>
                <a:lnTo>
                  <a:pt x="712724" y="2170303"/>
                </a:lnTo>
                <a:lnTo>
                  <a:pt x="755396" y="2155952"/>
                </a:lnTo>
                <a:lnTo>
                  <a:pt x="769747" y="2041017"/>
                </a:lnTo>
                <a:lnTo>
                  <a:pt x="869441" y="1954784"/>
                </a:lnTo>
                <a:lnTo>
                  <a:pt x="883792" y="1997837"/>
                </a:lnTo>
                <a:lnTo>
                  <a:pt x="855217" y="2112772"/>
                </a:lnTo>
                <a:lnTo>
                  <a:pt x="926464" y="2141601"/>
                </a:lnTo>
                <a:lnTo>
                  <a:pt x="997838" y="2199132"/>
                </a:lnTo>
                <a:lnTo>
                  <a:pt x="1026287" y="2199132"/>
                </a:lnTo>
                <a:lnTo>
                  <a:pt x="1054735" y="2199132"/>
                </a:lnTo>
                <a:lnTo>
                  <a:pt x="1069086" y="2155952"/>
                </a:lnTo>
                <a:lnTo>
                  <a:pt x="1097534" y="2155952"/>
                </a:lnTo>
                <a:lnTo>
                  <a:pt x="1083310" y="2098421"/>
                </a:lnTo>
                <a:lnTo>
                  <a:pt x="1183131" y="1997837"/>
                </a:lnTo>
                <a:lnTo>
                  <a:pt x="1183131" y="1969135"/>
                </a:lnTo>
                <a:lnTo>
                  <a:pt x="1240154" y="1969135"/>
                </a:lnTo>
                <a:lnTo>
                  <a:pt x="1254378" y="1969135"/>
                </a:lnTo>
                <a:lnTo>
                  <a:pt x="1268602" y="1940306"/>
                </a:lnTo>
                <a:lnTo>
                  <a:pt x="1282827" y="1940306"/>
                </a:lnTo>
                <a:lnTo>
                  <a:pt x="1311402" y="1969135"/>
                </a:lnTo>
                <a:lnTo>
                  <a:pt x="1311402" y="1925955"/>
                </a:lnTo>
                <a:lnTo>
                  <a:pt x="1354074" y="1940306"/>
                </a:lnTo>
                <a:lnTo>
                  <a:pt x="1425448" y="1839722"/>
                </a:lnTo>
                <a:lnTo>
                  <a:pt x="1482471" y="1825371"/>
                </a:lnTo>
                <a:lnTo>
                  <a:pt x="1510918" y="1796669"/>
                </a:lnTo>
                <a:lnTo>
                  <a:pt x="1539366" y="1811020"/>
                </a:lnTo>
                <a:lnTo>
                  <a:pt x="1596389" y="1796669"/>
                </a:lnTo>
                <a:lnTo>
                  <a:pt x="1553717" y="1667256"/>
                </a:lnTo>
                <a:lnTo>
                  <a:pt x="1596389" y="1652905"/>
                </a:lnTo>
                <a:lnTo>
                  <a:pt x="1596389" y="1595374"/>
                </a:lnTo>
                <a:lnTo>
                  <a:pt x="1653413" y="1566672"/>
                </a:lnTo>
                <a:lnTo>
                  <a:pt x="1681988" y="1638554"/>
                </a:lnTo>
                <a:lnTo>
                  <a:pt x="1753235" y="1595374"/>
                </a:lnTo>
                <a:lnTo>
                  <a:pt x="1781682" y="1609725"/>
                </a:lnTo>
                <a:lnTo>
                  <a:pt x="1796034" y="1566672"/>
                </a:lnTo>
                <a:lnTo>
                  <a:pt x="1853056" y="1581023"/>
                </a:lnTo>
                <a:lnTo>
                  <a:pt x="1853056" y="1509141"/>
                </a:lnTo>
                <a:lnTo>
                  <a:pt x="1938527" y="1480439"/>
                </a:lnTo>
                <a:lnTo>
                  <a:pt x="1981327" y="1552321"/>
                </a:lnTo>
                <a:lnTo>
                  <a:pt x="1981327" y="1624203"/>
                </a:lnTo>
                <a:lnTo>
                  <a:pt x="2009775" y="1652905"/>
                </a:lnTo>
                <a:lnTo>
                  <a:pt x="2066798" y="1638554"/>
                </a:lnTo>
                <a:lnTo>
                  <a:pt x="2095373" y="1638554"/>
                </a:lnTo>
                <a:lnTo>
                  <a:pt x="2095373" y="1595374"/>
                </a:lnTo>
                <a:lnTo>
                  <a:pt x="2095373" y="1552321"/>
                </a:lnTo>
                <a:lnTo>
                  <a:pt x="2066798" y="1494790"/>
                </a:lnTo>
                <a:lnTo>
                  <a:pt x="2095373" y="1509141"/>
                </a:lnTo>
                <a:lnTo>
                  <a:pt x="2138044" y="1566672"/>
                </a:lnTo>
                <a:lnTo>
                  <a:pt x="2366137" y="1394206"/>
                </a:lnTo>
                <a:lnTo>
                  <a:pt x="2408936" y="1408557"/>
                </a:lnTo>
                <a:lnTo>
                  <a:pt x="2480182" y="1351026"/>
                </a:lnTo>
                <a:lnTo>
                  <a:pt x="2480182" y="1307973"/>
                </a:lnTo>
                <a:lnTo>
                  <a:pt x="2451735" y="1307973"/>
                </a:lnTo>
                <a:lnTo>
                  <a:pt x="2451735" y="1236091"/>
                </a:lnTo>
                <a:lnTo>
                  <a:pt x="2408936" y="1149858"/>
                </a:lnTo>
                <a:lnTo>
                  <a:pt x="2337689" y="1207389"/>
                </a:lnTo>
                <a:lnTo>
                  <a:pt x="2294890" y="1106678"/>
                </a:lnTo>
                <a:lnTo>
                  <a:pt x="2309114" y="1063625"/>
                </a:lnTo>
                <a:lnTo>
                  <a:pt x="2252091" y="1006094"/>
                </a:lnTo>
                <a:lnTo>
                  <a:pt x="2266315" y="963041"/>
                </a:lnTo>
                <a:lnTo>
                  <a:pt x="2337689" y="1006094"/>
                </a:lnTo>
                <a:lnTo>
                  <a:pt x="2380361" y="1006094"/>
                </a:lnTo>
                <a:lnTo>
                  <a:pt x="2366137" y="919861"/>
                </a:lnTo>
                <a:lnTo>
                  <a:pt x="2366137" y="876808"/>
                </a:lnTo>
                <a:lnTo>
                  <a:pt x="2408936" y="847979"/>
                </a:lnTo>
                <a:lnTo>
                  <a:pt x="2408936" y="819277"/>
                </a:lnTo>
                <a:lnTo>
                  <a:pt x="2351913" y="847979"/>
                </a:lnTo>
                <a:lnTo>
                  <a:pt x="2309114" y="776097"/>
                </a:lnTo>
                <a:lnTo>
                  <a:pt x="2437384" y="603631"/>
                </a:lnTo>
                <a:lnTo>
                  <a:pt x="2465959" y="646811"/>
                </a:lnTo>
                <a:lnTo>
                  <a:pt x="2480182" y="531749"/>
                </a:lnTo>
                <a:lnTo>
                  <a:pt x="2508630" y="488696"/>
                </a:lnTo>
                <a:lnTo>
                  <a:pt x="2494406" y="388112"/>
                </a:lnTo>
                <a:lnTo>
                  <a:pt x="2537205" y="229997"/>
                </a:lnTo>
                <a:lnTo>
                  <a:pt x="2465959" y="158115"/>
                </a:lnTo>
                <a:lnTo>
                  <a:pt x="2423160" y="215646"/>
                </a:lnTo>
                <a:lnTo>
                  <a:pt x="2394712" y="229997"/>
                </a:lnTo>
                <a:lnTo>
                  <a:pt x="2309114" y="258699"/>
                </a:lnTo>
                <a:lnTo>
                  <a:pt x="2280666" y="215646"/>
                </a:lnTo>
                <a:lnTo>
                  <a:pt x="2252091" y="129412"/>
                </a:lnTo>
                <a:lnTo>
                  <a:pt x="2209418" y="100584"/>
                </a:lnTo>
                <a:lnTo>
                  <a:pt x="2180843" y="129412"/>
                </a:lnTo>
                <a:lnTo>
                  <a:pt x="2123821" y="114935"/>
                </a:lnTo>
                <a:lnTo>
                  <a:pt x="2152396" y="57531"/>
                </a:lnTo>
                <a:lnTo>
                  <a:pt x="2138044" y="0"/>
                </a:lnTo>
                <a:lnTo>
                  <a:pt x="2081022" y="0"/>
                </a:lnTo>
                <a:lnTo>
                  <a:pt x="2009775" y="71882"/>
                </a:lnTo>
                <a:lnTo>
                  <a:pt x="2009775" y="100584"/>
                </a:lnTo>
                <a:lnTo>
                  <a:pt x="2066798" y="114935"/>
                </a:lnTo>
                <a:lnTo>
                  <a:pt x="2081022" y="158115"/>
                </a:lnTo>
                <a:lnTo>
                  <a:pt x="2023999" y="244348"/>
                </a:lnTo>
                <a:lnTo>
                  <a:pt x="2009775" y="301879"/>
                </a:lnTo>
                <a:lnTo>
                  <a:pt x="1981327" y="359283"/>
                </a:lnTo>
                <a:lnTo>
                  <a:pt x="1981327" y="416813"/>
                </a:lnTo>
                <a:lnTo>
                  <a:pt x="1995551" y="431165"/>
                </a:lnTo>
                <a:lnTo>
                  <a:pt x="1881504" y="517398"/>
                </a:lnTo>
                <a:lnTo>
                  <a:pt x="1810257" y="503047"/>
                </a:lnTo>
                <a:lnTo>
                  <a:pt x="1767459" y="503047"/>
                </a:lnTo>
                <a:lnTo>
                  <a:pt x="1681988" y="747395"/>
                </a:lnTo>
                <a:lnTo>
                  <a:pt x="1710436" y="776097"/>
                </a:lnTo>
                <a:lnTo>
                  <a:pt x="1767459" y="776097"/>
                </a:lnTo>
                <a:lnTo>
                  <a:pt x="1838705" y="776097"/>
                </a:lnTo>
                <a:lnTo>
                  <a:pt x="1853056" y="790575"/>
                </a:lnTo>
                <a:lnTo>
                  <a:pt x="1881504" y="747395"/>
                </a:lnTo>
                <a:lnTo>
                  <a:pt x="1924303" y="733044"/>
                </a:lnTo>
                <a:lnTo>
                  <a:pt x="1967102" y="747395"/>
                </a:lnTo>
                <a:lnTo>
                  <a:pt x="2023999" y="804926"/>
                </a:lnTo>
                <a:lnTo>
                  <a:pt x="2066798" y="862330"/>
                </a:lnTo>
                <a:lnTo>
                  <a:pt x="2066798" y="919861"/>
                </a:lnTo>
                <a:lnTo>
                  <a:pt x="2023999" y="905510"/>
                </a:lnTo>
                <a:lnTo>
                  <a:pt x="1938527" y="934212"/>
                </a:lnTo>
                <a:lnTo>
                  <a:pt x="1867280" y="934212"/>
                </a:lnTo>
                <a:lnTo>
                  <a:pt x="1853056" y="963041"/>
                </a:lnTo>
                <a:lnTo>
                  <a:pt x="1810257" y="963041"/>
                </a:lnTo>
                <a:lnTo>
                  <a:pt x="1767459" y="1006094"/>
                </a:lnTo>
                <a:lnTo>
                  <a:pt x="1767459" y="1063625"/>
                </a:lnTo>
                <a:lnTo>
                  <a:pt x="1724787" y="1092327"/>
                </a:lnTo>
                <a:lnTo>
                  <a:pt x="1624964" y="1106678"/>
                </a:lnTo>
                <a:lnTo>
                  <a:pt x="1539366" y="1192911"/>
                </a:lnTo>
                <a:lnTo>
                  <a:pt x="1425448" y="1192911"/>
                </a:lnTo>
                <a:lnTo>
                  <a:pt x="1396873" y="1164209"/>
                </a:lnTo>
                <a:lnTo>
                  <a:pt x="1354074" y="1164209"/>
                </a:lnTo>
                <a:lnTo>
                  <a:pt x="1339850" y="1221740"/>
                </a:lnTo>
                <a:lnTo>
                  <a:pt x="1297051" y="1264793"/>
                </a:lnTo>
                <a:lnTo>
                  <a:pt x="1368425" y="1351026"/>
                </a:lnTo>
                <a:lnTo>
                  <a:pt x="1282827" y="1408557"/>
                </a:lnTo>
                <a:lnTo>
                  <a:pt x="1240154" y="1480439"/>
                </a:lnTo>
                <a:lnTo>
                  <a:pt x="1140332" y="1523492"/>
                </a:lnTo>
                <a:lnTo>
                  <a:pt x="997838" y="1537970"/>
                </a:lnTo>
                <a:lnTo>
                  <a:pt x="883792" y="1552321"/>
                </a:lnTo>
                <a:lnTo>
                  <a:pt x="812418" y="1581023"/>
                </a:lnTo>
                <a:lnTo>
                  <a:pt x="726948" y="1638554"/>
                </a:lnTo>
                <a:lnTo>
                  <a:pt x="684149" y="1638554"/>
                </a:lnTo>
                <a:lnTo>
                  <a:pt x="627126" y="1595374"/>
                </a:lnTo>
                <a:lnTo>
                  <a:pt x="555878" y="1595374"/>
                </a:lnTo>
                <a:lnTo>
                  <a:pt x="498855" y="1552321"/>
                </a:lnTo>
                <a:lnTo>
                  <a:pt x="441832" y="1552321"/>
                </a:lnTo>
                <a:lnTo>
                  <a:pt x="399161" y="1480439"/>
                </a:lnTo>
                <a:lnTo>
                  <a:pt x="285114" y="1466088"/>
                </a:lnTo>
                <a:lnTo>
                  <a:pt x="171069" y="1466088"/>
                </a:lnTo>
                <a:lnTo>
                  <a:pt x="114045" y="1422908"/>
                </a:lnTo>
                <a:lnTo>
                  <a:pt x="0" y="1408557"/>
                </a:lnTo>
              </a:path>
            </a:pathLst>
          </a:custGeom>
          <a:ln w="12192">
            <a:solidFill>
              <a:srgbClr val="565656"/>
            </a:solidFill>
          </a:ln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21208" y="1453896"/>
            <a:ext cx="2267585" cy="1852930"/>
          </a:xfrm>
          <a:custGeom>
            <a:avLst/>
            <a:gdLst/>
            <a:ahLst/>
            <a:cxnLst/>
            <a:rect l="l" t="t" r="r" b="b"/>
            <a:pathLst>
              <a:path w="2267585" h="1852929">
                <a:moveTo>
                  <a:pt x="1597152" y="1809877"/>
                </a:moveTo>
                <a:lnTo>
                  <a:pt x="1497330" y="1809877"/>
                </a:lnTo>
                <a:lnTo>
                  <a:pt x="1597152" y="1852929"/>
                </a:lnTo>
                <a:lnTo>
                  <a:pt x="1597152" y="1809877"/>
                </a:lnTo>
                <a:close/>
              </a:path>
              <a:path w="2267585" h="1852929">
                <a:moveTo>
                  <a:pt x="1601935" y="1723643"/>
                </a:moveTo>
                <a:lnTo>
                  <a:pt x="1312037" y="1723643"/>
                </a:lnTo>
                <a:lnTo>
                  <a:pt x="1354709" y="1752345"/>
                </a:lnTo>
                <a:lnTo>
                  <a:pt x="1440307" y="1795399"/>
                </a:lnTo>
                <a:lnTo>
                  <a:pt x="1454531" y="1824227"/>
                </a:lnTo>
                <a:lnTo>
                  <a:pt x="1497330" y="1824227"/>
                </a:lnTo>
                <a:lnTo>
                  <a:pt x="1497330" y="1809877"/>
                </a:lnTo>
                <a:lnTo>
                  <a:pt x="1597152" y="1809877"/>
                </a:lnTo>
                <a:lnTo>
                  <a:pt x="1597152" y="1795399"/>
                </a:lnTo>
                <a:lnTo>
                  <a:pt x="1582928" y="1781048"/>
                </a:lnTo>
                <a:lnTo>
                  <a:pt x="1582928" y="1737994"/>
                </a:lnTo>
                <a:lnTo>
                  <a:pt x="1601935" y="1723643"/>
                </a:lnTo>
                <a:close/>
              </a:path>
              <a:path w="2267585" h="1852929">
                <a:moveTo>
                  <a:pt x="1639951" y="1694941"/>
                </a:moveTo>
                <a:lnTo>
                  <a:pt x="684517" y="1694941"/>
                </a:lnTo>
                <a:lnTo>
                  <a:pt x="770128" y="1709292"/>
                </a:lnTo>
                <a:lnTo>
                  <a:pt x="784352" y="1766696"/>
                </a:lnTo>
                <a:lnTo>
                  <a:pt x="912622" y="1781048"/>
                </a:lnTo>
                <a:lnTo>
                  <a:pt x="941197" y="1766696"/>
                </a:lnTo>
                <a:lnTo>
                  <a:pt x="1069594" y="1766696"/>
                </a:lnTo>
                <a:lnTo>
                  <a:pt x="1112393" y="1737994"/>
                </a:lnTo>
                <a:lnTo>
                  <a:pt x="1312037" y="1723643"/>
                </a:lnTo>
                <a:lnTo>
                  <a:pt x="1601935" y="1723643"/>
                </a:lnTo>
                <a:lnTo>
                  <a:pt x="1639951" y="1694941"/>
                </a:lnTo>
                <a:close/>
              </a:path>
              <a:path w="2267585" h="1852929">
                <a:moveTo>
                  <a:pt x="199644" y="804417"/>
                </a:moveTo>
                <a:lnTo>
                  <a:pt x="156870" y="833119"/>
                </a:lnTo>
                <a:lnTo>
                  <a:pt x="85559" y="833119"/>
                </a:lnTo>
                <a:lnTo>
                  <a:pt x="0" y="933576"/>
                </a:lnTo>
                <a:lnTo>
                  <a:pt x="0" y="1019809"/>
                </a:lnTo>
                <a:lnTo>
                  <a:pt x="42786" y="1019809"/>
                </a:lnTo>
                <a:lnTo>
                  <a:pt x="85559" y="1062863"/>
                </a:lnTo>
                <a:lnTo>
                  <a:pt x="57048" y="1106042"/>
                </a:lnTo>
                <a:lnTo>
                  <a:pt x="71297" y="1206500"/>
                </a:lnTo>
                <a:lnTo>
                  <a:pt x="57048" y="1235328"/>
                </a:lnTo>
                <a:lnTo>
                  <a:pt x="0" y="1235328"/>
                </a:lnTo>
                <a:lnTo>
                  <a:pt x="28524" y="1264030"/>
                </a:lnTo>
                <a:lnTo>
                  <a:pt x="71297" y="1278381"/>
                </a:lnTo>
                <a:lnTo>
                  <a:pt x="114084" y="1350137"/>
                </a:lnTo>
                <a:lnTo>
                  <a:pt x="114084" y="1393316"/>
                </a:lnTo>
                <a:lnTo>
                  <a:pt x="85559" y="1407667"/>
                </a:lnTo>
                <a:lnTo>
                  <a:pt x="99822" y="1436369"/>
                </a:lnTo>
                <a:lnTo>
                  <a:pt x="128346" y="1465071"/>
                </a:lnTo>
                <a:lnTo>
                  <a:pt x="185394" y="1551304"/>
                </a:lnTo>
                <a:lnTo>
                  <a:pt x="270954" y="1565655"/>
                </a:lnTo>
                <a:lnTo>
                  <a:pt x="270954" y="1694941"/>
                </a:lnTo>
                <a:lnTo>
                  <a:pt x="313740" y="1752345"/>
                </a:lnTo>
                <a:lnTo>
                  <a:pt x="385038" y="1766696"/>
                </a:lnTo>
                <a:lnTo>
                  <a:pt x="442086" y="1737994"/>
                </a:lnTo>
                <a:lnTo>
                  <a:pt x="484860" y="1666239"/>
                </a:lnTo>
                <a:lnTo>
                  <a:pt x="1639951" y="1666239"/>
                </a:lnTo>
                <a:lnTo>
                  <a:pt x="1568704" y="1580006"/>
                </a:lnTo>
                <a:lnTo>
                  <a:pt x="1582928" y="1508125"/>
                </a:lnTo>
                <a:lnTo>
                  <a:pt x="1668526" y="1479423"/>
                </a:lnTo>
                <a:lnTo>
                  <a:pt x="1853946" y="1465071"/>
                </a:lnTo>
                <a:lnTo>
                  <a:pt x="1868170" y="1307083"/>
                </a:lnTo>
                <a:lnTo>
                  <a:pt x="1896618" y="1278381"/>
                </a:lnTo>
                <a:lnTo>
                  <a:pt x="1936577" y="1278381"/>
                </a:lnTo>
                <a:lnTo>
                  <a:pt x="1970730" y="1235328"/>
                </a:lnTo>
                <a:lnTo>
                  <a:pt x="57048" y="1235328"/>
                </a:lnTo>
                <a:lnTo>
                  <a:pt x="28524" y="1220851"/>
                </a:lnTo>
                <a:lnTo>
                  <a:pt x="1982216" y="1220851"/>
                </a:lnTo>
                <a:lnTo>
                  <a:pt x="2053590" y="1192149"/>
                </a:lnTo>
                <a:lnTo>
                  <a:pt x="2096262" y="1163446"/>
                </a:lnTo>
                <a:lnTo>
                  <a:pt x="2096262" y="1134744"/>
                </a:lnTo>
                <a:lnTo>
                  <a:pt x="2210435" y="1134744"/>
                </a:lnTo>
                <a:lnTo>
                  <a:pt x="2238883" y="1077214"/>
                </a:lnTo>
                <a:lnTo>
                  <a:pt x="2238883" y="1034161"/>
                </a:lnTo>
                <a:lnTo>
                  <a:pt x="2267458" y="1019809"/>
                </a:lnTo>
                <a:lnTo>
                  <a:pt x="2224659" y="933576"/>
                </a:lnTo>
                <a:lnTo>
                  <a:pt x="2196211" y="861821"/>
                </a:lnTo>
                <a:lnTo>
                  <a:pt x="270954" y="861821"/>
                </a:lnTo>
                <a:lnTo>
                  <a:pt x="260257" y="818768"/>
                </a:lnTo>
                <a:lnTo>
                  <a:pt x="242430" y="818768"/>
                </a:lnTo>
                <a:lnTo>
                  <a:pt x="199644" y="804417"/>
                </a:lnTo>
                <a:close/>
              </a:path>
              <a:path w="2267585" h="1852929">
                <a:moveTo>
                  <a:pt x="1639951" y="1666239"/>
                </a:moveTo>
                <a:lnTo>
                  <a:pt x="527646" y="1666239"/>
                </a:lnTo>
                <a:lnTo>
                  <a:pt x="655993" y="1723643"/>
                </a:lnTo>
                <a:lnTo>
                  <a:pt x="684517" y="1694941"/>
                </a:lnTo>
                <a:lnTo>
                  <a:pt x="1639951" y="1694941"/>
                </a:lnTo>
                <a:lnTo>
                  <a:pt x="1639951" y="1666239"/>
                </a:lnTo>
                <a:close/>
              </a:path>
              <a:path w="2267585" h="1852929">
                <a:moveTo>
                  <a:pt x="1936577" y="1278381"/>
                </a:moveTo>
                <a:lnTo>
                  <a:pt x="1896618" y="1278381"/>
                </a:lnTo>
                <a:lnTo>
                  <a:pt x="1925193" y="1292732"/>
                </a:lnTo>
                <a:lnTo>
                  <a:pt x="1936577" y="1278381"/>
                </a:lnTo>
                <a:close/>
              </a:path>
              <a:path w="2267585" h="1852929">
                <a:moveTo>
                  <a:pt x="299478" y="847470"/>
                </a:moveTo>
                <a:lnTo>
                  <a:pt x="270954" y="861821"/>
                </a:lnTo>
                <a:lnTo>
                  <a:pt x="356514" y="861821"/>
                </a:lnTo>
                <a:lnTo>
                  <a:pt x="299478" y="847470"/>
                </a:lnTo>
                <a:close/>
              </a:path>
              <a:path w="2267585" h="1852929">
                <a:moveTo>
                  <a:pt x="812800" y="359028"/>
                </a:moveTo>
                <a:lnTo>
                  <a:pt x="812800" y="402208"/>
                </a:lnTo>
                <a:lnTo>
                  <a:pt x="841375" y="416559"/>
                </a:lnTo>
                <a:lnTo>
                  <a:pt x="827151" y="631951"/>
                </a:lnTo>
                <a:lnTo>
                  <a:pt x="755777" y="675131"/>
                </a:lnTo>
                <a:lnTo>
                  <a:pt x="755777" y="732536"/>
                </a:lnTo>
                <a:lnTo>
                  <a:pt x="741553" y="761238"/>
                </a:lnTo>
                <a:lnTo>
                  <a:pt x="570433" y="775588"/>
                </a:lnTo>
                <a:lnTo>
                  <a:pt x="541908" y="818768"/>
                </a:lnTo>
                <a:lnTo>
                  <a:pt x="370776" y="818768"/>
                </a:lnTo>
                <a:lnTo>
                  <a:pt x="356514" y="861821"/>
                </a:lnTo>
                <a:lnTo>
                  <a:pt x="2196211" y="861821"/>
                </a:lnTo>
                <a:lnTo>
                  <a:pt x="2196211" y="789939"/>
                </a:lnTo>
                <a:lnTo>
                  <a:pt x="2153412" y="789939"/>
                </a:lnTo>
                <a:lnTo>
                  <a:pt x="2067814" y="703833"/>
                </a:lnTo>
                <a:lnTo>
                  <a:pt x="1982216" y="660780"/>
                </a:lnTo>
                <a:lnTo>
                  <a:pt x="1868170" y="646302"/>
                </a:lnTo>
                <a:lnTo>
                  <a:pt x="1811147" y="603250"/>
                </a:lnTo>
                <a:lnTo>
                  <a:pt x="1796796" y="545845"/>
                </a:lnTo>
                <a:lnTo>
                  <a:pt x="1853946" y="445262"/>
                </a:lnTo>
                <a:lnTo>
                  <a:pt x="1839679" y="402208"/>
                </a:lnTo>
                <a:lnTo>
                  <a:pt x="1055243" y="402208"/>
                </a:lnTo>
                <a:lnTo>
                  <a:pt x="1026794" y="373506"/>
                </a:lnTo>
                <a:lnTo>
                  <a:pt x="812800" y="359028"/>
                </a:lnTo>
                <a:close/>
              </a:path>
              <a:path w="2267585" h="1852929">
                <a:moveTo>
                  <a:pt x="256692" y="804417"/>
                </a:moveTo>
                <a:lnTo>
                  <a:pt x="242430" y="818768"/>
                </a:lnTo>
                <a:lnTo>
                  <a:pt x="260257" y="818768"/>
                </a:lnTo>
                <a:lnTo>
                  <a:pt x="256692" y="804417"/>
                </a:lnTo>
                <a:close/>
              </a:path>
              <a:path w="2267585" h="1852929">
                <a:moveTo>
                  <a:pt x="1183640" y="172338"/>
                </a:moveTo>
                <a:lnTo>
                  <a:pt x="1083818" y="315975"/>
                </a:lnTo>
                <a:lnTo>
                  <a:pt x="1055243" y="402208"/>
                </a:lnTo>
                <a:lnTo>
                  <a:pt x="1839679" y="402208"/>
                </a:lnTo>
                <a:lnTo>
                  <a:pt x="1825371" y="359028"/>
                </a:lnTo>
                <a:lnTo>
                  <a:pt x="1825371" y="258571"/>
                </a:lnTo>
                <a:lnTo>
                  <a:pt x="1801691" y="244220"/>
                </a:lnTo>
                <a:lnTo>
                  <a:pt x="1326261" y="244220"/>
                </a:lnTo>
                <a:lnTo>
                  <a:pt x="1183640" y="172338"/>
                </a:lnTo>
                <a:close/>
              </a:path>
              <a:path w="2267585" h="1852929">
                <a:moveTo>
                  <a:pt x="1568704" y="0"/>
                </a:moveTo>
                <a:lnTo>
                  <a:pt x="1554480" y="43052"/>
                </a:lnTo>
                <a:lnTo>
                  <a:pt x="1497330" y="71754"/>
                </a:lnTo>
                <a:lnTo>
                  <a:pt x="1454531" y="86232"/>
                </a:lnTo>
                <a:lnTo>
                  <a:pt x="1397508" y="143637"/>
                </a:lnTo>
                <a:lnTo>
                  <a:pt x="1411859" y="186689"/>
                </a:lnTo>
                <a:lnTo>
                  <a:pt x="1397508" y="229869"/>
                </a:lnTo>
                <a:lnTo>
                  <a:pt x="1326261" y="244220"/>
                </a:lnTo>
                <a:lnTo>
                  <a:pt x="1801691" y="244220"/>
                </a:lnTo>
                <a:lnTo>
                  <a:pt x="1754124" y="215391"/>
                </a:lnTo>
                <a:lnTo>
                  <a:pt x="1711325" y="201040"/>
                </a:lnTo>
                <a:lnTo>
                  <a:pt x="1668526" y="129286"/>
                </a:lnTo>
                <a:lnTo>
                  <a:pt x="1654302" y="86232"/>
                </a:lnTo>
                <a:lnTo>
                  <a:pt x="1625727" y="57403"/>
                </a:lnTo>
                <a:lnTo>
                  <a:pt x="1654302" y="28701"/>
                </a:lnTo>
                <a:lnTo>
                  <a:pt x="1654302" y="14350"/>
                </a:lnTo>
                <a:lnTo>
                  <a:pt x="1568704" y="0"/>
                </a:lnTo>
                <a:close/>
              </a:path>
            </a:pathLst>
          </a:custGeom>
          <a:solidFill>
            <a:srgbClr val="FFD599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1208" y="1453896"/>
            <a:ext cx="2267585" cy="1852930"/>
          </a:xfrm>
          <a:custGeom>
            <a:avLst/>
            <a:gdLst/>
            <a:ahLst/>
            <a:cxnLst/>
            <a:rect l="l" t="t" r="r" b="b"/>
            <a:pathLst>
              <a:path w="2267585" h="1852929">
                <a:moveTo>
                  <a:pt x="2267458" y="1019809"/>
                </a:moveTo>
                <a:lnTo>
                  <a:pt x="2238883" y="1034161"/>
                </a:lnTo>
                <a:lnTo>
                  <a:pt x="2238883" y="1077214"/>
                </a:lnTo>
                <a:lnTo>
                  <a:pt x="2210435" y="1134744"/>
                </a:lnTo>
                <a:lnTo>
                  <a:pt x="2153412" y="1134744"/>
                </a:lnTo>
                <a:lnTo>
                  <a:pt x="2096262" y="1134744"/>
                </a:lnTo>
                <a:lnTo>
                  <a:pt x="2096262" y="1163446"/>
                </a:lnTo>
                <a:lnTo>
                  <a:pt x="2053590" y="1192149"/>
                </a:lnTo>
                <a:lnTo>
                  <a:pt x="1982216" y="1220851"/>
                </a:lnTo>
                <a:lnTo>
                  <a:pt x="1925193" y="1292732"/>
                </a:lnTo>
                <a:lnTo>
                  <a:pt x="1896618" y="1278381"/>
                </a:lnTo>
                <a:lnTo>
                  <a:pt x="1868170" y="1307083"/>
                </a:lnTo>
                <a:lnTo>
                  <a:pt x="1853946" y="1465071"/>
                </a:lnTo>
                <a:lnTo>
                  <a:pt x="1668526" y="1479423"/>
                </a:lnTo>
                <a:lnTo>
                  <a:pt x="1582928" y="1508125"/>
                </a:lnTo>
                <a:lnTo>
                  <a:pt x="1568704" y="1580006"/>
                </a:lnTo>
                <a:lnTo>
                  <a:pt x="1639951" y="1666239"/>
                </a:lnTo>
                <a:lnTo>
                  <a:pt x="1639951" y="1694941"/>
                </a:lnTo>
                <a:lnTo>
                  <a:pt x="1582928" y="1737994"/>
                </a:lnTo>
                <a:lnTo>
                  <a:pt x="1582928" y="1781048"/>
                </a:lnTo>
                <a:lnTo>
                  <a:pt x="1597152" y="1795399"/>
                </a:lnTo>
                <a:lnTo>
                  <a:pt x="1597152" y="1852929"/>
                </a:lnTo>
                <a:lnTo>
                  <a:pt x="1497330" y="1809877"/>
                </a:lnTo>
                <a:lnTo>
                  <a:pt x="1497330" y="1824227"/>
                </a:lnTo>
                <a:lnTo>
                  <a:pt x="1454531" y="1824227"/>
                </a:lnTo>
                <a:lnTo>
                  <a:pt x="1440307" y="1795399"/>
                </a:lnTo>
                <a:lnTo>
                  <a:pt x="1354709" y="1752345"/>
                </a:lnTo>
                <a:lnTo>
                  <a:pt x="1312037" y="1723643"/>
                </a:lnTo>
                <a:lnTo>
                  <a:pt x="1112393" y="1737994"/>
                </a:lnTo>
                <a:lnTo>
                  <a:pt x="1069594" y="1766696"/>
                </a:lnTo>
                <a:lnTo>
                  <a:pt x="941197" y="1766696"/>
                </a:lnTo>
                <a:lnTo>
                  <a:pt x="912622" y="1781048"/>
                </a:lnTo>
                <a:lnTo>
                  <a:pt x="784352" y="1766696"/>
                </a:lnTo>
                <a:lnTo>
                  <a:pt x="770128" y="1709292"/>
                </a:lnTo>
                <a:lnTo>
                  <a:pt x="684517" y="1694941"/>
                </a:lnTo>
                <a:lnTo>
                  <a:pt x="655993" y="1723643"/>
                </a:lnTo>
                <a:lnTo>
                  <a:pt x="527646" y="1666239"/>
                </a:lnTo>
                <a:lnTo>
                  <a:pt x="484860" y="1666239"/>
                </a:lnTo>
                <a:lnTo>
                  <a:pt x="442086" y="1737994"/>
                </a:lnTo>
                <a:lnTo>
                  <a:pt x="385038" y="1766696"/>
                </a:lnTo>
                <a:lnTo>
                  <a:pt x="313740" y="1752345"/>
                </a:lnTo>
                <a:lnTo>
                  <a:pt x="270954" y="1694941"/>
                </a:lnTo>
                <a:lnTo>
                  <a:pt x="270954" y="1565655"/>
                </a:lnTo>
                <a:lnTo>
                  <a:pt x="185394" y="1551304"/>
                </a:lnTo>
                <a:lnTo>
                  <a:pt x="128346" y="1465071"/>
                </a:lnTo>
                <a:lnTo>
                  <a:pt x="99822" y="1436369"/>
                </a:lnTo>
                <a:lnTo>
                  <a:pt x="85559" y="1407667"/>
                </a:lnTo>
                <a:lnTo>
                  <a:pt x="114084" y="1393316"/>
                </a:lnTo>
                <a:lnTo>
                  <a:pt x="114084" y="1350137"/>
                </a:lnTo>
                <a:lnTo>
                  <a:pt x="71297" y="1278381"/>
                </a:lnTo>
                <a:lnTo>
                  <a:pt x="28524" y="1264030"/>
                </a:lnTo>
                <a:lnTo>
                  <a:pt x="0" y="1235328"/>
                </a:lnTo>
                <a:lnTo>
                  <a:pt x="28524" y="1220851"/>
                </a:lnTo>
                <a:lnTo>
                  <a:pt x="57048" y="1235328"/>
                </a:lnTo>
                <a:lnTo>
                  <a:pt x="71297" y="1206500"/>
                </a:lnTo>
                <a:lnTo>
                  <a:pt x="57048" y="1106042"/>
                </a:lnTo>
                <a:lnTo>
                  <a:pt x="85559" y="1062863"/>
                </a:lnTo>
                <a:lnTo>
                  <a:pt x="42786" y="1019809"/>
                </a:lnTo>
                <a:lnTo>
                  <a:pt x="0" y="1019809"/>
                </a:lnTo>
                <a:lnTo>
                  <a:pt x="0" y="933576"/>
                </a:lnTo>
                <a:lnTo>
                  <a:pt x="85559" y="833119"/>
                </a:lnTo>
                <a:lnTo>
                  <a:pt x="156870" y="833119"/>
                </a:lnTo>
                <a:lnTo>
                  <a:pt x="199644" y="804417"/>
                </a:lnTo>
                <a:lnTo>
                  <a:pt x="242430" y="818768"/>
                </a:lnTo>
                <a:lnTo>
                  <a:pt x="256692" y="804417"/>
                </a:lnTo>
                <a:lnTo>
                  <a:pt x="270954" y="861821"/>
                </a:lnTo>
                <a:lnTo>
                  <a:pt x="299478" y="847470"/>
                </a:lnTo>
                <a:lnTo>
                  <a:pt x="356514" y="861821"/>
                </a:lnTo>
                <a:lnTo>
                  <a:pt x="370776" y="818768"/>
                </a:lnTo>
                <a:lnTo>
                  <a:pt x="541908" y="818768"/>
                </a:lnTo>
                <a:lnTo>
                  <a:pt x="570433" y="775588"/>
                </a:lnTo>
                <a:lnTo>
                  <a:pt x="741553" y="761238"/>
                </a:lnTo>
                <a:lnTo>
                  <a:pt x="755777" y="732536"/>
                </a:lnTo>
                <a:lnTo>
                  <a:pt x="755777" y="675131"/>
                </a:lnTo>
                <a:lnTo>
                  <a:pt x="827151" y="631951"/>
                </a:lnTo>
                <a:lnTo>
                  <a:pt x="841375" y="416559"/>
                </a:lnTo>
                <a:lnTo>
                  <a:pt x="812800" y="402208"/>
                </a:lnTo>
                <a:lnTo>
                  <a:pt x="812800" y="359028"/>
                </a:lnTo>
                <a:lnTo>
                  <a:pt x="1026794" y="373506"/>
                </a:lnTo>
                <a:lnTo>
                  <a:pt x="1055243" y="402208"/>
                </a:lnTo>
                <a:lnTo>
                  <a:pt x="1083818" y="315975"/>
                </a:lnTo>
                <a:lnTo>
                  <a:pt x="1183640" y="172338"/>
                </a:lnTo>
                <a:lnTo>
                  <a:pt x="1326261" y="244220"/>
                </a:lnTo>
                <a:lnTo>
                  <a:pt x="1397508" y="229869"/>
                </a:lnTo>
                <a:lnTo>
                  <a:pt x="1411859" y="186689"/>
                </a:lnTo>
                <a:lnTo>
                  <a:pt x="1397508" y="143637"/>
                </a:lnTo>
                <a:lnTo>
                  <a:pt x="1454531" y="86232"/>
                </a:lnTo>
                <a:lnTo>
                  <a:pt x="1497330" y="71754"/>
                </a:lnTo>
                <a:lnTo>
                  <a:pt x="1554480" y="43052"/>
                </a:lnTo>
                <a:lnTo>
                  <a:pt x="1568704" y="0"/>
                </a:lnTo>
                <a:lnTo>
                  <a:pt x="1654302" y="14350"/>
                </a:lnTo>
                <a:lnTo>
                  <a:pt x="1654302" y="28701"/>
                </a:lnTo>
                <a:lnTo>
                  <a:pt x="1625727" y="57403"/>
                </a:lnTo>
                <a:lnTo>
                  <a:pt x="1654302" y="86232"/>
                </a:lnTo>
                <a:lnTo>
                  <a:pt x="1668526" y="129286"/>
                </a:lnTo>
                <a:lnTo>
                  <a:pt x="1711325" y="201040"/>
                </a:lnTo>
                <a:lnTo>
                  <a:pt x="1754124" y="215391"/>
                </a:lnTo>
                <a:lnTo>
                  <a:pt x="1825371" y="258571"/>
                </a:lnTo>
                <a:lnTo>
                  <a:pt x="1825371" y="359028"/>
                </a:lnTo>
                <a:lnTo>
                  <a:pt x="1853946" y="445262"/>
                </a:lnTo>
                <a:lnTo>
                  <a:pt x="1796796" y="545845"/>
                </a:lnTo>
                <a:lnTo>
                  <a:pt x="1811147" y="603250"/>
                </a:lnTo>
                <a:lnTo>
                  <a:pt x="1868170" y="646302"/>
                </a:lnTo>
                <a:lnTo>
                  <a:pt x="1982216" y="660780"/>
                </a:lnTo>
                <a:lnTo>
                  <a:pt x="2067814" y="703833"/>
                </a:lnTo>
                <a:lnTo>
                  <a:pt x="2153412" y="789939"/>
                </a:lnTo>
                <a:lnTo>
                  <a:pt x="2196211" y="789939"/>
                </a:lnTo>
                <a:lnTo>
                  <a:pt x="2196211" y="861821"/>
                </a:lnTo>
                <a:lnTo>
                  <a:pt x="2224659" y="933576"/>
                </a:lnTo>
                <a:lnTo>
                  <a:pt x="2267458" y="1019809"/>
                </a:lnTo>
              </a:path>
            </a:pathLst>
          </a:custGeom>
          <a:ln w="12192">
            <a:solidFill>
              <a:srgbClr val="565656"/>
            </a:solidFill>
          </a:ln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44846" y="4859273"/>
            <a:ext cx="225425" cy="461645"/>
          </a:xfrm>
          <a:custGeom>
            <a:avLst/>
            <a:gdLst/>
            <a:ahLst/>
            <a:cxnLst/>
            <a:rect l="l" t="t" r="r" b="b"/>
            <a:pathLst>
              <a:path w="225425" h="461645">
                <a:moveTo>
                  <a:pt x="183006" y="0"/>
                </a:moveTo>
                <a:lnTo>
                  <a:pt x="112649" y="43306"/>
                </a:lnTo>
                <a:lnTo>
                  <a:pt x="84454" y="43306"/>
                </a:lnTo>
                <a:lnTo>
                  <a:pt x="98551" y="72136"/>
                </a:lnTo>
                <a:lnTo>
                  <a:pt x="42290" y="129793"/>
                </a:lnTo>
                <a:lnTo>
                  <a:pt x="42290" y="201930"/>
                </a:lnTo>
                <a:lnTo>
                  <a:pt x="0" y="245109"/>
                </a:lnTo>
                <a:lnTo>
                  <a:pt x="14096" y="302894"/>
                </a:lnTo>
                <a:lnTo>
                  <a:pt x="28193" y="403859"/>
                </a:lnTo>
                <a:lnTo>
                  <a:pt x="42290" y="418210"/>
                </a:lnTo>
                <a:lnTo>
                  <a:pt x="56387" y="447039"/>
                </a:lnTo>
                <a:lnTo>
                  <a:pt x="98551" y="461517"/>
                </a:lnTo>
                <a:lnTo>
                  <a:pt x="112649" y="403859"/>
                </a:lnTo>
                <a:lnTo>
                  <a:pt x="183006" y="331724"/>
                </a:lnTo>
                <a:lnTo>
                  <a:pt x="183006" y="230758"/>
                </a:lnTo>
                <a:lnTo>
                  <a:pt x="211200" y="173100"/>
                </a:lnTo>
                <a:lnTo>
                  <a:pt x="225298" y="129793"/>
                </a:lnTo>
                <a:lnTo>
                  <a:pt x="197103" y="100964"/>
                </a:lnTo>
                <a:lnTo>
                  <a:pt x="183006" y="0"/>
                </a:lnTo>
                <a:close/>
              </a:path>
            </a:pathLst>
          </a:custGeom>
          <a:solidFill>
            <a:srgbClr val="FFD599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244846" y="4859273"/>
            <a:ext cx="225425" cy="461645"/>
          </a:xfrm>
          <a:custGeom>
            <a:avLst/>
            <a:gdLst/>
            <a:ahLst/>
            <a:cxnLst/>
            <a:rect l="l" t="t" r="r" b="b"/>
            <a:pathLst>
              <a:path w="225425" h="461645">
                <a:moveTo>
                  <a:pt x="42290" y="418210"/>
                </a:moveTo>
                <a:lnTo>
                  <a:pt x="56387" y="447039"/>
                </a:lnTo>
                <a:lnTo>
                  <a:pt x="98551" y="461517"/>
                </a:lnTo>
                <a:lnTo>
                  <a:pt x="112649" y="403859"/>
                </a:lnTo>
                <a:lnTo>
                  <a:pt x="183006" y="331724"/>
                </a:lnTo>
                <a:lnTo>
                  <a:pt x="183006" y="230758"/>
                </a:lnTo>
                <a:lnTo>
                  <a:pt x="211200" y="173100"/>
                </a:lnTo>
                <a:lnTo>
                  <a:pt x="225298" y="129793"/>
                </a:lnTo>
                <a:lnTo>
                  <a:pt x="197103" y="100964"/>
                </a:lnTo>
                <a:lnTo>
                  <a:pt x="183006" y="0"/>
                </a:lnTo>
                <a:lnTo>
                  <a:pt x="112649" y="43306"/>
                </a:lnTo>
                <a:lnTo>
                  <a:pt x="84454" y="43306"/>
                </a:lnTo>
                <a:lnTo>
                  <a:pt x="98551" y="72136"/>
                </a:lnTo>
                <a:lnTo>
                  <a:pt x="42290" y="129793"/>
                </a:lnTo>
                <a:lnTo>
                  <a:pt x="42290" y="201930"/>
                </a:lnTo>
                <a:lnTo>
                  <a:pt x="0" y="245109"/>
                </a:lnTo>
                <a:lnTo>
                  <a:pt x="14096" y="302894"/>
                </a:lnTo>
                <a:lnTo>
                  <a:pt x="28193" y="403859"/>
                </a:lnTo>
                <a:lnTo>
                  <a:pt x="42290" y="418210"/>
                </a:lnTo>
              </a:path>
            </a:pathLst>
          </a:custGeom>
          <a:ln w="25908">
            <a:solidFill>
              <a:srgbClr val="565656"/>
            </a:solidFill>
          </a:ln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00900" y="3444240"/>
            <a:ext cx="4200144" cy="34137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098276" y="3900191"/>
            <a:ext cx="2410460" cy="1174115"/>
          </a:xfrm>
          <a:custGeom>
            <a:avLst/>
            <a:gdLst/>
            <a:ahLst/>
            <a:cxnLst/>
            <a:rect l="l" t="t" r="r" b="b"/>
            <a:pathLst>
              <a:path w="2410459" h="1174114">
                <a:moveTo>
                  <a:pt x="2336384" y="1125860"/>
                </a:moveTo>
                <a:lnTo>
                  <a:pt x="2350711" y="1165400"/>
                </a:lnTo>
                <a:lnTo>
                  <a:pt x="2373818" y="1173787"/>
                </a:lnTo>
                <a:lnTo>
                  <a:pt x="2384300" y="1171267"/>
                </a:lnTo>
                <a:lnTo>
                  <a:pt x="2394229" y="1165107"/>
                </a:lnTo>
                <a:lnTo>
                  <a:pt x="2403139" y="1155160"/>
                </a:lnTo>
                <a:lnTo>
                  <a:pt x="2410341" y="1141708"/>
                </a:lnTo>
                <a:lnTo>
                  <a:pt x="2370085" y="1141708"/>
                </a:lnTo>
                <a:lnTo>
                  <a:pt x="2336384" y="1125860"/>
                </a:lnTo>
                <a:close/>
              </a:path>
              <a:path w="2410459" h="1174114">
                <a:moveTo>
                  <a:pt x="2342491" y="1114609"/>
                </a:moveTo>
                <a:lnTo>
                  <a:pt x="2336763" y="1123654"/>
                </a:lnTo>
                <a:lnTo>
                  <a:pt x="2336384" y="1125860"/>
                </a:lnTo>
                <a:lnTo>
                  <a:pt x="2370085" y="1141708"/>
                </a:lnTo>
                <a:lnTo>
                  <a:pt x="2375546" y="1130151"/>
                </a:lnTo>
                <a:lnTo>
                  <a:pt x="2342491" y="1114609"/>
                </a:lnTo>
                <a:close/>
              </a:path>
              <a:path w="2410459" h="1174114">
                <a:moveTo>
                  <a:pt x="2375617" y="1097997"/>
                </a:moveTo>
                <a:lnTo>
                  <a:pt x="2364226" y="1099106"/>
                </a:lnTo>
                <a:lnTo>
                  <a:pt x="2353505" y="1103814"/>
                </a:lnTo>
                <a:lnTo>
                  <a:pt x="2344126" y="1112028"/>
                </a:lnTo>
                <a:lnTo>
                  <a:pt x="2342491" y="1114609"/>
                </a:lnTo>
                <a:lnTo>
                  <a:pt x="2375546" y="1130151"/>
                </a:lnTo>
                <a:lnTo>
                  <a:pt x="2370085" y="1141708"/>
                </a:lnTo>
                <a:lnTo>
                  <a:pt x="2410341" y="1141708"/>
                </a:lnTo>
                <a:lnTo>
                  <a:pt x="2410360" y="1129292"/>
                </a:lnTo>
                <a:lnTo>
                  <a:pt x="2406478" y="1118077"/>
                </a:lnTo>
                <a:lnTo>
                  <a:pt x="2399251" y="1108506"/>
                </a:lnTo>
                <a:lnTo>
                  <a:pt x="2389008" y="1101449"/>
                </a:lnTo>
                <a:lnTo>
                  <a:pt x="2387006" y="1100583"/>
                </a:lnTo>
                <a:lnTo>
                  <a:pt x="2375617" y="1097997"/>
                </a:lnTo>
                <a:close/>
              </a:path>
              <a:path w="2410459" h="1174114">
                <a:moveTo>
                  <a:pt x="74004" y="47971"/>
                </a:moveTo>
                <a:lnTo>
                  <a:pt x="73621" y="50149"/>
                </a:lnTo>
                <a:lnTo>
                  <a:pt x="67993" y="59085"/>
                </a:lnTo>
                <a:lnTo>
                  <a:pt x="2336384" y="1125860"/>
                </a:lnTo>
                <a:lnTo>
                  <a:pt x="2336763" y="1123654"/>
                </a:lnTo>
                <a:lnTo>
                  <a:pt x="2342491" y="1114609"/>
                </a:lnTo>
                <a:lnTo>
                  <a:pt x="74004" y="47971"/>
                </a:lnTo>
                <a:close/>
              </a:path>
              <a:path w="2410459" h="1174114">
                <a:moveTo>
                  <a:pt x="36707" y="0"/>
                </a:moveTo>
                <a:lnTo>
                  <a:pt x="44" y="32109"/>
                </a:lnTo>
                <a:lnTo>
                  <a:pt x="0" y="39077"/>
                </a:lnTo>
                <a:lnTo>
                  <a:pt x="71" y="44392"/>
                </a:lnTo>
                <a:lnTo>
                  <a:pt x="34829" y="75767"/>
                </a:lnTo>
                <a:lnTo>
                  <a:pt x="46226" y="74672"/>
                </a:lnTo>
                <a:lnTo>
                  <a:pt x="56945" y="69972"/>
                </a:lnTo>
                <a:lnTo>
                  <a:pt x="66305" y="61765"/>
                </a:lnTo>
                <a:lnTo>
                  <a:pt x="67993" y="59085"/>
                </a:lnTo>
                <a:lnTo>
                  <a:pt x="34936" y="43539"/>
                </a:lnTo>
                <a:lnTo>
                  <a:pt x="40270" y="32109"/>
                </a:lnTo>
                <a:lnTo>
                  <a:pt x="74529" y="32109"/>
                </a:lnTo>
                <a:lnTo>
                  <a:pt x="73922" y="28040"/>
                </a:lnTo>
                <a:lnTo>
                  <a:pt x="68673" y="17626"/>
                </a:lnTo>
                <a:lnTo>
                  <a:pt x="59808" y="8424"/>
                </a:lnTo>
                <a:lnTo>
                  <a:pt x="47314" y="1023"/>
                </a:lnTo>
                <a:lnTo>
                  <a:pt x="36707" y="0"/>
                </a:lnTo>
                <a:close/>
              </a:path>
              <a:path w="2410459" h="1174114">
                <a:moveTo>
                  <a:pt x="40270" y="32109"/>
                </a:moveTo>
                <a:lnTo>
                  <a:pt x="34936" y="43539"/>
                </a:lnTo>
                <a:lnTo>
                  <a:pt x="67993" y="59085"/>
                </a:lnTo>
                <a:lnTo>
                  <a:pt x="73621" y="50149"/>
                </a:lnTo>
                <a:lnTo>
                  <a:pt x="74004" y="47971"/>
                </a:lnTo>
                <a:lnTo>
                  <a:pt x="40270" y="32109"/>
                </a:lnTo>
                <a:close/>
              </a:path>
              <a:path w="2410459" h="1174114">
                <a:moveTo>
                  <a:pt x="74529" y="32109"/>
                </a:moveTo>
                <a:lnTo>
                  <a:pt x="40270" y="32109"/>
                </a:lnTo>
                <a:lnTo>
                  <a:pt x="74004" y="47971"/>
                </a:lnTo>
                <a:lnTo>
                  <a:pt x="75567" y="39077"/>
                </a:lnTo>
                <a:lnTo>
                  <a:pt x="74529" y="32109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18984" y="804386"/>
            <a:ext cx="4154804" cy="5193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2000" spc="3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在国家</a:t>
            </a:r>
            <a:r>
              <a:rPr sz="2000" spc="2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政</a:t>
            </a:r>
            <a:r>
              <a:rPr sz="2000" spc="3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策</a:t>
            </a:r>
            <a:r>
              <a:rPr sz="2000" spc="2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的</a:t>
            </a:r>
            <a:r>
              <a:rPr sz="2000" spc="3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引领下</a:t>
            </a:r>
            <a:r>
              <a:rPr sz="2000" spc="4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，</a:t>
            </a:r>
            <a:r>
              <a:rPr sz="2000" spc="3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各</a:t>
            </a:r>
            <a:r>
              <a:rPr sz="2000" spc="2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地</a:t>
            </a:r>
            <a:r>
              <a:rPr sz="2000" spc="3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也出</a:t>
            </a:r>
            <a:r>
              <a:rPr sz="2000" spc="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台</a:t>
            </a:r>
            <a:r>
              <a:rPr sz="200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 </a:t>
            </a:r>
            <a:r>
              <a:rPr sz="2000" spc="3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了相应</a:t>
            </a:r>
            <a:r>
              <a:rPr sz="2000" spc="2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配</a:t>
            </a:r>
            <a:r>
              <a:rPr sz="2000" spc="3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套</a:t>
            </a:r>
            <a:r>
              <a:rPr sz="2000" spc="2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政</a:t>
            </a:r>
            <a:r>
              <a:rPr sz="2000" spc="4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策</a:t>
            </a:r>
            <a:r>
              <a:rPr sz="2000" spc="3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，</a:t>
            </a:r>
            <a:r>
              <a:rPr sz="2000" spc="2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引</a:t>
            </a:r>
            <a:r>
              <a:rPr sz="2000" spc="3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导集</a:t>
            </a:r>
            <a:r>
              <a:rPr sz="2000" spc="2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成</a:t>
            </a:r>
            <a:r>
              <a:rPr sz="2000" spc="3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电路</a:t>
            </a:r>
            <a:r>
              <a:rPr sz="200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制 </a:t>
            </a:r>
            <a:r>
              <a:rPr sz="2000" spc="3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造</a:t>
            </a:r>
            <a:r>
              <a:rPr sz="2000" spc="2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产业集</a:t>
            </a:r>
            <a:r>
              <a:rPr sz="2000" spc="3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聚</a:t>
            </a:r>
            <a:r>
              <a:rPr sz="2000" spc="2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发</a:t>
            </a:r>
            <a:r>
              <a:rPr sz="2000" spc="4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展</a:t>
            </a:r>
            <a:r>
              <a:rPr sz="2000" spc="2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。</a:t>
            </a:r>
            <a:r>
              <a:rPr sz="2000" b="1" spc="3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长三</a:t>
            </a:r>
            <a:r>
              <a:rPr sz="2000" b="1" spc="4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角</a:t>
            </a:r>
            <a:r>
              <a:rPr sz="2000" b="1" spc="3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地</a:t>
            </a:r>
            <a:r>
              <a:rPr sz="2000" b="1" spc="5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区</a:t>
            </a:r>
            <a:r>
              <a:rPr sz="2000" spc="2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是目 </a:t>
            </a:r>
            <a:r>
              <a:rPr sz="2000" spc="3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前我国</a:t>
            </a:r>
            <a:r>
              <a:rPr sz="2000" spc="2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集</a:t>
            </a:r>
            <a:r>
              <a:rPr sz="2000" spc="3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成</a:t>
            </a:r>
            <a:r>
              <a:rPr sz="2000" spc="2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电</a:t>
            </a:r>
            <a:r>
              <a:rPr sz="2000" spc="3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路产</a:t>
            </a:r>
            <a:r>
              <a:rPr sz="2000" spc="2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业</a:t>
            </a:r>
            <a:r>
              <a:rPr sz="2000" spc="3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重点</a:t>
            </a:r>
            <a:r>
              <a:rPr sz="2000" spc="2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聚</a:t>
            </a:r>
            <a:r>
              <a:rPr sz="2000" spc="3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集</a:t>
            </a:r>
            <a:r>
              <a:rPr sz="2000" spc="6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区</a:t>
            </a:r>
            <a:r>
              <a:rPr sz="2000" spc="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，</a:t>
            </a:r>
            <a:r>
              <a:rPr sz="200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 </a:t>
            </a:r>
            <a:r>
              <a:rPr sz="2000" spc="3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根据相</a:t>
            </a:r>
            <a:r>
              <a:rPr sz="2000" spc="2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关</a:t>
            </a:r>
            <a:r>
              <a:rPr sz="2000" spc="3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规划</a:t>
            </a:r>
            <a:r>
              <a:rPr sz="2000" spc="35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，</a:t>
            </a:r>
            <a:r>
              <a:rPr sz="2000" spc="3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未</a:t>
            </a:r>
            <a:r>
              <a:rPr sz="2000" spc="2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来</a:t>
            </a:r>
            <a:r>
              <a:rPr sz="2000" spc="3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长三</a:t>
            </a:r>
            <a:r>
              <a:rPr sz="2000" spc="2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角</a:t>
            </a:r>
            <a:r>
              <a:rPr sz="2000" spc="3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地区</a:t>
            </a:r>
            <a:r>
              <a:rPr sz="200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仍 </a:t>
            </a:r>
            <a:r>
              <a:rPr sz="2000" spc="3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会</a:t>
            </a:r>
            <a:r>
              <a:rPr sz="2000" spc="2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是</a:t>
            </a:r>
            <a:r>
              <a:rPr sz="2000" spc="3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我</a:t>
            </a:r>
            <a:r>
              <a:rPr sz="2000" spc="2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国</a:t>
            </a:r>
            <a:r>
              <a:rPr sz="2000" spc="3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集</a:t>
            </a:r>
            <a:r>
              <a:rPr sz="2000" spc="2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成</a:t>
            </a:r>
            <a:r>
              <a:rPr sz="2000" spc="3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电</a:t>
            </a:r>
            <a:r>
              <a:rPr sz="2000" spc="2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路</a:t>
            </a:r>
            <a:r>
              <a:rPr sz="2000" spc="3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产</a:t>
            </a:r>
            <a:r>
              <a:rPr sz="2000" spc="2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业</a:t>
            </a:r>
            <a:r>
              <a:rPr sz="2000" spc="3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的</a:t>
            </a:r>
            <a:r>
              <a:rPr sz="2000" spc="2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重</a:t>
            </a:r>
            <a:r>
              <a:rPr sz="2000" spc="3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点</a:t>
            </a:r>
            <a:r>
              <a:rPr sz="2000" spc="2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区</a:t>
            </a:r>
            <a:r>
              <a:rPr sz="2000" spc="5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域</a:t>
            </a:r>
            <a:r>
              <a:rPr sz="2000" dirty="0">
                <a:solidFill>
                  <a:srgbClr val="3035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。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  <a:p>
            <a:pPr>
              <a:lnSpc>
                <a:spcPct val="100000"/>
              </a:lnSpc>
            </a:pP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 dirty="0"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</a:endParaRPr>
          </a:p>
          <a:p>
            <a:pPr marR="259079" algn="ctr">
              <a:lnSpc>
                <a:spcPct val="100000"/>
              </a:lnSpc>
            </a:pPr>
            <a:r>
              <a:rPr sz="2400" b="1" spc="10" dirty="0">
                <a:solidFill>
                  <a:srgbClr val="5F180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icrosoft JhengHei"/>
              </a:rPr>
              <a:t>江苏省</a:t>
            </a:r>
            <a:endParaRPr sz="2400" dirty="0">
              <a:latin typeface="微软雅黑" panose="020B0503020204020204" pitchFamily="34" charset="-122"/>
              <a:ea typeface="微软雅黑" panose="020B0503020204020204" pitchFamily="34" charset="-122"/>
              <a:cs typeface="Microsoft JhengHei"/>
            </a:endParaRPr>
          </a:p>
          <a:p>
            <a:pPr marL="897255" marR="899160" algn="just">
              <a:lnSpc>
                <a:spcPct val="100000"/>
              </a:lnSpc>
              <a:spcBef>
                <a:spcPts val="1764"/>
              </a:spcBef>
            </a:pPr>
            <a:r>
              <a:rPr sz="2000" dirty="0">
                <a:solidFill>
                  <a:srgbClr val="5F180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2020</a:t>
            </a:r>
            <a:r>
              <a:rPr sz="2000" dirty="0">
                <a:solidFill>
                  <a:srgbClr val="5F180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年集成电路产业 规模将达</a:t>
            </a:r>
            <a:r>
              <a:rPr sz="2000" dirty="0">
                <a:solidFill>
                  <a:srgbClr val="5F180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3000</a:t>
            </a:r>
            <a:r>
              <a:rPr sz="2000" spc="5" dirty="0">
                <a:solidFill>
                  <a:srgbClr val="5F180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亿元， </a:t>
            </a:r>
            <a:r>
              <a:rPr sz="2000" dirty="0">
                <a:solidFill>
                  <a:srgbClr val="5F180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/>
              </a:rPr>
              <a:t>遥遥领先于其他的地 区。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宋体"/>
            </a:endParaRP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6186B929-5007-4538-A297-CB168FB32070}"/>
              </a:ext>
            </a:extLst>
          </p:cNvPr>
          <p:cNvSpPr txBox="1">
            <a:spLocks/>
          </p:cNvSpPr>
          <p:nvPr/>
        </p:nvSpPr>
        <p:spPr>
          <a:xfrm>
            <a:off x="304800" y="202503"/>
            <a:ext cx="10981385" cy="4308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800" b="1" i="0">
                <a:solidFill>
                  <a:srgbClr val="30352F"/>
                </a:solidFill>
                <a:latin typeface="微软雅黑"/>
                <a:ea typeface="+mj-ea"/>
                <a:cs typeface="微软雅黑"/>
              </a:defRPr>
            </a:lvl1pPr>
          </a:lstStyle>
          <a:p>
            <a:pPr marL="14604"/>
            <a:r>
              <a:rPr lang="en-US" altLang="zh-CN" spc="-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 </a:t>
            </a:r>
            <a:r>
              <a:rPr lang="zh-CN" altLang="en-US" spc="-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政策背景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2727</Words>
  <Application>Microsoft Office PowerPoint</Application>
  <PresentationFormat>宽屏</PresentationFormat>
  <Paragraphs>692</Paragraphs>
  <Slides>51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62" baseType="lpstr">
      <vt:lpstr>Microsoft JhengHei</vt:lpstr>
      <vt:lpstr>等线</vt:lpstr>
      <vt:lpstr>宋体</vt:lpstr>
      <vt:lpstr>微软雅黑</vt:lpstr>
      <vt:lpstr>Arial</vt:lpstr>
      <vt:lpstr>Calibri</vt:lpstr>
      <vt:lpstr>Courier New</vt:lpstr>
      <vt:lpstr>Times New Roman</vt:lpstr>
      <vt:lpstr>Wingdings</vt:lpstr>
      <vt:lpstr>Wingdings 2</vt:lpstr>
      <vt:lpstr>Office Theme</vt:lpstr>
      <vt:lpstr>xxxxxx项目商业计划书 写作建议和参考模板</vt:lpstr>
      <vt:lpstr>PowerPoint 演示文稿</vt:lpstr>
      <vt:lpstr>PowerPoint 演示文稿</vt:lpstr>
      <vt:lpstr>PowerPoint 演示文稿</vt:lpstr>
      <vt:lpstr>PowerPoint 演示文稿</vt:lpstr>
      <vt:lpstr>项目背景</vt:lpstr>
      <vt:lpstr>项目背景</vt:lpstr>
      <vt:lpstr>1.1 政策背景</vt:lpstr>
      <vt:lpstr>PowerPoint 演示文稿</vt:lpstr>
      <vt:lpstr>1.2 金属靶材应用背景</vt:lpstr>
      <vt:lpstr>1.3 难熔金属靶材应用背景</vt:lpstr>
      <vt:lpstr>1.4 国内外发展现状</vt:lpstr>
      <vt:lpstr>1.4 国内外发展现状</vt:lpstr>
      <vt:lpstr>1.5 高纯难熔金属靶材制备存在的关键技术问题</vt:lpstr>
      <vt:lpstr>1.5 高纯难熔金属靶材制备存在的关键技术问题</vt:lpstr>
      <vt:lpstr>项目概述</vt:lpstr>
      <vt:lpstr>2.1 研发和产业化基础</vt:lpstr>
      <vt:lpstr>2.2 核心技术</vt:lpstr>
      <vt:lpstr>2.2 核心技术</vt:lpstr>
      <vt:lpstr>2.3 主要产品</vt:lpstr>
      <vt:lpstr>2.4 技术成果</vt:lpstr>
      <vt:lpstr>2.5 知识产权 已授权和申请与气相沉积难熔金属有关发明专利10余项，相关专利覆盖大部分 难熔金属，包括钨、钽、铌、铼和铱等。</vt:lpstr>
      <vt:lpstr>2.6 项目的意义和必要性</vt:lpstr>
      <vt:lpstr>市场分析</vt:lpstr>
      <vt:lpstr>3.1 市场需求</vt:lpstr>
      <vt:lpstr>3.1 市场需求</vt:lpstr>
      <vt:lpstr>3.1 市场需求</vt:lpstr>
      <vt:lpstr>3.1 市场需求</vt:lpstr>
      <vt:lpstr>3.1 市场需求</vt:lpstr>
      <vt:lpstr>3.2 潜在竞争对手和竞争力分析</vt:lpstr>
      <vt:lpstr>3.3 目标客户</vt:lpstr>
      <vt:lpstr>3.4 机遇和优势</vt:lpstr>
      <vt:lpstr>项目团队</vt:lpstr>
      <vt:lpstr>PowerPoint 演示文稿</vt:lpstr>
      <vt:lpstr>PowerPoint 演示文稿</vt:lpstr>
      <vt:lpstr>4.1 技术团队</vt:lpstr>
      <vt:lpstr>4.2 顾问团队</vt:lpstr>
      <vt:lpstr>4.2 顾问团队</vt:lpstr>
      <vt:lpstr>4.3 经营管理团队</vt:lpstr>
      <vt:lpstr>4.4 人员分工</vt:lpstr>
      <vt:lpstr>实施计划</vt:lpstr>
      <vt:lpstr>5.1 组建方案</vt:lpstr>
      <vt:lpstr>项目两年维持运行共计预算约3550万元人民币，其中工程费用2244万元，研发及运营费 用1306万元。</vt:lpstr>
      <vt:lpstr>5.3 其他配套</vt:lpstr>
      <vt:lpstr>5.4 实施计划</vt:lpstr>
      <vt:lpstr>5.4 实施计划</vt:lpstr>
      <vt:lpstr>5.5 营收预测</vt:lpstr>
      <vt:lpstr>5.6 社会效益</vt:lpstr>
      <vt:lpstr>风险分析及对策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创业计划书商业项目计划书商业项目提案简约商务PPT</dc:title>
  <dc:creator>Administrator</dc:creator>
  <cp:lastModifiedBy>芮嘉敏</cp:lastModifiedBy>
  <cp:revision>17</cp:revision>
  <dcterms:created xsi:type="dcterms:W3CDTF">2021-11-30T23:54:39Z</dcterms:created>
  <dcterms:modified xsi:type="dcterms:W3CDTF">2024-04-19T02:02:29Z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2020-05-25T00:00:00Z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2021-11-30T00:00:00Z</vt:filetime>
  </property>
</Properties>
</file>